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notesMasterIdLst>
    <p:notesMasterId r:id="rId37"/>
  </p:notesMasterIdLst>
  <p:handoutMasterIdLst>
    <p:handoutMasterId r:id="rId38"/>
  </p:handoutMasterIdLst>
  <p:sldIdLst>
    <p:sldId id="366" r:id="rId2"/>
    <p:sldId id="342" r:id="rId3"/>
    <p:sldId id="343" r:id="rId4"/>
    <p:sldId id="364" r:id="rId5"/>
    <p:sldId id="344" r:id="rId6"/>
    <p:sldId id="345" r:id="rId7"/>
    <p:sldId id="346" r:id="rId8"/>
    <p:sldId id="347" r:id="rId9"/>
    <p:sldId id="348" r:id="rId10"/>
    <p:sldId id="349" r:id="rId11"/>
    <p:sldId id="350" r:id="rId12"/>
    <p:sldId id="351" r:id="rId13"/>
    <p:sldId id="352" r:id="rId14"/>
    <p:sldId id="353" r:id="rId15"/>
    <p:sldId id="356" r:id="rId16"/>
    <p:sldId id="365" r:id="rId17"/>
    <p:sldId id="354" r:id="rId18"/>
    <p:sldId id="355" r:id="rId19"/>
    <p:sldId id="369" r:id="rId20"/>
    <p:sldId id="357" r:id="rId21"/>
    <p:sldId id="310" r:id="rId22"/>
    <p:sldId id="359" r:id="rId23"/>
    <p:sldId id="339" r:id="rId24"/>
    <p:sldId id="340" r:id="rId25"/>
    <p:sldId id="358" r:id="rId26"/>
    <p:sldId id="360" r:id="rId27"/>
    <p:sldId id="314" r:id="rId28"/>
    <p:sldId id="362" r:id="rId29"/>
    <p:sldId id="316" r:id="rId30"/>
    <p:sldId id="317" r:id="rId31"/>
    <p:sldId id="318" r:id="rId32"/>
    <p:sldId id="319" r:id="rId33"/>
    <p:sldId id="320" r:id="rId34"/>
    <p:sldId id="337" r:id="rId35"/>
    <p:sldId id="367" r:id="rId36"/>
  </p:sldIdLst>
  <p:sldSz cx="9144000" cy="6858000" type="screen4x3"/>
  <p:notesSz cx="6819900" cy="99314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60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ottino\Desktop\2&#170;,%206&#170;%20e%207&#170;%20atividades%20pesquisa%20IPEA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ottino\Desktop\levantamento%20IPEA%20-%20TJSP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470126507682715E-2"/>
          <c:y val="0.16741320052757708"/>
          <c:w val="0.90665976727223541"/>
          <c:h val="0.68894499614003091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'6 STJ'!$A$3</c:f>
              <c:strCache>
                <c:ptCount val="1"/>
                <c:pt idx="0">
                  <c:v>Concessão (integral e parcial)</c:v>
                </c:pt>
              </c:strCache>
            </c:strRef>
          </c:tx>
          <c:invertIfNegative val="1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pt-BR" sz="1400" smtClean="0">
                        <a:latin typeface="+mj-lt"/>
                      </a:rPr>
                      <a:t>27,86</a:t>
                    </a:r>
                    <a:r>
                      <a:rPr lang="pt-BR" sz="1400">
                        <a:latin typeface="+mj-lt"/>
                      </a:rPr>
                      <a:t>%</a:t>
                    </a:r>
                  </a:p>
                </c:rich>
              </c:tx>
              <c:dLblPos val="outEnd"/>
              <c:showLegendKey val="1"/>
              <c:showVal val="1"/>
              <c:showCatName val="1"/>
              <c:showSerName val="1"/>
              <c:showPercent val="1"/>
              <c:showBubbleSize val="1"/>
            </c:dLbl>
            <c:txPr>
              <a:bodyPr/>
              <a:lstStyle/>
              <a:p>
                <a:pPr>
                  <a:defRPr sz="1600" b="1"/>
                </a:pPr>
                <a:endParaRPr lang="pt-BR"/>
              </a:p>
            </c:txPr>
            <c:dLblPos val="outEnd"/>
            <c:showLegendKey val="1"/>
            <c:showVal val="1"/>
            <c:showCatName val="1"/>
            <c:showSerName val="1"/>
            <c:showPercent val="1"/>
            <c:showBubbleSize val="1"/>
            <c:showLeaderLines val="0"/>
          </c:dLbls>
          <c:val>
            <c:numRef>
              <c:f>'6 STJ'!$G$3</c:f>
              <c:numCache>
                <c:formatCode>0.00%</c:formatCode>
                <c:ptCount val="1"/>
                <c:pt idx="0">
                  <c:v>0.27861095791793788</c:v>
                </c:pt>
              </c:numCache>
            </c:numRef>
          </c:val>
        </c:ser>
        <c:ser>
          <c:idx val="1"/>
          <c:order val="1"/>
          <c:tx>
            <c:strRef>
              <c:f>'6 STJ'!$A$4</c:f>
              <c:strCache>
                <c:ptCount val="1"/>
                <c:pt idx="0">
                  <c:v>Não-concessão</c:v>
                </c:pt>
              </c:strCache>
            </c:strRef>
          </c:tx>
          <c:invertIfNegative val="1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 smtClean="0">
                        <a:latin typeface="+mj-lt"/>
                      </a:rPr>
                      <a:t>21,10</a:t>
                    </a:r>
                    <a:r>
                      <a:rPr lang="en-US" sz="1400">
                        <a:latin typeface="+mj-lt"/>
                      </a:rPr>
                      <a:t>%</a:t>
                    </a:r>
                  </a:p>
                </c:rich>
              </c:tx>
              <c:dLblPos val="outEnd"/>
              <c:showLegendKey val="1"/>
              <c:showVal val="1"/>
              <c:showCatName val="1"/>
              <c:showSerName val="1"/>
              <c:showPercent val="1"/>
              <c:showBubbleSize val="1"/>
            </c:dLbl>
            <c:txPr>
              <a:bodyPr/>
              <a:lstStyle/>
              <a:p>
                <a:pPr>
                  <a:defRPr sz="1600" b="1"/>
                </a:pPr>
                <a:endParaRPr lang="pt-BR"/>
              </a:p>
            </c:txPr>
            <c:dLblPos val="outEnd"/>
            <c:showLegendKey val="1"/>
            <c:showVal val="1"/>
            <c:showCatName val="1"/>
            <c:showSerName val="1"/>
            <c:showPercent val="1"/>
            <c:showBubbleSize val="1"/>
            <c:showLeaderLines val="0"/>
          </c:dLbls>
          <c:val>
            <c:numRef>
              <c:f>'6 STJ'!$G$4</c:f>
              <c:numCache>
                <c:formatCode>0.00%</c:formatCode>
                <c:ptCount val="1"/>
                <c:pt idx="0">
                  <c:v>0.21101993704475194</c:v>
                </c:pt>
              </c:numCache>
            </c:numRef>
          </c:val>
        </c:ser>
        <c:ser>
          <c:idx val="2"/>
          <c:order val="2"/>
          <c:tx>
            <c:strRef>
              <c:f>'6 STJ'!$A$5</c:f>
              <c:strCache>
                <c:ptCount val="1"/>
                <c:pt idx="0">
                  <c:v>Não conhecimento</c:v>
                </c:pt>
              </c:strCache>
            </c:strRef>
          </c:tx>
          <c:invertIfNegative val="1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400" smtClean="0">
                        <a:latin typeface="+mj-lt"/>
                      </a:rPr>
                      <a:t>19,98</a:t>
                    </a:r>
                    <a:r>
                      <a:rPr lang="en-US" sz="1400" dirty="0">
                        <a:latin typeface="+mj-lt"/>
                      </a:rPr>
                      <a:t>%</a:t>
                    </a:r>
                  </a:p>
                </c:rich>
              </c:tx>
              <c:dLblPos val="outEnd"/>
              <c:showLegendKey val="1"/>
              <c:showVal val="1"/>
              <c:showCatName val="1"/>
              <c:showSerName val="1"/>
              <c:showPercent val="1"/>
              <c:showBubbleSize val="1"/>
            </c:dLbl>
            <c:txPr>
              <a:bodyPr/>
              <a:lstStyle/>
              <a:p>
                <a:pPr>
                  <a:defRPr sz="1600" b="1"/>
                </a:pPr>
                <a:endParaRPr lang="pt-BR"/>
              </a:p>
            </c:txPr>
            <c:dLblPos val="outEnd"/>
            <c:showLegendKey val="1"/>
            <c:showVal val="1"/>
            <c:showCatName val="1"/>
            <c:showSerName val="1"/>
            <c:showPercent val="1"/>
            <c:showBubbleSize val="1"/>
            <c:showLeaderLines val="0"/>
          </c:dLbls>
          <c:val>
            <c:numRef>
              <c:f>'6 STJ'!$G$5</c:f>
              <c:numCache>
                <c:formatCode>0.00%</c:formatCode>
                <c:ptCount val="1"/>
                <c:pt idx="0">
                  <c:v>0.19976184410411929</c:v>
                </c:pt>
              </c:numCache>
            </c:numRef>
          </c:val>
        </c:ser>
        <c:ser>
          <c:idx val="3"/>
          <c:order val="3"/>
          <c:tx>
            <c:strRef>
              <c:f>'6 STJ'!$A$6</c:f>
              <c:strCache>
                <c:ptCount val="1"/>
                <c:pt idx="0">
                  <c:v>Pendente</c:v>
                </c:pt>
              </c:strCache>
            </c:strRef>
          </c:tx>
          <c:invertIfNegative val="1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11,00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1"/>
              <c:showVal val="1"/>
              <c:showCatName val="1"/>
              <c:showSerName val="1"/>
              <c:showPercent val="1"/>
              <c:showBubbleSize val="1"/>
            </c:dLbl>
            <c:txPr>
              <a:bodyPr/>
              <a:lstStyle/>
              <a:p>
                <a:pPr>
                  <a:defRPr sz="1400" b="1">
                    <a:latin typeface="+mj-lt"/>
                  </a:defRPr>
                </a:pPr>
                <a:endParaRPr lang="pt-BR"/>
              </a:p>
            </c:txPr>
            <c:dLblPos val="outEnd"/>
            <c:showLegendKey val="1"/>
            <c:showVal val="1"/>
            <c:showCatName val="1"/>
            <c:showSerName val="1"/>
            <c:showPercent val="1"/>
            <c:showBubbleSize val="1"/>
            <c:showLeaderLines val="0"/>
          </c:dLbls>
          <c:val>
            <c:numRef>
              <c:f>'6 STJ'!$G$6</c:f>
              <c:numCache>
                <c:formatCode>0.00%</c:formatCode>
                <c:ptCount val="1"/>
                <c:pt idx="0">
                  <c:v>0.10996797809496495</c:v>
                </c:pt>
              </c:numCache>
            </c:numRef>
          </c:val>
        </c:ser>
        <c:ser>
          <c:idx val="4"/>
          <c:order val="4"/>
          <c:tx>
            <c:strRef>
              <c:f>'6 STJ'!$A$7</c:f>
              <c:strCache>
                <c:ptCount val="1"/>
                <c:pt idx="0">
                  <c:v>Prejudicado</c:v>
                </c:pt>
              </c:strCache>
            </c:strRef>
          </c:tx>
          <c:invertIfNegative val="1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24,44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1"/>
              <c:showVal val="1"/>
              <c:showCatName val="1"/>
              <c:showSerName val="1"/>
              <c:showPercent val="1"/>
              <c:showBubbleSize val="1"/>
            </c:dLbl>
            <c:txPr>
              <a:bodyPr/>
              <a:lstStyle/>
              <a:p>
                <a:pPr>
                  <a:defRPr sz="1400" b="1">
                    <a:latin typeface="+mj-lt"/>
                  </a:defRPr>
                </a:pPr>
                <a:endParaRPr lang="pt-BR"/>
              </a:p>
            </c:txPr>
            <c:dLblPos val="outEnd"/>
            <c:showLegendKey val="1"/>
            <c:showVal val="1"/>
            <c:showCatName val="1"/>
            <c:showSerName val="1"/>
            <c:showPercent val="1"/>
            <c:showBubbleSize val="1"/>
            <c:showLeaderLines val="0"/>
          </c:dLbls>
          <c:val>
            <c:numRef>
              <c:f>'6 STJ'!$G$7</c:f>
              <c:numCache>
                <c:formatCode>0.00%</c:formatCode>
                <c:ptCount val="1"/>
                <c:pt idx="0">
                  <c:v>0.24438041187537557</c:v>
                </c:pt>
              </c:numCache>
            </c:numRef>
          </c:val>
        </c:ser>
        <c:ser>
          <c:idx val="5"/>
          <c:order val="5"/>
          <c:tx>
            <c:strRef>
              <c:f>'6 STJ'!$A$8</c:f>
              <c:strCache>
                <c:ptCount val="1"/>
                <c:pt idx="0">
                  <c:v>Outros</c:v>
                </c:pt>
              </c:strCache>
            </c:strRef>
          </c:tx>
          <c:invertIfNegative val="1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0,58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1"/>
              <c:showVal val="1"/>
              <c:showCatName val="1"/>
              <c:showSerName val="1"/>
              <c:showPercent val="1"/>
              <c:showBubbleSize val="1"/>
            </c:dLbl>
            <c:txPr>
              <a:bodyPr/>
              <a:lstStyle/>
              <a:p>
                <a:pPr>
                  <a:defRPr sz="1400" b="1">
                    <a:latin typeface="+mj-lt"/>
                  </a:defRPr>
                </a:pPr>
                <a:endParaRPr lang="pt-BR"/>
              </a:p>
            </c:txPr>
            <c:dLblPos val="outEnd"/>
            <c:showLegendKey val="1"/>
            <c:showVal val="1"/>
            <c:showCatName val="1"/>
            <c:showSerName val="1"/>
            <c:showPercent val="1"/>
            <c:showBubbleSize val="1"/>
            <c:showLeaderLines val="0"/>
          </c:dLbls>
          <c:val>
            <c:numRef>
              <c:f>'6 STJ'!$G$8</c:f>
              <c:numCache>
                <c:formatCode>0.00%</c:formatCode>
                <c:ptCount val="1"/>
                <c:pt idx="0">
                  <c:v>5.7782889581410434E-3</c:v>
                </c:pt>
              </c:numCache>
            </c:numRef>
          </c:val>
        </c:ser>
        <c:dLbls>
          <c:showLegendKey val="1"/>
          <c:showVal val="1"/>
          <c:showCatName val="1"/>
          <c:showSerName val="1"/>
          <c:showPercent val="1"/>
          <c:showBubbleSize val="1"/>
        </c:dLbls>
        <c:gapWidth val="150"/>
        <c:axId val="118792192"/>
        <c:axId val="67181888"/>
      </c:barChart>
      <c:catAx>
        <c:axId val="118792192"/>
        <c:scaling>
          <c:orientation val="minMax"/>
        </c:scaling>
        <c:delete val="1"/>
        <c:axPos val="b"/>
        <c:majorTickMark val="cross"/>
        <c:minorTickMark val="cross"/>
        <c:tickLblPos val="none"/>
        <c:crossAx val="67181888"/>
        <c:crosses val="autoZero"/>
        <c:auto val="1"/>
        <c:lblAlgn val="ctr"/>
        <c:lblOffset val="100"/>
        <c:noMultiLvlLbl val="1"/>
      </c:catAx>
      <c:valAx>
        <c:axId val="67181888"/>
        <c:scaling>
          <c:orientation val="minMax"/>
        </c:scaling>
        <c:delete val="1"/>
        <c:axPos val="l"/>
        <c:numFmt formatCode="0.00%" sourceLinked="1"/>
        <c:majorTickMark val="cross"/>
        <c:minorTickMark val="cross"/>
        <c:tickLblPos val="nextTo"/>
        <c:crossAx val="1187921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6813522428173776E-2"/>
          <c:y val="0.85783186788769505"/>
          <c:w val="0.89111202425507818"/>
          <c:h val="0.14216813211230564"/>
        </c:manualLayout>
      </c:layout>
      <c:overlay val="1"/>
      <c:txPr>
        <a:bodyPr/>
        <a:lstStyle/>
        <a:p>
          <a:pPr>
            <a:defRPr sz="1200" b="1">
              <a:latin typeface="+mj-lt"/>
            </a:defRPr>
          </a:pPr>
          <a:endParaRPr lang="pt-BR"/>
        </a:p>
      </c:txPr>
    </c:legend>
    <c:plotVisOnly val="1"/>
    <c:dispBlanksAs val="gap"/>
    <c:showDLblsOverMax val="1"/>
  </c:chart>
  <c:txPr>
    <a:bodyPr/>
    <a:lstStyle/>
    <a:p>
      <a:pPr>
        <a:defRPr sz="1100"/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800" b="1" dirty="0" err="1"/>
              <a:t>Concessão (parcial e integral</a:t>
            </a:r>
            <a:r>
              <a:rPr lang="en-US" dirty="0" err="1"/>
              <a:t>)</a:t>
            </a:r>
            <a:endParaRPr lang="en-US" dirty="0"/>
          </a:p>
        </c:rich>
      </c:tx>
      <c:layout>
        <c:manualLayout>
          <c:xMode val="edge"/>
          <c:yMode val="edge"/>
          <c:x val="0.53723480312887051"/>
          <c:y val="1.3566868638527343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7.825451972434562E-2"/>
          <c:y val="0.1030720737819257"/>
          <c:w val="0.76689146189797763"/>
          <c:h val="0.83556205946252859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Julgamento!$P$4</c:f>
              <c:strCache>
                <c:ptCount val="1"/>
                <c:pt idx="0">
                  <c:v>Concessão (parcial e integral)</c:v>
                </c:pt>
              </c:strCache>
            </c:strRef>
          </c:tx>
          <c:invertIfNegative val="1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pt-BR" smtClean="0"/>
                      <a:t>TJSP</a:t>
                    </a:r>
                    <a:r>
                      <a:rPr lang="pt-BR" dirty="0"/>
                      <a:t>; 31,9%</a:t>
                    </a:r>
                  </a:p>
                </c:rich>
              </c:tx>
              <c:showLegendKey val="1"/>
              <c:showVal val="1"/>
              <c:showCatName val="1"/>
              <c:showSerName val="1"/>
              <c:showPercent val="1"/>
              <c:showBubbleSize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pt-BR" smtClean="0"/>
                      <a:t>TJRS</a:t>
                    </a:r>
                    <a:r>
                      <a:rPr lang="pt-BR" dirty="0"/>
                      <a:t>; 27,3%</a:t>
                    </a:r>
                  </a:p>
                </c:rich>
              </c:tx>
              <c:showLegendKey val="1"/>
              <c:showVal val="1"/>
              <c:showCatName val="1"/>
              <c:showSerName val="1"/>
              <c:showPercent val="1"/>
              <c:showBubbleSize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pt-BR" smtClean="0"/>
                      <a:t>TJRJ</a:t>
                    </a:r>
                    <a:r>
                      <a:rPr lang="pt-BR" dirty="0"/>
                      <a:t>; 18,8%</a:t>
                    </a:r>
                  </a:p>
                </c:rich>
              </c:tx>
              <c:showLegendKey val="1"/>
              <c:showVal val="1"/>
              <c:showCatName val="1"/>
              <c:showSerName val="1"/>
              <c:showPercent val="1"/>
              <c:showBubbleSize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pt-BR" smtClean="0"/>
                      <a:t>TJMG</a:t>
                    </a:r>
                    <a:r>
                      <a:rPr lang="pt-BR" dirty="0"/>
                      <a:t>; 13,7%</a:t>
                    </a:r>
                  </a:p>
                </c:rich>
              </c:tx>
              <c:showLegendKey val="1"/>
              <c:showVal val="1"/>
              <c:showCatName val="1"/>
              <c:showSerName val="1"/>
              <c:showPercent val="1"/>
              <c:showBubbleSize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pt-BR" smtClean="0"/>
                      <a:t>TJDF</a:t>
                    </a:r>
                    <a:r>
                      <a:rPr lang="pt-BR" dirty="0"/>
                      <a:t>; 11,2%</a:t>
                    </a:r>
                  </a:p>
                </c:rich>
              </c:tx>
              <c:showLegendKey val="1"/>
              <c:showVal val="1"/>
              <c:showCatName val="1"/>
              <c:showSerName val="1"/>
              <c:showPercent val="1"/>
              <c:showBubbleSize val="1"/>
            </c:dLbl>
            <c:txPr>
              <a:bodyPr/>
              <a:lstStyle/>
              <a:p>
                <a:pPr>
                  <a:defRPr sz="1400" b="1">
                    <a:latin typeface="+mj-lt"/>
                  </a:defRPr>
                </a:pPr>
                <a:endParaRPr lang="pt-BR"/>
              </a:p>
            </c:txPr>
            <c:showLegendKey val="1"/>
            <c:showVal val="1"/>
            <c:showCatName val="1"/>
            <c:showSerName val="1"/>
            <c:showPercent val="1"/>
            <c:showBubbleSize val="1"/>
            <c:showLeaderLines val="0"/>
          </c:dLbls>
          <c:cat>
            <c:strRef>
              <c:f>Julgamento!$O$5:$O$9</c:f>
              <c:strCache>
                <c:ptCount val="5"/>
                <c:pt idx="0">
                  <c:v>TJSP</c:v>
                </c:pt>
                <c:pt idx="1">
                  <c:v>TJRS</c:v>
                </c:pt>
                <c:pt idx="2">
                  <c:v>TJRJ</c:v>
                </c:pt>
                <c:pt idx="3">
                  <c:v>TJMG</c:v>
                </c:pt>
                <c:pt idx="4">
                  <c:v>TJDF</c:v>
                </c:pt>
              </c:strCache>
            </c:strRef>
          </c:cat>
          <c:val>
            <c:numRef>
              <c:f>Julgamento!$P$5:$P$9</c:f>
              <c:numCache>
                <c:formatCode>0.0%</c:formatCode>
                <c:ptCount val="5"/>
                <c:pt idx="0">
                  <c:v>0.31900000000000062</c:v>
                </c:pt>
                <c:pt idx="1">
                  <c:v>0.27300000000000002</c:v>
                </c:pt>
                <c:pt idx="2">
                  <c:v>0.18800000000000031</c:v>
                </c:pt>
                <c:pt idx="3">
                  <c:v>0.13700000000000001</c:v>
                </c:pt>
                <c:pt idx="4">
                  <c:v>0.112</c:v>
                </c:pt>
              </c:numCache>
            </c:numRef>
          </c:val>
        </c:ser>
        <c:dLbls>
          <c:showLegendKey val="1"/>
          <c:showVal val="1"/>
          <c:showCatName val="1"/>
          <c:showSerName val="1"/>
          <c:showPercent val="1"/>
          <c:showBubbleSize val="1"/>
        </c:dLbls>
        <c:gapWidth val="150"/>
        <c:axId val="118794752"/>
        <c:axId val="91793088"/>
      </c:barChart>
      <c:catAx>
        <c:axId val="118794752"/>
        <c:scaling>
          <c:orientation val="minMax"/>
        </c:scaling>
        <c:delete val="1"/>
        <c:axPos val="b"/>
        <c:majorTickMark val="cross"/>
        <c:minorTickMark val="cross"/>
        <c:tickLblPos val="nextTo"/>
        <c:crossAx val="91793088"/>
        <c:crosses val="autoZero"/>
        <c:auto val="1"/>
        <c:lblAlgn val="ctr"/>
        <c:lblOffset val="100"/>
        <c:noMultiLvlLbl val="1"/>
      </c:catAx>
      <c:valAx>
        <c:axId val="91793088"/>
        <c:scaling>
          <c:orientation val="minMax"/>
        </c:scaling>
        <c:delete val="1"/>
        <c:axPos val="l"/>
        <c:numFmt formatCode="0.0%" sourceLinked="1"/>
        <c:majorTickMark val="cross"/>
        <c:minorTickMark val="cross"/>
        <c:tickLblPos val="nextTo"/>
        <c:crossAx val="118794752"/>
        <c:crosses val="autoZero"/>
        <c:crossBetween val="between"/>
      </c:valAx>
    </c:plotArea>
    <c:plotVisOnly val="1"/>
    <c:dispBlanksAs val="gap"/>
    <c:showDLblsOverMax val="1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63032" y="0"/>
            <a:ext cx="2955290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9D5FD7-E562-4470-BA87-DC5B2FCDD33C}" type="datetimeFigureOut">
              <a:rPr lang="pt-BR" smtClean="0"/>
              <a:t>21/10/2014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32687"/>
            <a:ext cx="2955290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63032" y="9432687"/>
            <a:ext cx="2955290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061972-3D4F-4AA0-9A05-9B2A907B39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77501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91B86C-62A2-4286-A5B0-BB56E9AA2B80}" type="datetimeFigureOut">
              <a:rPr lang="pt-BR" smtClean="0"/>
              <a:t>21/10/2014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1990" y="4717137"/>
            <a:ext cx="5455920" cy="446936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2687"/>
            <a:ext cx="2955290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63032" y="9432687"/>
            <a:ext cx="2955290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33CE20-5768-4590-9C2E-F6C380330B1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61612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3CE20-5768-4590-9C2E-F6C380330B19}" type="slidenum">
              <a:rPr lang="pt-BR" smtClean="0"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8949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7B873-DA35-4039-BACC-99E614D40AA8}" type="datetime1">
              <a:rPr lang="pt-BR" smtClean="0"/>
              <a:t>21/10/2014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Dados extraídos do Projeto de Pesquisa “Panaceia universal ou remédio constitucional? Habeas corpus nos Tribunais Superiores”. Fundação Getúlio Vargas. Rio de Janeiro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84791-B16B-4197-A7D3-648F7B2619A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72C5-3A42-4904-A91F-A834653FB53F}" type="datetime1">
              <a:rPr lang="pt-BR" smtClean="0"/>
              <a:t>21/10/2014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Dados extraídos do Projeto de Pesquisa “Panaceia universal ou remédio constitucional? Habeas corpus nos Tribunais Superiores”. Fundação Getúlio Vargas. Rio de Janeiro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84791-B16B-4197-A7D3-648F7B2619A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6A70-0212-49A9-8C45-3A0C997E83DD}" type="datetime1">
              <a:rPr lang="pt-BR" smtClean="0"/>
              <a:t>21/10/2014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Dados extraídos do Projeto de Pesquisa “Panaceia universal ou remédio constitucional? Habeas corpus nos Tribunais Superiores”. Fundação Getúlio Vargas. Rio de Janeiro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84791-B16B-4197-A7D3-648F7B2619A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01F46-4E5E-4948-A50F-83748EB67344}" type="datetime1">
              <a:rPr lang="pt-BR" smtClean="0"/>
              <a:t>21/10/2014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Dados extraídos do Projeto de Pesquisa “Panaceia universal ou remédio constitucional? Habeas corpus nos Tribunais Superiores”. Fundação Getúlio Vargas. Rio de Janeiro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84791-B16B-4197-A7D3-648F7B2619A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D3151-9684-4B0B-9491-5F351DF139CE}" type="datetime1">
              <a:rPr lang="pt-BR" smtClean="0"/>
              <a:t>21/10/2014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Dados extraídos do Projeto de Pesquisa “Panaceia universal ou remédio constitucional? Habeas corpus nos Tribunais Superiores”. Fundação Getúlio Vargas. Rio de Janeiro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84791-B16B-4197-A7D3-648F7B2619A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84A89-7864-4BA1-A44C-25EC4C9109E8}" type="datetime1">
              <a:rPr lang="pt-BR" smtClean="0"/>
              <a:t>21/10/2014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Dados extraídos do Projeto de Pesquisa “Panaceia universal ou remédio constitucional? Habeas corpus nos Tribunais Superiores”. Fundação Getúlio Vargas. Rio de Janeiro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84791-B16B-4197-A7D3-648F7B2619A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40578-399F-45B0-B9A0-3B92147BC3A3}" type="datetime1">
              <a:rPr lang="pt-BR" smtClean="0"/>
              <a:t>21/10/2014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Dados extraídos do Projeto de Pesquisa “Panaceia universal ou remédio constitucional? Habeas corpus nos Tribunais Superiores”. Fundação Getúlio Vargas. Rio de Janeiro</a:t>
            </a: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84791-B16B-4197-A7D3-648F7B2619A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FF8D-3332-4003-B08B-4B540A070195}" type="datetime1">
              <a:rPr lang="pt-BR" smtClean="0"/>
              <a:t>21/10/2014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Dados extraídos do Projeto de Pesquisa “Panaceia universal ou remédio constitucional? Habeas corpus nos Tribunais Superiores”. Fundação Getúlio Vargas. Rio de Janeiro</a:t>
            </a: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84791-B16B-4197-A7D3-648F7B2619A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D0074-5D03-4E5B-BB1A-EAD1E8F1BFDF}" type="datetime1">
              <a:rPr lang="pt-BR" smtClean="0"/>
              <a:t>21/10/2014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Dados extraídos do Projeto de Pesquisa “Panaceia universal ou remédio constitucional? Habeas corpus nos Tribunais Superiores”. Fundação Getúlio Vargas. Rio de Janeiro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84791-B16B-4197-A7D3-648F7B2619A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30FA6-DC86-4C21-B9D3-B9FEEE1510F0}" type="datetime1">
              <a:rPr lang="pt-BR" smtClean="0"/>
              <a:t>21/10/2014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Dados extraídos do Projeto de Pesquisa “Panaceia universal ou remédio constitucional? Habeas corpus nos Tribunais Superiores”. Fundação Getúlio Vargas. Rio de Janeiro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84791-B16B-4197-A7D3-648F7B2619AC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2E600-9CCC-47B0-ACFA-E0783E318BC0}" type="datetime1">
              <a:rPr lang="pt-BR" smtClean="0"/>
              <a:t>21/10/2014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384791-B16B-4197-A7D3-648F7B2619AC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BR" smtClean="0"/>
              <a:t>Dados extraídos do Projeto de Pesquisa “Panaceia universal ou remédio constitucional? Habeas corpus nos Tribunais Superiores”. Fundação Getúlio Vargas. Rio de Janeiro</a:t>
            </a: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3384791-B16B-4197-A7D3-648F7B2619AC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pt-BR" smtClean="0"/>
              <a:t>Dados extraídos do Projeto de Pesquisa “Panaceia universal ou remédio constitucional? Habeas corpus nos Tribunais Superiores”. Fundação Getúlio Vargas. Rio de Janeiro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FEDF53-FF24-4306-B4C4-239E97B370EB}" type="datetime1">
              <a:rPr lang="pt-BR" smtClean="0"/>
              <a:t>21/10/2014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323528" y="476672"/>
            <a:ext cx="7848872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2400" b="1" dirty="0" smtClean="0">
              <a:solidFill>
                <a:srgbClr val="FF0000"/>
              </a:solidFill>
            </a:endParaRPr>
          </a:p>
          <a:p>
            <a:pPr algn="ctr"/>
            <a:endParaRPr lang="pt-BR" sz="2400" b="1" dirty="0">
              <a:solidFill>
                <a:srgbClr val="FF0000"/>
              </a:solidFill>
            </a:endParaRPr>
          </a:p>
          <a:p>
            <a:pPr algn="ctr"/>
            <a:r>
              <a:rPr lang="pt-BR" sz="2400" b="1" dirty="0" smtClean="0">
                <a:solidFill>
                  <a:srgbClr val="FF0000"/>
                </a:solidFill>
              </a:rPr>
              <a:t>XXII CONFERÊNCIA NACIONAL DOS ADVOGADOS </a:t>
            </a:r>
          </a:p>
          <a:p>
            <a:pPr algn="r"/>
            <a:r>
              <a:rPr lang="pt-BR" b="1" dirty="0" smtClean="0"/>
              <a:t>RIO 2014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pPr algn="ctr"/>
            <a:r>
              <a:rPr lang="pt-BR" sz="2400" b="1" dirty="0" smtClean="0">
                <a:solidFill>
                  <a:srgbClr val="C00000"/>
                </a:solidFill>
              </a:rPr>
              <a:t>Habeas </a:t>
            </a:r>
            <a:r>
              <a:rPr lang="pt-BR" sz="2400" b="1" dirty="0">
                <a:solidFill>
                  <a:srgbClr val="C00000"/>
                </a:solidFill>
              </a:rPr>
              <a:t>Corpus e violações ao dever de motivação das decisões </a:t>
            </a:r>
            <a:r>
              <a:rPr lang="pt-BR" sz="2400" b="1" dirty="0" smtClean="0">
                <a:solidFill>
                  <a:srgbClr val="C00000"/>
                </a:solidFill>
              </a:rPr>
              <a:t>judiciais</a:t>
            </a:r>
          </a:p>
          <a:p>
            <a:pPr algn="r"/>
            <a:endParaRPr lang="pt-BR" b="1" dirty="0" smtClean="0"/>
          </a:p>
          <a:p>
            <a:pPr algn="r"/>
            <a:r>
              <a:rPr lang="pt-BR" b="1" dirty="0" smtClean="0"/>
              <a:t>Rogerio </a:t>
            </a:r>
            <a:r>
              <a:rPr lang="pt-BR" b="1" dirty="0" err="1"/>
              <a:t>Schietti</a:t>
            </a:r>
            <a:r>
              <a:rPr lang="pt-BR" b="1" dirty="0"/>
              <a:t> </a:t>
            </a:r>
            <a:endParaRPr lang="pt-BR" b="1" dirty="0" smtClean="0"/>
          </a:p>
          <a:p>
            <a:pPr algn="r"/>
            <a:r>
              <a:rPr lang="pt-BR" dirty="0" smtClean="0"/>
              <a:t>(</a:t>
            </a:r>
            <a:r>
              <a:rPr lang="pt-BR" b="1" dirty="0"/>
              <a:t>Ministro do Superior Tribunal de Justiça</a:t>
            </a:r>
            <a:r>
              <a:rPr lang="pt-BR" dirty="0"/>
              <a:t>) </a:t>
            </a:r>
          </a:p>
        </p:txBody>
      </p:sp>
    </p:spTree>
    <p:extLst>
      <p:ext uri="{BB962C8B-B14F-4D97-AF65-F5344CB8AC3E}">
        <p14:creationId xmlns:p14="http://schemas.microsoft.com/office/powerpoint/2010/main" val="34318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 smtClean="0">
                <a:solidFill>
                  <a:srgbClr val="0070C0"/>
                </a:solidFill>
              </a:rPr>
              <a:t>CONSTITUIÇÃO </a:t>
            </a:r>
            <a:r>
              <a:rPr lang="pt-BR" sz="2800" dirty="0">
                <a:solidFill>
                  <a:srgbClr val="0070C0"/>
                </a:solidFill>
              </a:rPr>
              <a:t>POLITICA </a:t>
            </a:r>
            <a:r>
              <a:rPr lang="pt-BR" sz="2800" dirty="0" smtClean="0">
                <a:solidFill>
                  <a:srgbClr val="0070C0"/>
                </a:solidFill>
              </a:rPr>
              <a:t/>
            </a:r>
            <a:br>
              <a:rPr lang="pt-BR" sz="2800" dirty="0" smtClean="0">
                <a:solidFill>
                  <a:srgbClr val="0070C0"/>
                </a:solidFill>
              </a:rPr>
            </a:br>
            <a:r>
              <a:rPr lang="pt-BR" sz="2800" dirty="0" smtClean="0">
                <a:solidFill>
                  <a:srgbClr val="0070C0"/>
                </a:solidFill>
              </a:rPr>
              <a:t>DO </a:t>
            </a:r>
            <a:r>
              <a:rPr lang="pt-BR" sz="2800" dirty="0">
                <a:solidFill>
                  <a:srgbClr val="0070C0"/>
                </a:solidFill>
              </a:rPr>
              <a:t>IMPERIO DO BRAZIL</a:t>
            </a:r>
            <a:br>
              <a:rPr lang="pt-BR" sz="2800" dirty="0">
                <a:solidFill>
                  <a:srgbClr val="0070C0"/>
                </a:solidFill>
              </a:rPr>
            </a:br>
            <a:r>
              <a:rPr lang="pt-BR" sz="2000" dirty="0">
                <a:solidFill>
                  <a:srgbClr val="0070C0"/>
                </a:solidFill>
              </a:rPr>
              <a:t>(25 DE MARÇO DE 1824)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/>
            <a:r>
              <a:rPr lang="pt-BR" sz="2800" dirty="0">
                <a:latin typeface="+mj-lt"/>
              </a:rPr>
              <a:t>IX. Ainda com culpa formada, </a:t>
            </a:r>
            <a:r>
              <a:rPr lang="pt-BR" sz="2800" dirty="0" err="1">
                <a:latin typeface="+mj-lt"/>
              </a:rPr>
              <a:t>ninguem</a:t>
            </a:r>
            <a:r>
              <a:rPr lang="pt-BR" sz="2800" dirty="0">
                <a:latin typeface="+mj-lt"/>
              </a:rPr>
              <a:t> será conduzido á prisão, ou </a:t>
            </a:r>
            <a:r>
              <a:rPr lang="pt-BR" sz="2800" dirty="0" err="1">
                <a:latin typeface="+mj-lt"/>
              </a:rPr>
              <a:t>nella</a:t>
            </a:r>
            <a:r>
              <a:rPr lang="pt-BR" sz="2800" dirty="0">
                <a:latin typeface="+mj-lt"/>
              </a:rPr>
              <a:t> conservado estando já preso, se prestar fiança </a:t>
            </a:r>
            <a:r>
              <a:rPr lang="pt-BR" sz="2800" dirty="0" err="1">
                <a:latin typeface="+mj-lt"/>
              </a:rPr>
              <a:t>idonea</a:t>
            </a:r>
            <a:r>
              <a:rPr lang="pt-BR" sz="2800" dirty="0">
                <a:latin typeface="+mj-lt"/>
              </a:rPr>
              <a:t>, nos casos, que a Lei a </a:t>
            </a:r>
            <a:r>
              <a:rPr lang="pt-BR" sz="2800" dirty="0" err="1">
                <a:latin typeface="+mj-lt"/>
              </a:rPr>
              <a:t>admitte</a:t>
            </a:r>
            <a:r>
              <a:rPr lang="pt-BR" sz="2800" dirty="0">
                <a:latin typeface="+mj-lt"/>
              </a:rPr>
              <a:t>: e em geral nos crimes, que não tiverem maior pena, do que a de seis </a:t>
            </a:r>
            <a:r>
              <a:rPr lang="pt-BR" sz="2800" dirty="0" err="1">
                <a:latin typeface="+mj-lt"/>
              </a:rPr>
              <a:t>mezes</a:t>
            </a:r>
            <a:r>
              <a:rPr lang="pt-BR" sz="2800" dirty="0">
                <a:latin typeface="+mj-lt"/>
              </a:rPr>
              <a:t> de prisão, ou desterro para </a:t>
            </a:r>
            <a:r>
              <a:rPr lang="pt-BR" sz="2800" dirty="0" err="1">
                <a:latin typeface="+mj-lt"/>
              </a:rPr>
              <a:t>fóra</a:t>
            </a:r>
            <a:r>
              <a:rPr lang="pt-BR" sz="2800" dirty="0">
                <a:latin typeface="+mj-lt"/>
              </a:rPr>
              <a:t> da Comarca, poderá o </a:t>
            </a:r>
            <a:r>
              <a:rPr lang="pt-BR" sz="2800" dirty="0" err="1">
                <a:latin typeface="+mj-lt"/>
              </a:rPr>
              <a:t>Réo</a:t>
            </a:r>
            <a:r>
              <a:rPr lang="pt-BR" sz="2800" dirty="0">
                <a:latin typeface="+mj-lt"/>
              </a:rPr>
              <a:t> livrar-se solto.</a:t>
            </a:r>
          </a:p>
          <a:p>
            <a:pPr algn="just"/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853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dirty="0" smtClean="0">
                <a:solidFill>
                  <a:srgbClr val="0070C0"/>
                </a:solidFill>
              </a:rPr>
              <a:t>CONSTITUIÇÃO POLITICA DO </a:t>
            </a:r>
            <a:r>
              <a:rPr lang="pt-BR" sz="2400" dirty="0">
                <a:solidFill>
                  <a:srgbClr val="0070C0"/>
                </a:solidFill>
              </a:rPr>
              <a:t>IMPERIO DO BRAZIL</a:t>
            </a:r>
            <a:br>
              <a:rPr lang="pt-BR" sz="2400" dirty="0">
                <a:solidFill>
                  <a:srgbClr val="0070C0"/>
                </a:solidFill>
              </a:rPr>
            </a:br>
            <a:r>
              <a:rPr lang="pt-BR" sz="2000" dirty="0">
                <a:solidFill>
                  <a:srgbClr val="0070C0"/>
                </a:solidFill>
              </a:rPr>
              <a:t>(25 DE MARÇO DE 1824)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200" dirty="0">
                <a:latin typeface="+mj-lt"/>
              </a:rPr>
              <a:t>X. À</a:t>
            </a:r>
            <a:r>
              <a:rPr lang="pt-BR" sz="2200" dirty="0" smtClean="0">
                <a:latin typeface="+mj-lt"/>
              </a:rPr>
              <a:t> </a:t>
            </a:r>
            <a:r>
              <a:rPr lang="pt-BR" sz="2200" dirty="0" err="1">
                <a:latin typeface="+mj-lt"/>
              </a:rPr>
              <a:t>excepção</a:t>
            </a:r>
            <a:r>
              <a:rPr lang="pt-BR" sz="2200" dirty="0">
                <a:latin typeface="+mj-lt"/>
              </a:rPr>
              <a:t> de flagrante </a:t>
            </a:r>
            <a:r>
              <a:rPr lang="pt-BR" sz="2200" dirty="0" err="1">
                <a:latin typeface="+mj-lt"/>
              </a:rPr>
              <a:t>delicto</a:t>
            </a:r>
            <a:r>
              <a:rPr lang="pt-BR" sz="2200" dirty="0">
                <a:latin typeface="+mj-lt"/>
              </a:rPr>
              <a:t>, a prisão não </a:t>
            </a:r>
            <a:r>
              <a:rPr lang="pt-BR" sz="2200" dirty="0" smtClean="0">
                <a:latin typeface="+mj-lt"/>
              </a:rPr>
              <a:t>pode </a:t>
            </a:r>
            <a:r>
              <a:rPr lang="pt-BR" sz="2200" dirty="0">
                <a:latin typeface="+mj-lt"/>
              </a:rPr>
              <a:t>ser executada, senão por ordem </a:t>
            </a:r>
            <a:r>
              <a:rPr lang="pt-BR" sz="2200" dirty="0" err="1">
                <a:latin typeface="+mj-lt"/>
              </a:rPr>
              <a:t>escripta</a:t>
            </a:r>
            <a:r>
              <a:rPr lang="pt-BR" sz="2200" dirty="0">
                <a:latin typeface="+mj-lt"/>
              </a:rPr>
              <a:t> da Autoridade legitima. Se esta </a:t>
            </a:r>
            <a:r>
              <a:rPr lang="pt-BR" sz="2200" dirty="0" err="1">
                <a:latin typeface="+mj-lt"/>
              </a:rPr>
              <a:t>fôr</a:t>
            </a:r>
            <a:r>
              <a:rPr lang="pt-BR" sz="2200" dirty="0">
                <a:latin typeface="+mj-lt"/>
              </a:rPr>
              <a:t> arbitraria, o Juiz, que a deu, e quem a tiver requerido serão punidos com as penas, que a Lei determinar</a:t>
            </a:r>
            <a:r>
              <a:rPr lang="pt-BR" sz="2200" dirty="0" smtClean="0">
                <a:latin typeface="+mj-lt"/>
              </a:rPr>
              <a:t>.</a:t>
            </a:r>
          </a:p>
          <a:p>
            <a:pPr algn="just"/>
            <a:endParaRPr lang="pt-BR" sz="2200" dirty="0">
              <a:latin typeface="+mj-lt"/>
            </a:endParaRPr>
          </a:p>
          <a:p>
            <a:pPr marL="355600" indent="0" algn="just">
              <a:buNone/>
            </a:pPr>
            <a:r>
              <a:rPr lang="pt-BR" sz="2200" dirty="0">
                <a:latin typeface="+mj-lt"/>
              </a:rPr>
              <a:t>O que fica disposto acerca da prisão antes de culpa formada, não </a:t>
            </a:r>
            <a:r>
              <a:rPr lang="pt-BR" sz="2200" dirty="0" err="1">
                <a:latin typeface="+mj-lt"/>
              </a:rPr>
              <a:t>comprehende</a:t>
            </a:r>
            <a:r>
              <a:rPr lang="pt-BR" sz="2200" dirty="0">
                <a:latin typeface="+mj-lt"/>
              </a:rPr>
              <a:t> as Ordenanças Militares, estabelecidas como </a:t>
            </a:r>
            <a:r>
              <a:rPr lang="pt-BR" sz="2200" dirty="0" err="1">
                <a:latin typeface="+mj-lt"/>
              </a:rPr>
              <a:t>necessarias</a:t>
            </a:r>
            <a:r>
              <a:rPr lang="pt-BR" sz="2200" dirty="0">
                <a:latin typeface="+mj-lt"/>
              </a:rPr>
              <a:t> </a:t>
            </a:r>
            <a:r>
              <a:rPr lang="pt-BR" sz="2200" dirty="0" smtClean="0">
                <a:latin typeface="+mj-lt"/>
              </a:rPr>
              <a:t>à </a:t>
            </a:r>
            <a:r>
              <a:rPr lang="pt-BR" sz="2200" dirty="0">
                <a:latin typeface="+mj-lt"/>
              </a:rPr>
              <a:t>disciplina, e recrutamento do Exercito; nem os casos, que não são puramente </a:t>
            </a:r>
            <a:r>
              <a:rPr lang="pt-BR" sz="2200" dirty="0" err="1">
                <a:latin typeface="+mj-lt"/>
              </a:rPr>
              <a:t>criminaes</a:t>
            </a:r>
            <a:r>
              <a:rPr lang="pt-BR" sz="2200" dirty="0">
                <a:latin typeface="+mj-lt"/>
              </a:rPr>
              <a:t>, e em que a Lei determina todavia a prisão de alguma pessoa, por desobedecer aos mandados da justiça, ou não cumprir alguma obrigação dentro do determinado prazo.</a:t>
            </a:r>
          </a:p>
          <a:p>
            <a:endParaRPr lang="pt-BR" sz="2000" dirty="0">
              <a:latin typeface="+mj-lt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7032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sz="3100" dirty="0">
                <a:solidFill>
                  <a:srgbClr val="0070C0"/>
                </a:solidFill>
              </a:rPr>
              <a:t>Código de Processo Criminal </a:t>
            </a:r>
            <a:r>
              <a:rPr lang="pt-BR" sz="3100" dirty="0" smtClean="0">
                <a:solidFill>
                  <a:srgbClr val="0070C0"/>
                </a:solidFill>
              </a:rPr>
              <a:t/>
            </a:r>
            <a:br>
              <a:rPr lang="pt-BR" sz="3100" dirty="0" smtClean="0">
                <a:solidFill>
                  <a:srgbClr val="0070C0"/>
                </a:solidFill>
              </a:rPr>
            </a:br>
            <a:r>
              <a:rPr lang="pt-BR" sz="3100" dirty="0" smtClean="0">
                <a:solidFill>
                  <a:srgbClr val="0070C0"/>
                </a:solidFill>
              </a:rPr>
              <a:t>- Primeira </a:t>
            </a:r>
            <a:r>
              <a:rPr lang="pt-BR" sz="3100" dirty="0">
                <a:solidFill>
                  <a:srgbClr val="0070C0"/>
                </a:solidFill>
              </a:rPr>
              <a:t>Instância (1832</a:t>
            </a:r>
            <a:r>
              <a:rPr lang="pt-BR" sz="3100" dirty="0" smtClean="0">
                <a:solidFill>
                  <a:srgbClr val="0070C0"/>
                </a:solidFill>
              </a:rPr>
              <a:t>) -</a:t>
            </a:r>
            <a:r>
              <a:rPr lang="pt-BR" sz="3100" dirty="0">
                <a:solidFill>
                  <a:srgbClr val="0070C0"/>
                </a:solidFill>
              </a:rPr>
              <a:t/>
            </a:r>
            <a:br>
              <a:rPr lang="pt-BR" sz="3100" dirty="0">
                <a:solidFill>
                  <a:srgbClr val="0070C0"/>
                </a:solidFill>
              </a:rPr>
            </a:br>
            <a:endParaRPr lang="pt-BR" sz="2200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/>
            <a:r>
              <a:rPr lang="pt-BR" sz="2800" dirty="0" smtClean="0">
                <a:latin typeface="+mj-lt"/>
              </a:rPr>
              <a:t>Art</a:t>
            </a:r>
            <a:r>
              <a:rPr lang="pt-BR" sz="2800" dirty="0">
                <a:latin typeface="+mj-lt"/>
              </a:rPr>
              <a:t>. 340. Todo o cidadão que entender que </a:t>
            </a:r>
            <a:r>
              <a:rPr lang="pt-BR" sz="2800" dirty="0" err="1">
                <a:latin typeface="+mj-lt"/>
              </a:rPr>
              <a:t>elle</a:t>
            </a:r>
            <a:r>
              <a:rPr lang="pt-BR" sz="2800" dirty="0">
                <a:latin typeface="+mj-lt"/>
              </a:rPr>
              <a:t> ou outrem </a:t>
            </a:r>
            <a:r>
              <a:rPr lang="pt-BR" sz="2800" b="1" dirty="0" err="1">
                <a:latin typeface="+mj-lt"/>
              </a:rPr>
              <a:t>soffre</a:t>
            </a:r>
            <a:r>
              <a:rPr lang="pt-BR" sz="2800" b="1" dirty="0">
                <a:latin typeface="+mj-lt"/>
              </a:rPr>
              <a:t> uma prisão ou </a:t>
            </a:r>
            <a:r>
              <a:rPr lang="pt-BR" sz="2800" b="1" dirty="0" smtClean="0">
                <a:latin typeface="+mj-lt"/>
              </a:rPr>
              <a:t>constrangimento </a:t>
            </a:r>
            <a:r>
              <a:rPr lang="pt-BR" sz="2800" b="1" dirty="0" err="1">
                <a:latin typeface="+mj-lt"/>
              </a:rPr>
              <a:t>illegal</a:t>
            </a:r>
            <a:r>
              <a:rPr lang="pt-BR" sz="2800" b="1" dirty="0">
                <a:latin typeface="+mj-lt"/>
              </a:rPr>
              <a:t> em sua liberdade</a:t>
            </a:r>
            <a:r>
              <a:rPr lang="pt-BR" sz="2800" dirty="0">
                <a:latin typeface="+mj-lt"/>
              </a:rPr>
              <a:t>, tem direito de pedir uma ordem de </a:t>
            </a:r>
            <a:r>
              <a:rPr lang="pt-BR" sz="2800" b="1" dirty="0">
                <a:latin typeface="+mj-lt"/>
              </a:rPr>
              <a:t>habeas corpus </a:t>
            </a:r>
            <a:r>
              <a:rPr lang="pt-BR" sz="2800" dirty="0">
                <a:latin typeface="+mj-lt"/>
              </a:rPr>
              <a:t>em seu favor</a:t>
            </a:r>
            <a:r>
              <a:rPr lang="pt-BR" sz="2800" dirty="0" smtClean="0">
                <a:latin typeface="+mj-lt"/>
              </a:rPr>
              <a:t>.</a:t>
            </a:r>
            <a:endParaRPr lang="pt-BR" sz="2800" dirty="0">
              <a:latin typeface="+mj-lt"/>
            </a:endParaRP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35568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 smtClean="0">
                <a:solidFill>
                  <a:srgbClr val="0070C0"/>
                </a:solidFill>
              </a:rPr>
              <a:t>Constituição </a:t>
            </a:r>
            <a:r>
              <a:rPr lang="pt-BR" sz="2800" dirty="0">
                <a:solidFill>
                  <a:srgbClr val="0070C0"/>
                </a:solidFill>
              </a:rPr>
              <a:t>da República </a:t>
            </a:r>
            <a:r>
              <a:rPr lang="pt-BR" sz="2800" dirty="0" smtClean="0">
                <a:solidFill>
                  <a:srgbClr val="0070C0"/>
                </a:solidFill>
              </a:rPr>
              <a:t/>
            </a:r>
            <a:br>
              <a:rPr lang="pt-BR" sz="2800" dirty="0" smtClean="0">
                <a:solidFill>
                  <a:srgbClr val="0070C0"/>
                </a:solidFill>
              </a:rPr>
            </a:br>
            <a:r>
              <a:rPr lang="pt-BR" sz="2800" dirty="0" smtClean="0">
                <a:solidFill>
                  <a:srgbClr val="0070C0"/>
                </a:solidFill>
              </a:rPr>
              <a:t>dos </a:t>
            </a:r>
            <a:r>
              <a:rPr lang="pt-BR" sz="2800" dirty="0">
                <a:solidFill>
                  <a:srgbClr val="0070C0"/>
                </a:solidFill>
              </a:rPr>
              <a:t>Estados Unidos do Brasil de 1891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600" dirty="0" err="1" smtClean="0"/>
              <a:t>Art</a:t>
            </a:r>
            <a:r>
              <a:rPr lang="pt-BR" sz="2600" dirty="0" smtClean="0"/>
              <a:t> </a:t>
            </a:r>
            <a:r>
              <a:rPr lang="pt-BR" sz="2600" dirty="0"/>
              <a:t>72 - § 22 - Dar-se-á o habeas corpus, sempre que o indivíduo </a:t>
            </a:r>
            <a:r>
              <a:rPr lang="pt-BR" sz="2600" b="1" dirty="0"/>
              <a:t>sofrer ou se achar em iminente perigo de sofrer violência ou coação</a:t>
            </a:r>
            <a:r>
              <a:rPr lang="pt-BR" sz="2600" dirty="0"/>
              <a:t> por ilegalidade ou abuso de poder.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pt-BR" sz="2600" dirty="0" smtClean="0">
              <a:latin typeface="+mj-lt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300" dirty="0" smtClean="0">
                <a:latin typeface="+mj-lt"/>
              </a:rPr>
              <a:t>A </a:t>
            </a:r>
            <a:r>
              <a:rPr lang="pt-BR" sz="2300" dirty="0">
                <a:latin typeface="+mj-lt"/>
              </a:rPr>
              <a:t>Constituição da República dos Estados Unidos do Brasil de </a:t>
            </a:r>
            <a:r>
              <a:rPr lang="pt-BR" sz="2300" dirty="0" smtClean="0">
                <a:latin typeface="+mj-lt"/>
              </a:rPr>
              <a:t>1891 foi a primeira a positivar o HC e </a:t>
            </a:r>
            <a:r>
              <a:rPr lang="pt-BR" sz="2300" dirty="0">
                <a:latin typeface="+mj-lt"/>
              </a:rPr>
              <a:t>lhe deu interpretação ampliativa, inclusive para a </a:t>
            </a:r>
            <a:r>
              <a:rPr lang="pt-BR" sz="2300" b="1" dirty="0">
                <a:latin typeface="+mj-lt"/>
              </a:rPr>
              <a:t>proteção não só da liberdade física</a:t>
            </a:r>
            <a:r>
              <a:rPr lang="pt-BR" sz="2300" dirty="0">
                <a:latin typeface="+mj-lt"/>
              </a:rPr>
              <a:t>. Era a chamada interpretação ou </a:t>
            </a:r>
            <a:r>
              <a:rPr lang="pt-BR" sz="2300" b="1" dirty="0">
                <a:latin typeface="+mj-lt"/>
              </a:rPr>
              <a:t>doutrina brasileira do habeas corpus. </a:t>
            </a:r>
            <a:endParaRPr lang="pt-BR" sz="2300" dirty="0">
              <a:latin typeface="+mj-lt"/>
            </a:endParaRP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08895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>
                <a:solidFill>
                  <a:srgbClr val="0070C0"/>
                </a:solidFill>
              </a:rPr>
              <a:t>Reforma constitucional de 1926</a:t>
            </a:r>
            <a:endParaRPr lang="pt-BR" sz="3200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/>
            <a:r>
              <a:rPr lang="pt-BR" sz="2800" dirty="0" smtClean="0">
                <a:latin typeface="+mj-lt"/>
              </a:rPr>
              <a:t>Restringiu </a:t>
            </a:r>
            <a:r>
              <a:rPr lang="pt-BR" sz="2800" dirty="0">
                <a:latin typeface="+mj-lt"/>
              </a:rPr>
              <a:t>o habeas Corpus </a:t>
            </a:r>
            <a:r>
              <a:rPr lang="pt-BR" sz="2800" b="1" dirty="0">
                <a:latin typeface="+mj-lt"/>
              </a:rPr>
              <a:t>tão somente para a proteção da liberdade pessoal</a:t>
            </a:r>
            <a:r>
              <a:rPr lang="pt-BR" sz="2800" dirty="0">
                <a:latin typeface="+mj-lt"/>
              </a:rPr>
              <a:t>, ficando sem amparo os direitos pessoais, protegidos em outros países pelos </a:t>
            </a:r>
            <a:r>
              <a:rPr lang="pt-BR" sz="2800" i="1" dirty="0">
                <a:latin typeface="+mj-lt"/>
              </a:rPr>
              <a:t>writs</a:t>
            </a:r>
            <a:r>
              <a:rPr lang="pt-BR" sz="2800" dirty="0">
                <a:latin typeface="+mj-lt"/>
              </a:rPr>
              <a:t> especiais, hoje amparados pelo </a:t>
            </a:r>
            <a:r>
              <a:rPr lang="pt-BR" sz="2800" b="1" dirty="0">
                <a:latin typeface="+mj-lt"/>
              </a:rPr>
              <a:t>mandado de segurança</a:t>
            </a:r>
            <a:r>
              <a:rPr lang="pt-BR" sz="2800" dirty="0">
                <a:latin typeface="+mj-lt"/>
              </a:rPr>
              <a:t>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3895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100" dirty="0" smtClean="0">
                <a:solidFill>
                  <a:srgbClr val="0070C0"/>
                </a:solidFill>
              </a:rPr>
              <a:t>Constituição de 1988</a:t>
            </a:r>
            <a:endParaRPr lang="pt-BR" sz="3100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/>
            <a:r>
              <a:rPr lang="pt-BR" sz="2800" dirty="0" smtClean="0">
                <a:latin typeface="+mj-lt"/>
              </a:rPr>
              <a:t>Art</a:t>
            </a:r>
            <a:r>
              <a:rPr lang="pt-BR" sz="2800" dirty="0">
                <a:latin typeface="+mj-lt"/>
              </a:rPr>
              <a:t>. 5°, inciso LXVIII: </a:t>
            </a:r>
            <a:r>
              <a:rPr lang="pt-BR" sz="2800" dirty="0" smtClean="0">
                <a:latin typeface="+mj-lt"/>
              </a:rPr>
              <a:t>Conceder-se-á </a:t>
            </a:r>
            <a:r>
              <a:rPr lang="pt-BR" sz="2800" dirty="0">
                <a:latin typeface="+mj-lt"/>
              </a:rPr>
              <a:t>habeas corpus sempre que alguém sofrer ou se achar ameaçado de sofrer violência ou coação em sua liberdade de locomoção, por ilegalidade ou abuso de poder</a:t>
            </a:r>
            <a:r>
              <a:rPr lang="pt-BR" sz="2800" dirty="0" smtClean="0">
                <a:latin typeface="+mj-lt"/>
              </a:rPr>
              <a:t>.</a:t>
            </a:r>
            <a:endParaRPr lang="pt-BR" sz="2800" dirty="0">
              <a:latin typeface="+mj-lt"/>
            </a:endParaRP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5681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2996952"/>
            <a:ext cx="7696200" cy="1295401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RESTRIÇÕES CONSTITUCIONAIS AO HABEAS CORPUS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>
          <a:xfrm>
            <a:off x="971600" y="5013176"/>
            <a:ext cx="7461056" cy="118117"/>
          </a:xfrm>
        </p:spPr>
        <p:txBody>
          <a:bodyPr>
            <a:normAutofit fontScale="25000" lnSpcReduction="20000"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566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dirty="0" smtClean="0">
                <a:solidFill>
                  <a:srgbClr val="0070C0"/>
                </a:solidFill>
              </a:rPr>
              <a:t>Ato </a:t>
            </a:r>
            <a:r>
              <a:rPr lang="pt-BR" sz="3200" dirty="0">
                <a:solidFill>
                  <a:srgbClr val="0070C0"/>
                </a:solidFill>
              </a:rPr>
              <a:t>institucional </a:t>
            </a:r>
            <a:r>
              <a:rPr lang="pt-BR" sz="3200" b="1" dirty="0">
                <a:solidFill>
                  <a:srgbClr val="0070C0"/>
                </a:solidFill>
              </a:rPr>
              <a:t>n°5</a:t>
            </a:r>
            <a:r>
              <a:rPr lang="pt-BR" sz="3200" dirty="0">
                <a:solidFill>
                  <a:srgbClr val="0070C0"/>
                </a:solidFill>
              </a:rPr>
              <a:t> </a:t>
            </a:r>
            <a:r>
              <a:rPr lang="pt-BR" sz="3200" dirty="0" smtClean="0">
                <a:solidFill>
                  <a:srgbClr val="0070C0"/>
                </a:solidFill>
              </a:rPr>
              <a:t/>
            </a:r>
            <a:br>
              <a:rPr lang="pt-BR" sz="3200" dirty="0" smtClean="0">
                <a:solidFill>
                  <a:srgbClr val="0070C0"/>
                </a:solidFill>
              </a:rPr>
            </a:br>
            <a:r>
              <a:rPr lang="pt-BR" sz="2800" dirty="0" smtClean="0">
                <a:solidFill>
                  <a:srgbClr val="0070C0"/>
                </a:solidFill>
              </a:rPr>
              <a:t>(13 </a:t>
            </a:r>
            <a:r>
              <a:rPr lang="pt-BR" sz="2800" dirty="0">
                <a:solidFill>
                  <a:srgbClr val="0070C0"/>
                </a:solidFill>
              </a:rPr>
              <a:t>de dezembro </a:t>
            </a:r>
            <a:r>
              <a:rPr lang="pt-BR" sz="2800" dirty="0" smtClean="0">
                <a:solidFill>
                  <a:srgbClr val="0070C0"/>
                </a:solidFill>
              </a:rPr>
              <a:t>1968)</a:t>
            </a:r>
            <a:endParaRPr lang="pt-BR" sz="2800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/>
            <a:r>
              <a:rPr lang="pt-BR" sz="2800" dirty="0" smtClean="0">
                <a:latin typeface="+mj-lt"/>
              </a:rPr>
              <a:t>Art.10. Fica </a:t>
            </a:r>
            <a:r>
              <a:rPr lang="pt-BR" sz="2800" b="1" dirty="0">
                <a:latin typeface="+mj-lt"/>
              </a:rPr>
              <a:t>suspensa a garantia de habeas corpus</a:t>
            </a:r>
            <a:r>
              <a:rPr lang="pt-BR" sz="2800" dirty="0">
                <a:latin typeface="+mj-lt"/>
              </a:rPr>
              <a:t> nos casos de crimes políticos, contra segurança nacional, a ordem econômica e social e a economia popular</a:t>
            </a:r>
            <a:r>
              <a:rPr lang="pt-BR" sz="2800" dirty="0" smtClean="0">
                <a:latin typeface="+mj-lt"/>
              </a:rPr>
              <a:t>.</a:t>
            </a:r>
            <a:endParaRPr lang="pt-BR" sz="2800" dirty="0">
              <a:latin typeface="+mj-lt"/>
            </a:endParaRP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87368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800" b="1" dirty="0" smtClean="0">
                <a:solidFill>
                  <a:srgbClr val="0070C0"/>
                </a:solidFill>
              </a:rPr>
              <a:t>ATO INSTITUCIONAL Nº 6</a:t>
            </a:r>
            <a:br>
              <a:rPr lang="pt-BR" sz="2800" b="1" dirty="0" smtClean="0">
                <a:solidFill>
                  <a:srgbClr val="0070C0"/>
                </a:solidFill>
              </a:rPr>
            </a:br>
            <a:r>
              <a:rPr lang="pt-BR" sz="2800" b="1" dirty="0" smtClean="0">
                <a:solidFill>
                  <a:srgbClr val="0070C0"/>
                </a:solidFill>
              </a:rPr>
              <a:t>(1º DE FEVEREIRO DE 1969)</a:t>
            </a:r>
            <a:endParaRPr lang="pt-BR" sz="2800" b="1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11430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800" dirty="0" smtClean="0">
                <a:latin typeface="+mj-lt"/>
              </a:rPr>
              <a:t>Art</a:t>
            </a:r>
            <a:r>
              <a:rPr lang="pt-BR" sz="2800" dirty="0">
                <a:latin typeface="+mj-lt"/>
              </a:rPr>
              <a:t>. 114 </a:t>
            </a:r>
            <a:r>
              <a:rPr lang="pt-BR" sz="2800" dirty="0" smtClean="0">
                <a:latin typeface="+mj-lt"/>
              </a:rPr>
              <a:t>- Compete </a:t>
            </a:r>
            <a:r>
              <a:rPr lang="pt-BR" sz="2800" dirty="0">
                <a:latin typeface="+mj-lt"/>
              </a:rPr>
              <a:t>ao Supremo Tribunal Federal:</a:t>
            </a:r>
          </a:p>
          <a:p>
            <a:pPr marL="11430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800" dirty="0">
                <a:latin typeface="+mj-lt"/>
              </a:rPr>
              <a:t>II </a:t>
            </a:r>
            <a:r>
              <a:rPr lang="pt-BR" sz="2800" dirty="0" smtClean="0">
                <a:latin typeface="+mj-lt"/>
              </a:rPr>
              <a:t>-</a:t>
            </a:r>
            <a:r>
              <a:rPr lang="pt-BR" sz="2800" dirty="0">
                <a:latin typeface="+mj-lt"/>
              </a:rPr>
              <a:t> </a:t>
            </a:r>
            <a:r>
              <a:rPr lang="pt-BR" sz="2800" dirty="0" smtClean="0">
                <a:latin typeface="+mj-lt"/>
              </a:rPr>
              <a:t>julgar</a:t>
            </a:r>
            <a:r>
              <a:rPr lang="pt-BR" sz="2800" dirty="0">
                <a:latin typeface="+mj-lt"/>
              </a:rPr>
              <a:t>, em recurso ordinário:</a:t>
            </a:r>
          </a:p>
          <a:p>
            <a:pPr marL="11430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800" dirty="0">
                <a:latin typeface="+mj-lt"/>
              </a:rPr>
              <a:t>a) os habeas corpus decididos, em única ou última instância, pelos Tribunais locais ou federais, quando denegatória a decisão, </a:t>
            </a:r>
            <a:r>
              <a:rPr lang="pt-BR" sz="2800" b="1" dirty="0">
                <a:latin typeface="+mj-lt"/>
              </a:rPr>
              <a:t>não podendo o recurso ser substituído por pedido originário</a:t>
            </a:r>
            <a:r>
              <a:rPr lang="pt-BR" sz="2800" dirty="0" smtClean="0">
                <a:latin typeface="+mj-lt"/>
              </a:rPr>
              <a:t>;</a:t>
            </a:r>
            <a:endParaRPr lang="pt-BR" sz="2800" dirty="0">
              <a:latin typeface="+mj-lt"/>
            </a:endParaRP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902725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>
                <a:solidFill>
                  <a:srgbClr val="0070C0"/>
                </a:solidFill>
              </a:rPr>
              <a:t/>
            </a:r>
            <a:br>
              <a:rPr lang="pt-BR" sz="3600" dirty="0" smtClean="0">
                <a:solidFill>
                  <a:srgbClr val="0070C0"/>
                </a:solidFill>
              </a:rPr>
            </a:br>
            <a:r>
              <a:rPr lang="pt-BR" sz="3200" dirty="0" err="1" smtClean="0">
                <a:solidFill>
                  <a:srgbClr val="0070C0"/>
                </a:solidFill>
              </a:rPr>
              <a:t>HCs</a:t>
            </a:r>
            <a:r>
              <a:rPr lang="pt-BR" sz="3200" dirty="0" smtClean="0">
                <a:solidFill>
                  <a:srgbClr val="0070C0"/>
                </a:solidFill>
              </a:rPr>
              <a:t> e </a:t>
            </a:r>
            <a:r>
              <a:rPr lang="pt-BR" sz="3200" dirty="0" err="1" smtClean="0">
                <a:solidFill>
                  <a:srgbClr val="0070C0"/>
                </a:solidFill>
              </a:rPr>
              <a:t>RHCs</a:t>
            </a:r>
            <a:r>
              <a:rPr lang="pt-BR" sz="3200" dirty="0">
                <a:solidFill>
                  <a:srgbClr val="0070C0"/>
                </a:solidFill>
              </a:rPr>
              <a:t> </a:t>
            </a:r>
            <a:r>
              <a:rPr lang="pt-BR" sz="3200" dirty="0" smtClean="0">
                <a:solidFill>
                  <a:srgbClr val="0070C0"/>
                </a:solidFill>
              </a:rPr>
              <a:t>distribuídos no STF e no STJ </a:t>
            </a:r>
            <a:r>
              <a:rPr lang="pt-BR" sz="3200" dirty="0">
                <a:solidFill>
                  <a:srgbClr val="0070C0"/>
                </a:solidFill>
              </a:rPr>
              <a:t/>
            </a:r>
            <a:br>
              <a:rPr lang="pt-BR" sz="3200" dirty="0">
                <a:solidFill>
                  <a:srgbClr val="0070C0"/>
                </a:solidFill>
              </a:rPr>
            </a:br>
            <a:r>
              <a:rPr lang="pt-BR" sz="2800" dirty="0" smtClean="0">
                <a:solidFill>
                  <a:srgbClr val="0070C0"/>
                </a:solidFill>
              </a:rPr>
              <a:t>(de 13 a </a:t>
            </a:r>
            <a:r>
              <a:rPr lang="pt-BR" sz="2800" dirty="0">
                <a:solidFill>
                  <a:srgbClr val="0070C0"/>
                </a:solidFill>
              </a:rPr>
              <a:t>17/10/2014)</a:t>
            </a:r>
            <a:br>
              <a:rPr lang="pt-BR" sz="2800" dirty="0">
                <a:solidFill>
                  <a:srgbClr val="0070C0"/>
                </a:solidFill>
              </a:rPr>
            </a:br>
            <a:endParaRPr lang="pt-BR" sz="3200" dirty="0">
              <a:solidFill>
                <a:srgbClr val="0070C0"/>
              </a:solidFill>
            </a:endParaRP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3046578"/>
              </p:ext>
            </p:extLst>
          </p:nvPr>
        </p:nvGraphicFramePr>
        <p:xfrm>
          <a:off x="1187624" y="2348880"/>
          <a:ext cx="5832648" cy="18445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4176"/>
                <a:gridCol w="864096"/>
                <a:gridCol w="1224136"/>
                <a:gridCol w="936104"/>
                <a:gridCol w="1224136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CLASSE PROCESSUAL</a:t>
                      </a:r>
                      <a:endParaRPr lang="pt-BR" sz="18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j-lt"/>
                        </a:rPr>
                        <a:t>SEMANA</a:t>
                      </a:r>
                      <a:endParaRPr lang="pt-BR" sz="1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j-lt"/>
                        </a:rPr>
                        <a:t>MÉDIA/DIA</a:t>
                      </a:r>
                      <a:endParaRPr lang="pt-BR" sz="18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STF</a:t>
                      </a:r>
                      <a:endParaRPr lang="pt-BR" sz="18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STJ</a:t>
                      </a:r>
                      <a:endParaRPr lang="pt-BR" sz="18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STF</a:t>
                      </a:r>
                      <a:endParaRPr lang="pt-BR" sz="18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STJ</a:t>
                      </a:r>
                      <a:endParaRPr lang="pt-BR" sz="1800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err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HCs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78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601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15,6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120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err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RHCs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30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244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49</a:t>
                      </a:r>
                      <a:endParaRPr lang="pt-BR" sz="180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</a:tr>
              <a:tr h="4775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TOTAL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108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845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21,6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169</a:t>
                      </a:r>
                      <a:endParaRPr lang="pt-BR" sz="1800" b="1" dirty="0">
                        <a:solidFill>
                          <a:schemeClr val="bg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tângulo 6"/>
          <p:cNvSpPr/>
          <p:nvPr/>
        </p:nvSpPr>
        <p:spPr>
          <a:xfrm>
            <a:off x="467544" y="6021288"/>
            <a:ext cx="7848872" cy="36933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>
            <a:spAutoFit/>
          </a:bodyPr>
          <a:lstStyle/>
          <a:p>
            <a:r>
              <a:rPr lang="pt-BR" sz="1200" b="1" dirty="0">
                <a:solidFill>
                  <a:schemeClr val="bg1"/>
                </a:solidFill>
              </a:rPr>
              <a:t>Dados </a:t>
            </a:r>
            <a:r>
              <a:rPr lang="pt-BR" sz="1200" b="1" dirty="0" smtClean="0">
                <a:solidFill>
                  <a:schemeClr val="bg1"/>
                </a:solidFill>
              </a:rPr>
              <a:t>fornecidos pela Assessoria de Gestão Estratégica/STF, </a:t>
            </a:r>
            <a:r>
              <a:rPr lang="pt-BR" sz="1200" b="1" dirty="0">
                <a:solidFill>
                  <a:schemeClr val="bg1"/>
                </a:solidFill>
              </a:rPr>
              <a:t>em </a:t>
            </a:r>
            <a:r>
              <a:rPr lang="pt-BR" sz="1200" b="1" dirty="0" smtClean="0">
                <a:solidFill>
                  <a:schemeClr val="bg1"/>
                </a:solidFill>
              </a:rPr>
              <a:t>20 </a:t>
            </a:r>
            <a:r>
              <a:rPr lang="pt-BR" sz="1200" b="1" dirty="0">
                <a:solidFill>
                  <a:schemeClr val="bg1"/>
                </a:solidFill>
              </a:rPr>
              <a:t>out. 2014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8661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i="1" dirty="0" smtClean="0">
                <a:solidFill>
                  <a:srgbClr val="0070C0"/>
                </a:solidFill>
              </a:rPr>
              <a:t>HABEAS CORPUS</a:t>
            </a:r>
            <a:r>
              <a:rPr lang="pt-BR" dirty="0">
                <a:solidFill>
                  <a:srgbClr val="0070C0"/>
                </a:solidFill>
              </a:rPr>
              <a:t/>
            </a:r>
            <a:br>
              <a:rPr lang="pt-BR" dirty="0">
                <a:solidFill>
                  <a:srgbClr val="0070C0"/>
                </a:solidFill>
              </a:rPr>
            </a:br>
            <a:r>
              <a:rPr lang="pt-BR" dirty="0">
                <a:solidFill>
                  <a:srgbClr val="0070C0"/>
                </a:solidFill>
              </a:rPr>
              <a:t>NATUREZA: RECURSO OU AÇÃO?</a:t>
            </a:r>
            <a:br>
              <a:rPr lang="pt-BR" dirty="0">
                <a:solidFill>
                  <a:srgbClr val="0070C0"/>
                </a:solidFill>
              </a:rPr>
            </a:b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11430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800" dirty="0" err="1" smtClean="0">
                <a:latin typeface="+mj-lt"/>
              </a:rPr>
              <a:t>Super-recurso</a:t>
            </a:r>
            <a:r>
              <a:rPr lang="pt-BR" sz="2800" dirty="0" smtClean="0">
                <a:latin typeface="+mj-lt"/>
              </a:rPr>
              <a:t> </a:t>
            </a:r>
            <a:r>
              <a:rPr lang="pt-BR" sz="2800" dirty="0">
                <a:latin typeface="+mj-lt"/>
              </a:rPr>
              <a:t>(Heleno Fragoso</a:t>
            </a:r>
            <a:r>
              <a:rPr lang="pt-BR" sz="2800" dirty="0" smtClean="0">
                <a:latin typeface="+mj-lt"/>
              </a:rPr>
              <a:t>)</a:t>
            </a:r>
          </a:p>
          <a:p>
            <a:pPr marL="11430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800" dirty="0" smtClean="0">
                <a:latin typeface="+mj-lt"/>
              </a:rPr>
              <a:t>Recurso-ônibus </a:t>
            </a:r>
            <a:r>
              <a:rPr lang="pt-BR" sz="2800" dirty="0">
                <a:latin typeface="+mj-lt"/>
              </a:rPr>
              <a:t>(José Barcelos de Souza</a:t>
            </a:r>
            <a:r>
              <a:rPr lang="pt-BR" sz="2800" dirty="0" smtClean="0">
                <a:latin typeface="+mj-lt"/>
              </a:rPr>
              <a:t>)</a:t>
            </a:r>
          </a:p>
          <a:p>
            <a:pPr marL="11430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800" dirty="0" smtClean="0">
                <a:latin typeface="+mj-lt"/>
              </a:rPr>
              <a:t> Mandado-remédio </a:t>
            </a:r>
            <a:r>
              <a:rPr lang="pt-BR" sz="2800" dirty="0">
                <a:latin typeface="+mj-lt"/>
              </a:rPr>
              <a:t>(Rogerio </a:t>
            </a:r>
            <a:r>
              <a:rPr lang="pt-BR" sz="2800" dirty="0" err="1">
                <a:latin typeface="+mj-lt"/>
              </a:rPr>
              <a:t>Lauria</a:t>
            </a:r>
            <a:r>
              <a:rPr lang="pt-BR" sz="2800" dirty="0">
                <a:latin typeface="+mj-lt"/>
              </a:rPr>
              <a:t> Tucci</a:t>
            </a:r>
            <a:r>
              <a:rPr lang="pt-BR" sz="2800" dirty="0" smtClean="0">
                <a:latin typeface="+mj-lt"/>
              </a:rPr>
              <a:t>)</a:t>
            </a:r>
          </a:p>
          <a:p>
            <a:pPr marL="11430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800" dirty="0" smtClean="0">
                <a:latin typeface="+mj-lt"/>
              </a:rPr>
              <a:t> Remédio-heroico</a:t>
            </a:r>
          </a:p>
          <a:p>
            <a:pPr marL="11430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800" dirty="0" smtClean="0">
                <a:latin typeface="+mj-lt"/>
              </a:rPr>
              <a:t>Sucedâneo recursal</a:t>
            </a:r>
            <a:endParaRPr lang="pt-BR" sz="2800" dirty="0">
              <a:latin typeface="+mj-lt"/>
            </a:endParaRP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88501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>
                <a:solidFill>
                  <a:srgbClr val="0070C0"/>
                </a:solidFill>
              </a:rPr>
              <a:t>HC</a:t>
            </a:r>
            <a:r>
              <a:rPr lang="pt-BR" sz="2800" dirty="0" err="1">
                <a:solidFill>
                  <a:srgbClr val="0070C0"/>
                </a:solidFill>
              </a:rPr>
              <a:t>s</a:t>
            </a:r>
            <a:r>
              <a:rPr lang="pt-BR" dirty="0">
                <a:solidFill>
                  <a:srgbClr val="0070C0"/>
                </a:solidFill>
              </a:rPr>
              <a:t> </a:t>
            </a:r>
            <a:r>
              <a:rPr lang="pt-BR" sz="1600" dirty="0">
                <a:solidFill>
                  <a:srgbClr val="0070C0"/>
                </a:solidFill>
              </a:rPr>
              <a:t>e</a:t>
            </a:r>
            <a:r>
              <a:rPr lang="pt-BR" dirty="0" smtClean="0">
                <a:solidFill>
                  <a:srgbClr val="0070C0"/>
                </a:solidFill>
              </a:rPr>
              <a:t> </a:t>
            </a:r>
            <a:r>
              <a:rPr lang="pt-BR" dirty="0" err="1">
                <a:solidFill>
                  <a:srgbClr val="0070C0"/>
                </a:solidFill>
              </a:rPr>
              <a:t>RHC</a:t>
            </a:r>
            <a:r>
              <a:rPr lang="pt-BR" sz="2800" dirty="0" err="1">
                <a:solidFill>
                  <a:srgbClr val="0070C0"/>
                </a:solidFill>
              </a:rPr>
              <a:t>s</a:t>
            </a:r>
            <a:r>
              <a:rPr lang="pt-BR" dirty="0">
                <a:solidFill>
                  <a:srgbClr val="0070C0"/>
                </a:solidFill>
              </a:rPr>
              <a:t> no STJ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3200" dirty="0">
                <a:latin typeface="+mj-lt"/>
              </a:rPr>
              <a:t>No final do 1º semestre de 2014 já haviam sido impetrados </a:t>
            </a:r>
            <a:r>
              <a:rPr lang="pt-BR" sz="3200" dirty="0">
                <a:solidFill>
                  <a:srgbClr val="FF0000"/>
                </a:solidFill>
                <a:latin typeface="+mj-lt"/>
              </a:rPr>
              <a:t>300.046 </a:t>
            </a:r>
            <a:r>
              <a:rPr lang="pt-BR" sz="3200" dirty="0" err="1">
                <a:solidFill>
                  <a:srgbClr val="FF0000"/>
                </a:solidFill>
                <a:latin typeface="+mj-lt"/>
              </a:rPr>
              <a:t>HCs</a:t>
            </a:r>
            <a:r>
              <a:rPr lang="pt-BR" sz="3200" dirty="0">
                <a:solidFill>
                  <a:srgbClr val="FF0000"/>
                </a:solidFill>
                <a:latin typeface="+mj-lt"/>
              </a:rPr>
              <a:t> </a:t>
            </a:r>
            <a:r>
              <a:rPr lang="pt-BR" sz="3200" dirty="0">
                <a:latin typeface="+mj-lt"/>
              </a:rPr>
              <a:t>e, aproximadamente, </a:t>
            </a:r>
            <a:r>
              <a:rPr lang="pt-BR" sz="3200" dirty="0">
                <a:solidFill>
                  <a:srgbClr val="FF0000"/>
                </a:solidFill>
                <a:latin typeface="+mj-lt"/>
              </a:rPr>
              <a:t>49.981 </a:t>
            </a:r>
            <a:r>
              <a:rPr lang="pt-BR" sz="32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pt-BR" sz="3200" dirty="0" err="1" smtClean="0">
                <a:solidFill>
                  <a:srgbClr val="FF0000"/>
                </a:solidFill>
                <a:latin typeface="+mj-lt"/>
              </a:rPr>
              <a:t>RHCs</a:t>
            </a:r>
            <a:r>
              <a:rPr lang="pt-BR" sz="3200" dirty="0">
                <a:latin typeface="+mj-lt"/>
              </a:rPr>
              <a:t>. </a:t>
            </a:r>
            <a:endParaRPr lang="pt-BR" sz="3200" dirty="0" smtClean="0">
              <a:latin typeface="+mj-lt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pt-BR" sz="3200" dirty="0" smtClean="0">
              <a:latin typeface="+mj-lt"/>
            </a:endParaRPr>
          </a:p>
          <a:p>
            <a:pPr algn="just"/>
            <a:r>
              <a:rPr lang="pt-BR" sz="3200" dirty="0" smtClean="0">
                <a:latin typeface="+mj-lt"/>
              </a:rPr>
              <a:t>Em </a:t>
            </a:r>
            <a:r>
              <a:rPr lang="pt-BR" sz="3200" dirty="0">
                <a:latin typeface="+mj-lt"/>
              </a:rPr>
              <a:t>pouco mais de 2 meses, esse quantitativo passou para 306.931 </a:t>
            </a:r>
            <a:r>
              <a:rPr lang="pt-BR" sz="3200" dirty="0" err="1">
                <a:latin typeface="+mj-lt"/>
              </a:rPr>
              <a:t>HCs</a:t>
            </a:r>
            <a:r>
              <a:rPr lang="pt-BR" sz="3200" dirty="0">
                <a:latin typeface="+mj-lt"/>
              </a:rPr>
              <a:t> e 52.673 </a:t>
            </a:r>
            <a:r>
              <a:rPr lang="pt-BR" sz="3200" dirty="0" err="1">
                <a:latin typeface="+mj-lt"/>
              </a:rPr>
              <a:t>RHCs</a:t>
            </a:r>
            <a:r>
              <a:rPr lang="pt-BR" sz="3200" dirty="0">
                <a:latin typeface="+mj-lt"/>
              </a:rPr>
              <a:t>, respectivamente.</a:t>
            </a:r>
          </a:p>
          <a:p>
            <a:pPr marL="114300" indent="0" algn="just">
              <a:buNone/>
            </a:pP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39552" y="6356350"/>
            <a:ext cx="8280920" cy="365125"/>
          </a:xfrm>
          <a:solidFill>
            <a:schemeClr val="tx1">
              <a:lumMod val="75000"/>
              <a:lumOff val="25000"/>
            </a:schemeClr>
          </a:solidFill>
        </p:spPr>
        <p:txBody>
          <a:bodyPr/>
          <a:lstStyle/>
          <a:p>
            <a:pPr algn="l"/>
            <a:r>
              <a:rPr lang="pt-BR" dirty="0" smtClean="0"/>
              <a:t>Dados extraídos do Sistema Justiça do Superior Tribunal de Justiça, em 14 out. 2014.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676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60672" cy="103942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b="1" dirty="0" err="1" smtClean="0">
                <a:solidFill>
                  <a:srgbClr val="0070C0"/>
                </a:solidFill>
              </a:rPr>
              <a:t>Autoridade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Coatora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</a:rPr>
              <a:t/>
            </a:r>
            <a:br>
              <a:rPr lang="en-US" sz="3600" b="1" dirty="0" smtClean="0">
                <a:solidFill>
                  <a:srgbClr val="0070C0"/>
                </a:solidFill>
              </a:rPr>
            </a:br>
            <a:r>
              <a:rPr lang="en-US" sz="3600" b="1" dirty="0" smtClean="0">
                <a:solidFill>
                  <a:srgbClr val="0070C0"/>
                </a:solidFill>
              </a:rPr>
              <a:t>- HC</a:t>
            </a:r>
            <a:r>
              <a:rPr lang="en-US" sz="2700" b="1" dirty="0" smtClean="0">
                <a:solidFill>
                  <a:srgbClr val="0070C0"/>
                </a:solidFill>
              </a:rPr>
              <a:t>s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>
                <a:solidFill>
                  <a:srgbClr val="0070C0"/>
                </a:solidFill>
              </a:rPr>
              <a:t>e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</a:rPr>
              <a:t>RHC</a:t>
            </a:r>
            <a:r>
              <a:rPr lang="en-US" sz="2700" b="1" dirty="0" smtClean="0">
                <a:solidFill>
                  <a:srgbClr val="0070C0"/>
                </a:solidFill>
              </a:rPr>
              <a:t>s</a:t>
            </a:r>
            <a:r>
              <a:rPr lang="en-US" sz="3600" b="1" dirty="0" smtClean="0">
                <a:solidFill>
                  <a:srgbClr val="0070C0"/>
                </a:solidFill>
              </a:rPr>
              <a:t> </a:t>
            </a:r>
            <a:r>
              <a:rPr lang="en-US" sz="3600" b="1" dirty="0">
                <a:solidFill>
                  <a:srgbClr val="0070C0"/>
                </a:solidFill>
              </a:rPr>
              <a:t>no </a:t>
            </a:r>
            <a:r>
              <a:rPr lang="en-US" sz="3600" b="1" dirty="0" smtClean="0">
                <a:solidFill>
                  <a:srgbClr val="0070C0"/>
                </a:solidFill>
              </a:rPr>
              <a:t>STJ -</a:t>
            </a:r>
            <a:r>
              <a:rPr lang="en-US" sz="3600" b="1" dirty="0">
                <a:solidFill>
                  <a:srgbClr val="0070C0"/>
                </a:solidFill>
              </a:rPr>
              <a:t/>
            </a:r>
            <a:br>
              <a:rPr lang="en-US" sz="3600" b="1" dirty="0">
                <a:solidFill>
                  <a:srgbClr val="0070C0"/>
                </a:solidFill>
              </a:rPr>
            </a:br>
            <a:endParaRPr lang="pt-BR" b="1" dirty="0">
              <a:solidFill>
                <a:srgbClr val="0070C0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611560" y="6356350"/>
            <a:ext cx="7704856" cy="365125"/>
          </a:xfrm>
        </p:spPr>
        <p:txBody>
          <a:bodyPr/>
          <a:lstStyle/>
          <a:p>
            <a:pPr algn="l"/>
            <a:r>
              <a:rPr lang="pt-BR" dirty="0" smtClean="0">
                <a:solidFill>
                  <a:schemeClr val="tx1"/>
                </a:solidFill>
              </a:rPr>
              <a:t>Dados extraídos do Projeto de Pesquisa “Panaceia universal ou remédio constitucional? </a:t>
            </a:r>
            <a:r>
              <a:rPr lang="pt-BR" i="1" dirty="0" smtClean="0">
                <a:solidFill>
                  <a:schemeClr val="tx1"/>
                </a:solidFill>
              </a:rPr>
              <a:t>Habeas corpus </a:t>
            </a:r>
            <a:r>
              <a:rPr lang="pt-BR" dirty="0" smtClean="0">
                <a:solidFill>
                  <a:schemeClr val="tx1"/>
                </a:solidFill>
              </a:rPr>
              <a:t>nos Tribunais Superiores”. Fundação Getúlio Vargas. Rio de Janeiro, 2014.</a:t>
            </a:r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14099"/>
            <a:ext cx="7060401" cy="4235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7905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620000" cy="1143000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0070C0"/>
                </a:solidFill>
              </a:rPr>
              <a:t>RESULTADO </a:t>
            </a:r>
            <a:r>
              <a:rPr lang="pt-BR" sz="3600" b="1" dirty="0" smtClean="0">
                <a:solidFill>
                  <a:srgbClr val="0070C0"/>
                </a:solidFill>
              </a:rPr>
              <a:t>dos</a:t>
            </a:r>
            <a:r>
              <a:rPr lang="pt-BR" b="1" dirty="0" smtClean="0">
                <a:solidFill>
                  <a:srgbClr val="0070C0"/>
                </a:solidFill>
              </a:rPr>
              <a:t> </a:t>
            </a:r>
            <a:r>
              <a:rPr lang="pt-BR" b="1" dirty="0" smtClean="0">
                <a:solidFill>
                  <a:srgbClr val="0070C0"/>
                </a:solidFill>
              </a:rPr>
              <a:t>HC</a:t>
            </a:r>
            <a:r>
              <a:rPr lang="pt-BR" sz="2700" b="1" dirty="0" smtClean="0">
                <a:solidFill>
                  <a:srgbClr val="0070C0"/>
                </a:solidFill>
              </a:rPr>
              <a:t>S</a:t>
            </a:r>
            <a:r>
              <a:rPr lang="pt-BR" b="1" dirty="0" smtClean="0">
                <a:solidFill>
                  <a:srgbClr val="0070C0"/>
                </a:solidFill>
              </a:rPr>
              <a:t> E RHC</a:t>
            </a:r>
            <a:r>
              <a:rPr lang="pt-BR" sz="2700" b="1" dirty="0" smtClean="0">
                <a:solidFill>
                  <a:srgbClr val="0070C0"/>
                </a:solidFill>
              </a:rPr>
              <a:t>S</a:t>
            </a:r>
            <a:r>
              <a:rPr lang="pt-BR" b="1" dirty="0" smtClean="0">
                <a:solidFill>
                  <a:srgbClr val="0070C0"/>
                </a:solidFill>
              </a:rPr>
              <a:t> </a:t>
            </a:r>
            <a:r>
              <a:rPr lang="pt-BR" sz="4000" b="1" dirty="0" smtClean="0">
                <a:solidFill>
                  <a:srgbClr val="0070C0"/>
                </a:solidFill>
              </a:rPr>
              <a:t>no </a:t>
            </a:r>
            <a:r>
              <a:rPr lang="pt-BR" sz="2000" b="1" dirty="0" smtClean="0">
                <a:solidFill>
                  <a:srgbClr val="0070C0"/>
                </a:solidFill>
              </a:rPr>
              <a:t> </a:t>
            </a:r>
            <a:r>
              <a:rPr lang="pt-BR" b="1" dirty="0" smtClean="0">
                <a:solidFill>
                  <a:srgbClr val="0070C0"/>
                </a:solidFill>
              </a:rPr>
              <a:t>STJ</a:t>
            </a:r>
            <a:br>
              <a:rPr lang="pt-BR" b="1" dirty="0" smtClean="0">
                <a:solidFill>
                  <a:srgbClr val="0070C0"/>
                </a:solidFill>
              </a:rPr>
            </a:br>
            <a:r>
              <a:rPr lang="pt-BR" sz="3600" b="1" dirty="0">
                <a:solidFill>
                  <a:srgbClr val="0070C0"/>
                </a:solidFill>
              </a:rPr>
              <a:t>(</a:t>
            </a:r>
            <a:r>
              <a:rPr lang="pt-BR" sz="3600" b="1" dirty="0" smtClean="0">
                <a:solidFill>
                  <a:srgbClr val="0070C0"/>
                </a:solidFill>
              </a:rPr>
              <a:t>2008-2012)</a:t>
            </a:r>
            <a:endParaRPr lang="pt-BR" sz="3600" b="1" dirty="0">
              <a:solidFill>
                <a:srgbClr val="0070C0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7848872" cy="365125"/>
          </a:xfrm>
        </p:spPr>
        <p:txBody>
          <a:bodyPr/>
          <a:lstStyle/>
          <a:p>
            <a:pPr algn="l"/>
            <a:r>
              <a:rPr lang="pt-BR" dirty="0" smtClean="0">
                <a:solidFill>
                  <a:schemeClr val="tx1"/>
                </a:solidFill>
              </a:rPr>
              <a:t>Dados extraídos do Projeto de Pesquisa “Panaceia universal ou remédio constitucional? </a:t>
            </a:r>
            <a:r>
              <a:rPr lang="pt-BR" i="1" dirty="0" smtClean="0">
                <a:solidFill>
                  <a:schemeClr val="tx1"/>
                </a:solidFill>
              </a:rPr>
              <a:t>Habeas corpus </a:t>
            </a:r>
            <a:r>
              <a:rPr lang="pt-BR" dirty="0" smtClean="0">
                <a:solidFill>
                  <a:schemeClr val="tx1"/>
                </a:solidFill>
              </a:rPr>
              <a:t>nos Tribunais Superiores”. Fundação Getúlio Vargas. Rio de Janeiro, 2014.</a:t>
            </a:r>
            <a:endParaRPr lang="pt-BR" dirty="0">
              <a:solidFill>
                <a:schemeClr val="tx1"/>
              </a:solidFill>
            </a:endParaRPr>
          </a:p>
        </p:txBody>
      </p: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408006272"/>
              </p:ext>
            </p:extLst>
          </p:nvPr>
        </p:nvGraphicFramePr>
        <p:xfrm>
          <a:off x="539552" y="1700808"/>
          <a:ext cx="8280920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3430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0070C0"/>
                </a:solidFill>
              </a:rPr>
              <a:t>RESULTADOS do Julgamento no STJ por origem (2008-2012)</a:t>
            </a:r>
            <a:endParaRPr lang="pt-BR" b="1" dirty="0">
              <a:solidFill>
                <a:srgbClr val="0070C0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23528" y="6356350"/>
            <a:ext cx="8496944" cy="365125"/>
          </a:xfrm>
        </p:spPr>
        <p:txBody>
          <a:bodyPr/>
          <a:lstStyle/>
          <a:p>
            <a:pPr algn="l"/>
            <a:r>
              <a:rPr lang="pt-BR" dirty="0" smtClean="0">
                <a:solidFill>
                  <a:schemeClr val="tx1"/>
                </a:solidFill>
              </a:rPr>
              <a:t>Dados extraídos do Projeto de Pesquisa “Panaceia universal ou remédio constitucional? </a:t>
            </a:r>
            <a:r>
              <a:rPr lang="pt-BR" i="1" dirty="0" smtClean="0">
                <a:solidFill>
                  <a:schemeClr val="tx1"/>
                </a:solidFill>
              </a:rPr>
              <a:t>Habeas corpus </a:t>
            </a:r>
            <a:r>
              <a:rPr lang="pt-BR" dirty="0" smtClean="0">
                <a:solidFill>
                  <a:schemeClr val="tx1"/>
                </a:solidFill>
              </a:rPr>
              <a:t>nos Tribunais Superiores”. Fundação Getúlio Vargas. Rio de Janeiro, 2014.</a:t>
            </a:r>
            <a:endParaRPr lang="pt-BR" dirty="0">
              <a:solidFill>
                <a:schemeClr val="tx1"/>
              </a:solidFill>
            </a:endParaRPr>
          </a:p>
        </p:txBody>
      </p:sp>
      <p:graphicFrame>
        <p:nvGraphicFramePr>
          <p:cNvPr id="3" name="Gráfico 2"/>
          <p:cNvGraphicFramePr/>
          <p:nvPr>
            <p:extLst>
              <p:ext uri="{D42A27DB-BD31-4B8C-83A1-F6EECF244321}">
                <p14:modId xmlns:p14="http://schemas.microsoft.com/office/powerpoint/2010/main" val="2131672417"/>
              </p:ext>
            </p:extLst>
          </p:nvPr>
        </p:nvGraphicFramePr>
        <p:xfrm>
          <a:off x="755576" y="1772816"/>
          <a:ext cx="777686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377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rgbClr val="0070C0"/>
                </a:solidFill>
              </a:rPr>
              <a:t>Crime/tema de maior incidência</a:t>
            </a:r>
            <a:br>
              <a:rPr lang="pt-BR" b="1" dirty="0" smtClean="0">
                <a:solidFill>
                  <a:srgbClr val="0070C0"/>
                </a:solidFill>
              </a:rPr>
            </a:br>
            <a:r>
              <a:rPr lang="pt-BR" sz="3100" b="1" dirty="0" smtClean="0">
                <a:solidFill>
                  <a:srgbClr val="0070C0"/>
                </a:solidFill>
              </a:rPr>
              <a:t>NO</a:t>
            </a:r>
            <a:r>
              <a:rPr lang="pt-BR" b="1" dirty="0" smtClean="0">
                <a:solidFill>
                  <a:srgbClr val="0070C0"/>
                </a:solidFill>
              </a:rPr>
              <a:t> STJ por origem</a:t>
            </a:r>
            <a:endParaRPr lang="pt-BR" b="1" dirty="0">
              <a:solidFill>
                <a:srgbClr val="0070C0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179512" y="6356350"/>
            <a:ext cx="8712968" cy="365125"/>
          </a:xfrm>
        </p:spPr>
        <p:txBody>
          <a:bodyPr/>
          <a:lstStyle/>
          <a:p>
            <a:pPr algn="l"/>
            <a:r>
              <a:rPr lang="pt-BR" dirty="0" smtClean="0">
                <a:solidFill>
                  <a:schemeClr val="tx1"/>
                </a:solidFill>
              </a:rPr>
              <a:t>Dados extraídos do Projeto de Pesquisa “Panaceia universal ou remédio constitucional? </a:t>
            </a:r>
            <a:r>
              <a:rPr lang="pt-BR" i="1" dirty="0" smtClean="0">
                <a:solidFill>
                  <a:schemeClr val="tx1"/>
                </a:solidFill>
              </a:rPr>
              <a:t>Habeas corpus </a:t>
            </a:r>
            <a:r>
              <a:rPr lang="pt-BR" dirty="0" smtClean="0">
                <a:solidFill>
                  <a:schemeClr val="tx1"/>
                </a:solidFill>
              </a:rPr>
              <a:t>nos Tribunais Superiores”. Fundação Getúlio Vargas. Rio de Janeiro, 2014.</a:t>
            </a:r>
            <a:endParaRPr lang="pt-BR" dirty="0">
              <a:solidFill>
                <a:schemeClr val="tx1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33145"/>
              </p:ext>
            </p:extLst>
          </p:nvPr>
        </p:nvGraphicFramePr>
        <p:xfrm>
          <a:off x="755576" y="1844824"/>
          <a:ext cx="7128791" cy="2508306"/>
        </p:xfrm>
        <a:graphic>
          <a:graphicData uri="http://schemas.openxmlformats.org/drawingml/2006/table">
            <a:tbl>
              <a:tblPr/>
              <a:tblGrid>
                <a:gridCol w="1145506"/>
                <a:gridCol w="3318990"/>
                <a:gridCol w="2664295"/>
              </a:tblGrid>
              <a:tr h="489916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t-BR" sz="1800" b="1" i="0" cap="small" baseline="0" dirty="0" smtClean="0">
                          <a:solidFill>
                            <a:schemeClr val="bg1"/>
                          </a:solidFill>
                          <a:latin typeface="+mj-lt"/>
                          <a:ea typeface="Times New Roman"/>
                        </a:rPr>
                        <a:t>Origem</a:t>
                      </a:r>
                      <a:endParaRPr lang="pt-BR" sz="1800" b="1" i="0" cap="small" baseline="0" dirty="0">
                        <a:solidFill>
                          <a:schemeClr val="bg1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t-BR" sz="1800" b="1" i="0" cap="small" baseline="0" dirty="0">
                          <a:solidFill>
                            <a:schemeClr val="bg1"/>
                          </a:solidFill>
                          <a:latin typeface="+mj-lt"/>
                          <a:ea typeface="Times New Roman"/>
                        </a:rPr>
                        <a:t>Crime de maior incidência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t-BR" sz="1800" b="1" i="0" cap="small" baseline="0" dirty="0">
                          <a:solidFill>
                            <a:schemeClr val="bg1"/>
                          </a:solidFill>
                          <a:latin typeface="+mj-lt"/>
                          <a:ea typeface="Times New Roman"/>
                        </a:rPr>
                        <a:t>Tema de maior incidência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403678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t-BR" sz="1800" b="1" i="0" dirty="0">
                          <a:latin typeface="+mj-lt"/>
                          <a:ea typeface="Times New Roman"/>
                        </a:rPr>
                        <a:t>TJ/SP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t-BR" sz="1800" b="1" i="0" dirty="0">
                          <a:latin typeface="+mj-lt"/>
                          <a:ea typeface="Times New Roman"/>
                        </a:rPr>
                        <a:t>Roubo (simples e majorado)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t-BR" sz="1800" b="1" i="0" dirty="0">
                          <a:latin typeface="+mj-lt"/>
                          <a:ea typeface="Times New Roman"/>
                        </a:rPr>
                        <a:t>Progressão de regime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</a:tr>
              <a:tr h="403678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t-BR" sz="1800" b="1" i="0" dirty="0">
                          <a:latin typeface="+mj-lt"/>
                          <a:ea typeface="Times New Roman"/>
                        </a:rPr>
                        <a:t>TJ/MG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t-BR" sz="1800" b="1" i="0" dirty="0">
                          <a:latin typeface="+mj-lt"/>
                          <a:ea typeface="Times New Roman"/>
                        </a:rPr>
                        <a:t>Tráfico de drogas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t-BR" sz="1800" b="1" i="0" dirty="0">
                          <a:latin typeface="+mj-lt"/>
                          <a:ea typeface="Times New Roman"/>
                        </a:rPr>
                        <a:t>Prisão cautelar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1"/>
                    </a:solidFill>
                  </a:tcPr>
                </a:tc>
              </a:tr>
              <a:tr h="403678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t-BR" sz="1800" b="1" i="0" dirty="0">
                          <a:latin typeface="+mj-lt"/>
                          <a:ea typeface="Times New Roman"/>
                        </a:rPr>
                        <a:t>TJ/RJ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t-BR" sz="1800" b="1" i="0" dirty="0" smtClean="0">
                          <a:latin typeface="+mj-lt"/>
                          <a:ea typeface="Times New Roman"/>
                        </a:rPr>
                        <a:t>Roubo (simples e majorado)</a:t>
                      </a:r>
                      <a:endParaRPr lang="pt-BR" sz="1800" b="1" i="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t-BR" sz="1800" b="1" i="0" dirty="0">
                          <a:latin typeface="+mj-lt"/>
                          <a:ea typeface="Times New Roman"/>
                        </a:rPr>
                        <a:t>Prisão cautelar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</a:tr>
              <a:tr h="403678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t-BR" sz="1800" b="1" i="0" dirty="0">
                          <a:latin typeface="+mj-lt"/>
                          <a:ea typeface="Times New Roman"/>
                        </a:rPr>
                        <a:t>TJ/RS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t-BR" sz="1800" b="1" i="0" dirty="0">
                          <a:latin typeface="+mj-lt"/>
                          <a:ea typeface="Times New Roman"/>
                        </a:rPr>
                        <a:t>Tráfico de drogas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t-BR" sz="1800" b="1" i="0" dirty="0">
                          <a:latin typeface="+mj-lt"/>
                          <a:ea typeface="Times New Roman"/>
                        </a:rPr>
                        <a:t>Prisão cautelar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1"/>
                    </a:solidFill>
                  </a:tcPr>
                </a:tc>
              </a:tr>
              <a:tr h="403678"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t-BR" sz="1800" b="1" i="0" dirty="0">
                          <a:latin typeface="+mj-lt"/>
                          <a:ea typeface="Times New Roman"/>
                        </a:rPr>
                        <a:t>TJ/DF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t-BR" sz="1800" b="1" i="0" dirty="0" smtClean="0">
                          <a:latin typeface="+mj-lt"/>
                          <a:ea typeface="Times New Roman"/>
                        </a:rPr>
                        <a:t>Roubo (simples e majorado)</a:t>
                      </a:r>
                      <a:endParaRPr lang="pt-BR" sz="1800" b="1" i="0" dirty="0">
                        <a:latin typeface="+mj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pt-BR" sz="1800" b="1" i="0" dirty="0">
                          <a:latin typeface="+mj-lt"/>
                          <a:ea typeface="Times New Roman"/>
                        </a:rPr>
                        <a:t>Prisão cautelar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765865" y="4725144"/>
            <a:ext cx="7128792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sz="1600" dirty="0" smtClean="0">
                <a:latin typeface="+mj-lt"/>
              </a:rPr>
              <a:t> </a:t>
            </a:r>
            <a:r>
              <a:rPr lang="pt-BR" sz="1600" b="1" dirty="0" smtClean="0">
                <a:latin typeface="+mj-lt"/>
              </a:rPr>
              <a:t>Prisão</a:t>
            </a:r>
            <a:r>
              <a:rPr lang="pt-BR" sz="1600" dirty="0" smtClean="0">
                <a:latin typeface="+mj-lt"/>
              </a:rPr>
              <a:t>: conceito aberto de garantia da ordem pública; ausência de prazos máximos ou de reexame; dificuldade de padronização.</a:t>
            </a:r>
          </a:p>
          <a:p>
            <a:pPr algn="just">
              <a:spcBef>
                <a:spcPts val="600"/>
              </a:spcBef>
              <a:buFont typeface="Arial" pitchFamily="34" charset="0"/>
              <a:buChar char="•"/>
            </a:pPr>
            <a:r>
              <a:rPr lang="pt-BR" sz="1600" dirty="0" smtClean="0">
                <a:latin typeface="+mj-lt"/>
              </a:rPr>
              <a:t> </a:t>
            </a:r>
            <a:r>
              <a:rPr lang="pt-BR" sz="1600" b="1" dirty="0" smtClean="0">
                <a:latin typeface="+mj-lt"/>
              </a:rPr>
              <a:t>Progressão</a:t>
            </a:r>
            <a:r>
              <a:rPr lang="pt-BR" sz="1600" dirty="0" smtClean="0">
                <a:latin typeface="+mj-lt"/>
              </a:rPr>
              <a:t>: critérios detalhados na legislação sobre as hipóteses e prazos. Mudança na lei de crimes hediondos (2006-2007)</a:t>
            </a:r>
            <a:endParaRPr lang="pt-BR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7395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err="1" smtClean="0">
                <a:solidFill>
                  <a:srgbClr val="0070C0"/>
                </a:solidFill>
              </a:rPr>
              <a:t>HC</a:t>
            </a:r>
            <a:r>
              <a:rPr lang="pt-BR" sz="2200" b="1" dirty="0" err="1" smtClean="0">
                <a:solidFill>
                  <a:srgbClr val="0070C0"/>
                </a:solidFill>
              </a:rPr>
              <a:t>s</a:t>
            </a:r>
            <a:r>
              <a:rPr lang="pt-BR" sz="2800" b="1" dirty="0" smtClean="0">
                <a:solidFill>
                  <a:srgbClr val="0070C0"/>
                </a:solidFill>
              </a:rPr>
              <a:t> E </a:t>
            </a:r>
            <a:r>
              <a:rPr lang="pt-BR" sz="2800" b="1" dirty="0" err="1" smtClean="0">
                <a:solidFill>
                  <a:srgbClr val="0070C0"/>
                </a:solidFill>
              </a:rPr>
              <a:t>RHC</a:t>
            </a:r>
            <a:r>
              <a:rPr lang="pt-BR" sz="2200" b="1" dirty="0" err="1" smtClean="0">
                <a:solidFill>
                  <a:srgbClr val="0070C0"/>
                </a:solidFill>
              </a:rPr>
              <a:t>s</a:t>
            </a:r>
            <a:r>
              <a:rPr lang="pt-BR" sz="2800" b="1" dirty="0" smtClean="0">
                <a:solidFill>
                  <a:srgbClr val="0070C0"/>
                </a:solidFill>
              </a:rPr>
              <a:t> DISTRIBUÍDOS NO STJ </a:t>
            </a:r>
            <a:br>
              <a:rPr lang="pt-BR" sz="2800" b="1" dirty="0" smtClean="0">
                <a:solidFill>
                  <a:srgbClr val="0070C0"/>
                </a:solidFill>
              </a:rPr>
            </a:br>
            <a:r>
              <a:rPr lang="pt-BR" sz="2800" b="1" dirty="0" smtClean="0">
                <a:solidFill>
                  <a:srgbClr val="0070C0"/>
                </a:solidFill>
              </a:rPr>
              <a:t>POR ORIGEM (2012 A 2014)</a:t>
            </a:r>
            <a:endParaRPr lang="pt-BR" sz="2800" b="1" dirty="0">
              <a:solidFill>
                <a:srgbClr val="0070C0"/>
              </a:solidFill>
            </a:endParaRPr>
          </a:p>
        </p:txBody>
      </p:sp>
      <p:graphicFrame>
        <p:nvGraphicFramePr>
          <p:cNvPr id="9" name="Espaço Reservado para Conteúd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8542135"/>
              </p:ext>
            </p:extLst>
          </p:nvPr>
        </p:nvGraphicFramePr>
        <p:xfrm>
          <a:off x="712975" y="1752602"/>
          <a:ext cx="7315407" cy="4124672"/>
        </p:xfrm>
        <a:graphic>
          <a:graphicData uri="http://schemas.openxmlformats.org/drawingml/2006/table">
            <a:tbl>
              <a:tblPr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184399"/>
                <a:gridCol w="766376"/>
                <a:gridCol w="766376"/>
                <a:gridCol w="766376"/>
                <a:gridCol w="766376"/>
                <a:gridCol w="766376"/>
                <a:gridCol w="766376"/>
                <a:gridCol w="766376"/>
                <a:gridCol w="766376"/>
              </a:tblGrid>
              <a:tr h="4679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Unidade Federativa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2012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2013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2014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TOTAIS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6792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HC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RHC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HC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RHC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HC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RHC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HC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RHC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46792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São Paulo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38.846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750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12.949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2.060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11.778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1.650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63.573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4.460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</a:tr>
              <a:tr h="46792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Rio de Janeiro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4.602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227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1.292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748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1.011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473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6.905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1.448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</a:tr>
              <a:tr h="46792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Minas Gerais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7.047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387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1.593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1.936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1.053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1.869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9.693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4.192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</a:tr>
              <a:tr h="46792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Rio Grande do Sul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5.654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280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1.803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531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1.590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493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9.047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1.304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</a:tr>
              <a:tr h="46792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Distrito Federal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2.249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216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460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602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382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494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3.091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+mj-lt"/>
                        </a:rPr>
                        <a:t>1.312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accent1"/>
                    </a:solidFill>
                  </a:tcPr>
                </a:tc>
              </a:tr>
              <a:tr h="46792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Total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58.398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1.860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18.097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5.877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15.814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4.979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77470" h="12700" prst="softRound"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92.309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12.716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88" marR="9188" marT="918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ross"/>
                      <a:lightRig rig="flood" dir="t"/>
                    </a:cell3D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</a:tr>
              <a:tr h="190636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188" marR="9188" marT="918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188" marR="9188" marT="918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188" marR="9188" marT="918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188" marR="9188" marT="918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188" marR="9188" marT="918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188" marR="9188" marT="918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188" marR="9188" marT="918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188" marR="9188" marT="918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188" marR="9188" marT="9188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90636">
                <a:tc gridSpan="9">
                  <a:txBody>
                    <a:bodyPr/>
                    <a:lstStyle/>
                    <a:p>
                      <a:pPr algn="l" fontAlgn="b"/>
                      <a:r>
                        <a:rPr lang="pt-BR" sz="1100" u="none" strike="noStrike" dirty="0">
                          <a:effectLst/>
                        </a:rPr>
                        <a:t>Fonte: Sistema Justiça do STJ (até 10/10/2014)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188" marR="9188" marT="9188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188" marR="9188" marT="9188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188" marR="9188" marT="9188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188" marR="9188" marT="9188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188" marR="9188" marT="9188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188" marR="9188" marT="9188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/>
                      </a:endParaRPr>
                    </a:p>
                  </a:txBody>
                  <a:tcPr marL="9188" marR="9188" marT="9188" marB="0" anchor="b"/>
                </a:tc>
              </a:tr>
            </a:tbl>
          </a:graphicData>
        </a:graphic>
      </p:graphicFrame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755576" y="6356350"/>
            <a:ext cx="7344816" cy="365125"/>
          </a:xfrm>
          <a:solidFill>
            <a:schemeClr val="tx1">
              <a:lumMod val="75000"/>
              <a:lumOff val="25000"/>
            </a:schemeClr>
          </a:solidFill>
        </p:spPr>
        <p:txBody>
          <a:bodyPr/>
          <a:lstStyle/>
          <a:p>
            <a:pPr algn="l"/>
            <a:r>
              <a:rPr lang="pt-BR" b="1" dirty="0"/>
              <a:t>Dados extraídos do Sistema Justiça do Superior Tribunal de Justiça, em </a:t>
            </a:r>
            <a:r>
              <a:rPr lang="pt-BR" b="1" dirty="0" smtClean="0"/>
              <a:t>10 </a:t>
            </a:r>
            <a:r>
              <a:rPr lang="pt-BR" b="1" dirty="0"/>
              <a:t>out. 2014.</a:t>
            </a:r>
          </a:p>
        </p:txBody>
      </p:sp>
    </p:spTree>
    <p:extLst>
      <p:ext uri="{BB962C8B-B14F-4D97-AF65-F5344CB8AC3E}">
        <p14:creationId xmlns:p14="http://schemas.microsoft.com/office/powerpoint/2010/main" val="7656209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solidFill>
                  <a:srgbClr val="0070C0"/>
                </a:solidFill>
              </a:rPr>
              <a:t>PRINCIPAIS TEMAS DAS IMPETRAÇÕES ORIGINADAS EM </a:t>
            </a:r>
            <a:r>
              <a:rPr lang="pt-BR" sz="3600" b="1" dirty="0" smtClean="0">
                <a:solidFill>
                  <a:srgbClr val="0070C0"/>
                </a:solidFill>
              </a:rPr>
              <a:t>SÃO PAULO</a:t>
            </a:r>
            <a:endParaRPr lang="pt-BR" sz="3600" b="1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/>
            <a:r>
              <a:rPr lang="pt-BR" sz="2800" dirty="0">
                <a:latin typeface="+mj-lt"/>
              </a:rPr>
              <a:t>Apenas </a:t>
            </a:r>
            <a:r>
              <a:rPr lang="pt-BR" sz="2800" dirty="0">
                <a:solidFill>
                  <a:srgbClr val="FF0000"/>
                </a:solidFill>
                <a:latin typeface="+mj-lt"/>
              </a:rPr>
              <a:t>cinco temas </a:t>
            </a:r>
            <a:r>
              <a:rPr lang="pt-BR" sz="2800" dirty="0">
                <a:latin typeface="+mj-lt"/>
              </a:rPr>
              <a:t>(dentre os 41 registrados) correspondem a </a:t>
            </a:r>
            <a:r>
              <a:rPr lang="pt-BR" sz="2800" dirty="0">
                <a:solidFill>
                  <a:srgbClr val="FF0000"/>
                </a:solidFill>
                <a:latin typeface="+mj-lt"/>
              </a:rPr>
              <a:t>mais da metade de todas as discussões (54,30%)</a:t>
            </a:r>
            <a:r>
              <a:rPr lang="pt-BR" sz="2800" dirty="0">
                <a:latin typeface="+mj-lt"/>
              </a:rPr>
              <a:t>, destacando-se os temas ligados à </a:t>
            </a:r>
            <a:r>
              <a:rPr lang="pt-BR" sz="2800" dirty="0">
                <a:solidFill>
                  <a:srgbClr val="0070C0"/>
                </a:solidFill>
                <a:latin typeface="+mj-lt"/>
              </a:rPr>
              <a:t>progressão</a:t>
            </a:r>
            <a:r>
              <a:rPr lang="pt-BR" sz="2800" dirty="0">
                <a:latin typeface="+mj-lt"/>
              </a:rPr>
              <a:t> de regime, </a:t>
            </a:r>
            <a:r>
              <a:rPr lang="pt-BR" sz="2800" dirty="0">
                <a:solidFill>
                  <a:srgbClr val="0070C0"/>
                </a:solidFill>
                <a:latin typeface="+mj-lt"/>
              </a:rPr>
              <a:t>prisão cautelar</a:t>
            </a:r>
            <a:r>
              <a:rPr lang="pt-BR" sz="2800" dirty="0">
                <a:latin typeface="+mj-lt"/>
              </a:rPr>
              <a:t>, </a:t>
            </a:r>
            <a:r>
              <a:rPr lang="pt-BR" sz="2800" dirty="0">
                <a:solidFill>
                  <a:srgbClr val="0070C0"/>
                </a:solidFill>
                <a:latin typeface="+mj-lt"/>
              </a:rPr>
              <a:t>regime inicial </a:t>
            </a:r>
            <a:r>
              <a:rPr lang="pt-BR" sz="2800" dirty="0">
                <a:latin typeface="+mj-lt"/>
              </a:rPr>
              <a:t>de cumprimento de pena, erro na </a:t>
            </a:r>
            <a:r>
              <a:rPr lang="pt-BR" sz="2800" dirty="0">
                <a:solidFill>
                  <a:srgbClr val="0070C0"/>
                </a:solidFill>
                <a:latin typeface="+mj-lt"/>
              </a:rPr>
              <a:t>dosimetria</a:t>
            </a:r>
            <a:r>
              <a:rPr lang="pt-BR" sz="2800" dirty="0">
                <a:latin typeface="+mj-lt"/>
              </a:rPr>
              <a:t> e </a:t>
            </a:r>
            <a:r>
              <a:rPr lang="pt-BR" sz="2800" dirty="0">
                <a:solidFill>
                  <a:srgbClr val="0070C0"/>
                </a:solidFill>
                <a:latin typeface="+mj-lt"/>
              </a:rPr>
              <a:t>excesso de prazo</a:t>
            </a:r>
            <a:r>
              <a:rPr lang="pt-BR" sz="2800" dirty="0">
                <a:latin typeface="+mj-lt"/>
              </a:rPr>
              <a:t>.</a:t>
            </a:r>
          </a:p>
          <a:p>
            <a:pPr marL="114300" indent="0">
              <a:buNone/>
            </a:pP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23528" y="6356350"/>
            <a:ext cx="8568952" cy="365125"/>
          </a:xfrm>
        </p:spPr>
        <p:txBody>
          <a:bodyPr/>
          <a:lstStyle/>
          <a:p>
            <a:pPr algn="l"/>
            <a:r>
              <a:rPr lang="pt-BR" dirty="0" smtClean="0">
                <a:solidFill>
                  <a:schemeClr val="tx1"/>
                </a:solidFill>
              </a:rPr>
              <a:t>Dados extraídos do Projeto de Pesquisa “Panaceia universal ou remédio constitucional? </a:t>
            </a:r>
            <a:r>
              <a:rPr lang="pt-BR" i="1" dirty="0" smtClean="0">
                <a:solidFill>
                  <a:schemeClr val="tx1"/>
                </a:solidFill>
              </a:rPr>
              <a:t>Habeas corpus </a:t>
            </a:r>
            <a:r>
              <a:rPr lang="pt-BR" dirty="0" smtClean="0">
                <a:solidFill>
                  <a:schemeClr val="tx1"/>
                </a:solidFill>
              </a:rPr>
              <a:t>nos Tribunais Superiores”. Fundação Getúlio Vargas. Rio de Janeiro, 2014.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7217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rgbClr val="0070C0"/>
                </a:solidFill>
              </a:rPr>
              <a:t>CRIMES - TJSP</a:t>
            </a: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600" dirty="0" smtClean="0">
                <a:latin typeface="+mj-lt"/>
              </a:rPr>
              <a:t>Principais ocorrências: </a:t>
            </a:r>
            <a:r>
              <a:rPr lang="pt-BR" sz="2600" dirty="0" smtClean="0">
                <a:solidFill>
                  <a:srgbClr val="FF0000"/>
                </a:solidFill>
                <a:latin typeface="+mj-lt"/>
              </a:rPr>
              <a:t>roubo</a:t>
            </a:r>
            <a:r>
              <a:rPr lang="pt-BR" sz="2600" dirty="0">
                <a:latin typeface="+mj-lt"/>
              </a:rPr>
              <a:t>, </a:t>
            </a:r>
            <a:r>
              <a:rPr lang="pt-BR" sz="2600" dirty="0" smtClean="0">
                <a:solidFill>
                  <a:srgbClr val="7030A0"/>
                </a:solidFill>
                <a:latin typeface="+mj-lt"/>
              </a:rPr>
              <a:t>tráfico</a:t>
            </a:r>
            <a:r>
              <a:rPr lang="pt-BR" sz="2600" dirty="0" smtClean="0">
                <a:latin typeface="+mj-lt"/>
              </a:rPr>
              <a:t>, </a:t>
            </a:r>
            <a:r>
              <a:rPr lang="pt-BR" sz="2600" dirty="0" smtClean="0">
                <a:solidFill>
                  <a:srgbClr val="002060"/>
                </a:solidFill>
                <a:latin typeface="+mj-lt"/>
              </a:rPr>
              <a:t>homicídio e</a:t>
            </a:r>
            <a:r>
              <a:rPr lang="pt-BR" sz="2600" dirty="0" smtClean="0">
                <a:latin typeface="+mj-lt"/>
              </a:rPr>
              <a:t> </a:t>
            </a:r>
            <a:r>
              <a:rPr lang="pt-BR" sz="2600" dirty="0" smtClean="0">
                <a:solidFill>
                  <a:srgbClr val="FFC000"/>
                </a:solidFill>
                <a:latin typeface="+mj-lt"/>
              </a:rPr>
              <a:t>furto</a:t>
            </a:r>
            <a:r>
              <a:rPr lang="pt-BR" sz="2600" dirty="0">
                <a:latin typeface="+mj-lt"/>
              </a:rPr>
              <a:t>. </a:t>
            </a:r>
            <a:endParaRPr lang="pt-BR" sz="2600" dirty="0" smtClean="0">
              <a:latin typeface="+mj-lt"/>
            </a:endParaRP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*</a:t>
            </a:r>
            <a:r>
              <a:rPr lang="pt-BR" sz="1600" dirty="0" smtClean="0"/>
              <a:t>São </a:t>
            </a:r>
            <a:r>
              <a:rPr lang="pt-BR" sz="1600" dirty="0"/>
              <a:t>Paulo concentra apenas 21,63% da população brasileira e 35,71% da população carcerária.</a:t>
            </a:r>
          </a:p>
          <a:p>
            <a:pPr algn="just"/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95536" y="6356350"/>
            <a:ext cx="8496944" cy="365125"/>
          </a:xfrm>
        </p:spPr>
        <p:txBody>
          <a:bodyPr/>
          <a:lstStyle/>
          <a:p>
            <a:pPr algn="l"/>
            <a:r>
              <a:rPr lang="pt-BR" dirty="0" smtClean="0">
                <a:solidFill>
                  <a:schemeClr val="tx1"/>
                </a:solidFill>
              </a:rPr>
              <a:t>Dados extraídos do Projeto de Pesquisa “Panaceia universal ou remédio constitucional? </a:t>
            </a:r>
            <a:r>
              <a:rPr lang="pt-BR" i="1" dirty="0" smtClean="0">
                <a:solidFill>
                  <a:schemeClr val="tx1"/>
                </a:solidFill>
              </a:rPr>
              <a:t>Habeas corpus</a:t>
            </a:r>
            <a:r>
              <a:rPr lang="pt-BR" dirty="0" smtClean="0">
                <a:solidFill>
                  <a:schemeClr val="tx1"/>
                </a:solidFill>
              </a:rPr>
              <a:t> nos Tribunais Superiores”. Fundação Getúlio Vargas. Rio de Janeiro, 2014.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4782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solidFill>
                  <a:srgbClr val="0070C0"/>
                </a:solidFill>
              </a:rPr>
              <a:t>CRIMES - </a:t>
            </a:r>
            <a:r>
              <a:rPr lang="pt-BR" b="1" dirty="0" smtClean="0">
                <a:solidFill>
                  <a:srgbClr val="0070C0"/>
                </a:solidFill>
              </a:rPr>
              <a:t>TJSP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/>
            <a:r>
              <a:rPr lang="pt-BR" sz="2800" dirty="0">
                <a:latin typeface="+mj-lt"/>
              </a:rPr>
              <a:t>Sozinhos, casos envolvendo os crimes de </a:t>
            </a:r>
            <a:r>
              <a:rPr lang="pt-BR" sz="2800" dirty="0">
                <a:solidFill>
                  <a:srgbClr val="FF0000"/>
                </a:solidFill>
                <a:latin typeface="+mj-lt"/>
              </a:rPr>
              <a:t>roubo</a:t>
            </a:r>
            <a:r>
              <a:rPr lang="pt-BR" sz="2800" dirty="0">
                <a:latin typeface="+mj-lt"/>
              </a:rPr>
              <a:t> e </a:t>
            </a:r>
            <a:r>
              <a:rPr lang="pt-BR" sz="2800" dirty="0">
                <a:solidFill>
                  <a:srgbClr val="FF0000"/>
                </a:solidFill>
                <a:latin typeface="+mj-lt"/>
              </a:rPr>
              <a:t>tráfico</a:t>
            </a:r>
            <a:r>
              <a:rPr lang="pt-BR" sz="2800" dirty="0">
                <a:latin typeface="+mj-lt"/>
              </a:rPr>
              <a:t> de drogas respondem por </a:t>
            </a:r>
            <a:r>
              <a:rPr lang="pt-BR" sz="2800" b="1" dirty="0">
                <a:latin typeface="+mj-lt"/>
              </a:rPr>
              <a:t>mais da metade de todos os </a:t>
            </a:r>
            <a:r>
              <a:rPr lang="pt-BR" sz="2800" b="1" dirty="0" err="1" smtClean="0">
                <a:latin typeface="+mj-lt"/>
              </a:rPr>
              <a:t>HCs</a:t>
            </a:r>
            <a:r>
              <a:rPr lang="pt-BR" sz="2800" b="1" dirty="0" smtClean="0">
                <a:latin typeface="+mj-lt"/>
              </a:rPr>
              <a:t> </a:t>
            </a:r>
            <a:r>
              <a:rPr lang="pt-BR" sz="2800" b="1" dirty="0">
                <a:latin typeface="+mj-lt"/>
              </a:rPr>
              <a:t>e </a:t>
            </a:r>
            <a:r>
              <a:rPr lang="pt-BR" sz="2800" b="1" dirty="0" err="1" smtClean="0">
                <a:latin typeface="+mj-lt"/>
              </a:rPr>
              <a:t>RHCs</a:t>
            </a:r>
            <a:r>
              <a:rPr lang="pt-BR" sz="2800" b="1" dirty="0" smtClean="0">
                <a:latin typeface="+mj-lt"/>
              </a:rPr>
              <a:t> </a:t>
            </a:r>
            <a:r>
              <a:rPr lang="pt-BR" sz="2800" dirty="0">
                <a:latin typeface="+mj-lt"/>
              </a:rPr>
              <a:t>originados contra decisões do </a:t>
            </a:r>
            <a:r>
              <a:rPr lang="pt-BR" sz="2800" b="1" dirty="0">
                <a:latin typeface="+mj-lt"/>
              </a:rPr>
              <a:t>TJ/SP</a:t>
            </a:r>
            <a:r>
              <a:rPr lang="pt-BR" sz="2800" dirty="0">
                <a:latin typeface="+mj-lt"/>
              </a:rPr>
              <a:t>.</a:t>
            </a:r>
          </a:p>
          <a:p>
            <a:pPr marL="114300" indent="0">
              <a:buNone/>
            </a:pP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640960" cy="365125"/>
          </a:xfrm>
        </p:spPr>
        <p:txBody>
          <a:bodyPr/>
          <a:lstStyle/>
          <a:p>
            <a:pPr algn="l"/>
            <a:r>
              <a:rPr lang="pt-BR" dirty="0" smtClean="0">
                <a:solidFill>
                  <a:schemeClr val="tx1"/>
                </a:solidFill>
              </a:rPr>
              <a:t>Dados extraídos do Projeto de Pesquisa “Panaceia universal ou remédio constitucional? </a:t>
            </a:r>
            <a:r>
              <a:rPr lang="pt-BR" i="1" dirty="0" smtClean="0">
                <a:solidFill>
                  <a:schemeClr val="tx1"/>
                </a:solidFill>
              </a:rPr>
              <a:t>Habeas corpus </a:t>
            </a:r>
            <a:r>
              <a:rPr lang="pt-BR" dirty="0" smtClean="0">
                <a:solidFill>
                  <a:schemeClr val="tx1"/>
                </a:solidFill>
              </a:rPr>
              <a:t>nos Tribunais Superiores”. Fundação Getúlio Vargas. Rio de Janeiro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8926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070C0"/>
                </a:solidFill>
              </a:rPr>
              <a:t>TEMAS em HC</a:t>
            </a:r>
            <a:r>
              <a:rPr lang="pt-BR" sz="2800" b="1" dirty="0" smtClean="0">
                <a:solidFill>
                  <a:srgbClr val="0070C0"/>
                </a:solidFill>
              </a:rPr>
              <a:t>S</a:t>
            </a:r>
            <a:r>
              <a:rPr lang="pt-BR" b="1" dirty="0" smtClean="0">
                <a:solidFill>
                  <a:srgbClr val="0070C0"/>
                </a:solidFill>
              </a:rPr>
              <a:t> E RHC</a:t>
            </a:r>
            <a:r>
              <a:rPr lang="pt-BR" sz="2800" b="1" dirty="0" smtClean="0">
                <a:solidFill>
                  <a:srgbClr val="0070C0"/>
                </a:solidFill>
              </a:rPr>
              <a:t>S</a:t>
            </a:r>
            <a:r>
              <a:rPr lang="pt-BR" b="1" dirty="0" smtClean="0">
                <a:solidFill>
                  <a:srgbClr val="0070C0"/>
                </a:solidFill>
              </a:rPr>
              <a:t> - TJSP</a:t>
            </a: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/>
            <a:r>
              <a:rPr lang="pt-BR" sz="2800" dirty="0">
                <a:latin typeface="+mj-lt"/>
              </a:rPr>
              <a:t>Verificou-se que </a:t>
            </a:r>
            <a:r>
              <a:rPr lang="pt-BR" sz="2800" dirty="0">
                <a:solidFill>
                  <a:srgbClr val="FF0000"/>
                </a:solidFill>
                <a:latin typeface="+mj-lt"/>
              </a:rPr>
              <a:t>dois temas </a:t>
            </a:r>
            <a:r>
              <a:rPr lang="pt-BR" sz="2800" dirty="0">
                <a:latin typeface="+mj-lt"/>
              </a:rPr>
              <a:t>aparecem com destaque no universo dos </a:t>
            </a:r>
            <a:r>
              <a:rPr lang="pt-BR" sz="2800" dirty="0">
                <a:solidFill>
                  <a:srgbClr val="FF0000"/>
                </a:solidFill>
                <a:latin typeface="+mj-lt"/>
              </a:rPr>
              <a:t>quatro crimes </a:t>
            </a:r>
            <a:r>
              <a:rPr lang="pt-BR" sz="2800" dirty="0">
                <a:latin typeface="+mj-lt"/>
              </a:rPr>
              <a:t>que mais ensejam a impetração de </a:t>
            </a:r>
            <a:r>
              <a:rPr lang="pt-BR" sz="2800" dirty="0" err="1" smtClean="0">
                <a:latin typeface="+mj-lt"/>
              </a:rPr>
              <a:t>HCs</a:t>
            </a:r>
            <a:r>
              <a:rPr lang="pt-BR" sz="2800" dirty="0" smtClean="0">
                <a:latin typeface="+mj-lt"/>
              </a:rPr>
              <a:t> </a:t>
            </a:r>
            <a:r>
              <a:rPr lang="pt-BR" sz="2800" dirty="0">
                <a:latin typeface="+mj-lt"/>
              </a:rPr>
              <a:t>e </a:t>
            </a:r>
            <a:r>
              <a:rPr lang="pt-BR" sz="2800" dirty="0" err="1" smtClean="0">
                <a:latin typeface="+mj-lt"/>
              </a:rPr>
              <a:t>RHCs</a:t>
            </a:r>
            <a:r>
              <a:rPr lang="pt-BR" sz="2800" dirty="0">
                <a:latin typeface="+mj-lt"/>
              </a:rPr>
              <a:t>: </a:t>
            </a:r>
            <a:endParaRPr lang="pt-BR" sz="2800" dirty="0" smtClean="0">
              <a:latin typeface="+mj-lt"/>
            </a:endParaRPr>
          </a:p>
          <a:p>
            <a:pPr algn="just"/>
            <a:endParaRPr lang="pt-BR" sz="2800" dirty="0" smtClean="0">
              <a:latin typeface="+mj-lt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+mj-lt"/>
              </a:rPr>
              <a:t>1.erro </a:t>
            </a:r>
            <a:r>
              <a:rPr lang="pt-BR" sz="2800" dirty="0">
                <a:latin typeface="+mj-lt"/>
              </a:rPr>
              <a:t>na fixação de </a:t>
            </a:r>
            <a:r>
              <a:rPr lang="pt-BR" sz="2800" dirty="0">
                <a:solidFill>
                  <a:srgbClr val="FF0000"/>
                </a:solidFill>
                <a:latin typeface="+mj-lt"/>
              </a:rPr>
              <a:t>regime</a:t>
            </a:r>
            <a:r>
              <a:rPr lang="pt-BR" sz="2800" dirty="0">
                <a:latin typeface="+mj-lt"/>
              </a:rPr>
              <a:t> inicial de cumprimento da pena; </a:t>
            </a:r>
            <a:endParaRPr lang="pt-BR" sz="2800" dirty="0" smtClean="0">
              <a:latin typeface="+mj-lt"/>
            </a:endParaRPr>
          </a:p>
          <a:p>
            <a:pPr marL="514350" indent="-514350" algn="just">
              <a:buAutoNum type="arabicParenBoth"/>
            </a:pPr>
            <a:endParaRPr lang="pt-BR" sz="2800" dirty="0" smtClean="0">
              <a:latin typeface="+mj-lt"/>
            </a:endParaRPr>
          </a:p>
          <a:p>
            <a:pPr marL="0" indent="0" algn="just">
              <a:buNone/>
            </a:pPr>
            <a:r>
              <a:rPr lang="pt-BR" sz="2800" dirty="0" smtClean="0">
                <a:latin typeface="+mj-lt"/>
              </a:rPr>
              <a:t>2.deficiência </a:t>
            </a:r>
            <a:r>
              <a:rPr lang="pt-BR" sz="2800" dirty="0">
                <a:latin typeface="+mj-lt"/>
              </a:rPr>
              <a:t>na fundamentação da </a:t>
            </a:r>
            <a:r>
              <a:rPr lang="pt-BR" sz="2800" dirty="0">
                <a:solidFill>
                  <a:srgbClr val="FF0000"/>
                </a:solidFill>
                <a:latin typeface="+mj-lt"/>
              </a:rPr>
              <a:t>prisão cautelar</a:t>
            </a:r>
            <a:r>
              <a:rPr lang="pt-BR" sz="2800" dirty="0">
                <a:latin typeface="+mj-lt"/>
              </a:rPr>
              <a:t>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23528" y="6356350"/>
            <a:ext cx="8568952" cy="365125"/>
          </a:xfrm>
        </p:spPr>
        <p:txBody>
          <a:bodyPr/>
          <a:lstStyle/>
          <a:p>
            <a:pPr algn="l"/>
            <a:r>
              <a:rPr lang="pt-BR" dirty="0" smtClean="0">
                <a:solidFill>
                  <a:schemeClr val="tx1"/>
                </a:solidFill>
              </a:rPr>
              <a:t>Dados extraídos do Projeto de Pesquisa “Panaceia universal ou remédio constitucional? </a:t>
            </a:r>
            <a:r>
              <a:rPr lang="pt-BR" i="1" dirty="0" smtClean="0">
                <a:solidFill>
                  <a:schemeClr val="tx1"/>
                </a:solidFill>
              </a:rPr>
              <a:t>Habeas corpus </a:t>
            </a:r>
            <a:r>
              <a:rPr lang="pt-BR" dirty="0" smtClean="0">
                <a:solidFill>
                  <a:schemeClr val="tx1"/>
                </a:solidFill>
              </a:rPr>
              <a:t>nos Tribunais Superiores”. Fundação Getúlio Vargas. Rio de Janeiro, 2014.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1382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i="1" dirty="0">
                <a:solidFill>
                  <a:srgbClr val="0070C0"/>
                </a:solidFill>
              </a:rPr>
              <a:t>HABEAS CORPUS </a:t>
            </a:r>
            <a:br>
              <a:rPr lang="pt-BR" i="1" dirty="0">
                <a:solidFill>
                  <a:srgbClr val="0070C0"/>
                </a:solidFill>
              </a:rPr>
            </a:br>
            <a:r>
              <a:rPr lang="pt-BR" dirty="0">
                <a:solidFill>
                  <a:srgbClr val="0070C0"/>
                </a:solidFill>
              </a:rPr>
              <a:t>RECURSO OU AÇÃO?</a:t>
            </a:r>
            <a:br>
              <a:rPr lang="pt-BR" dirty="0">
                <a:solidFill>
                  <a:srgbClr val="0070C0"/>
                </a:solidFill>
              </a:rPr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7992888" cy="3744417"/>
          </a:xfrm>
        </p:spPr>
        <p:txBody>
          <a:bodyPr anchor="ctr">
            <a:normAutofit fontScale="92500"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endParaRPr lang="pt-BR" sz="28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pt-BR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2800" dirty="0" smtClean="0"/>
              <a:t>O </a:t>
            </a:r>
            <a:r>
              <a:rPr lang="pt-BR" sz="2800" dirty="0"/>
              <a:t>Código de Processo Penal o trata topicamente como recurso. Porém, tem características mistas</a:t>
            </a:r>
            <a:r>
              <a:rPr lang="pt-BR" sz="2800" dirty="0" smtClean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pt-BR" sz="2800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800" dirty="0" smtClean="0"/>
              <a:t>É </a:t>
            </a:r>
            <a:r>
              <a:rPr lang="pt-BR" sz="2800" dirty="0"/>
              <a:t>um recurso </a:t>
            </a:r>
            <a:r>
              <a:rPr lang="pt-BR" sz="2800" dirty="0" smtClean="0"/>
              <a:t>“vestido </a:t>
            </a:r>
            <a:r>
              <a:rPr lang="pt-BR" sz="2800" dirty="0"/>
              <a:t>de ação” (expressão cunhada por Lopes da Costa, a propósito da ação rescisória no CPC de 1939, tratada como um recurso).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pt-BR" sz="2600" dirty="0">
              <a:latin typeface="+mj-lt"/>
            </a:endParaRPr>
          </a:p>
          <a:p>
            <a:pPr marL="114300" indent="0">
              <a:buNone/>
            </a:pP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 rot="16200000">
            <a:off x="7675696" y="4069720"/>
            <a:ext cx="2367281" cy="365760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8939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0070C0"/>
                </a:solidFill>
              </a:rPr>
              <a:t>CRIME </a:t>
            </a:r>
            <a:r>
              <a:rPr lang="pt-BR" dirty="0">
                <a:solidFill>
                  <a:srgbClr val="0070C0"/>
                </a:solidFill>
              </a:rPr>
              <a:t>DE </a:t>
            </a:r>
            <a:r>
              <a:rPr lang="pt-BR" dirty="0" smtClean="0">
                <a:solidFill>
                  <a:srgbClr val="0070C0"/>
                </a:solidFill>
              </a:rPr>
              <a:t>ROUBO – TJSP</a:t>
            </a: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55600" indent="-177800">
              <a:tabLst>
                <a:tab pos="355600" algn="l"/>
              </a:tabLst>
            </a:pPr>
            <a:r>
              <a:rPr lang="pt-BR" b="1" u="sng" dirty="0" smtClean="0">
                <a:latin typeface="+mj-lt"/>
              </a:rPr>
              <a:t>1º </a:t>
            </a:r>
            <a:r>
              <a:rPr lang="pt-BR" b="1" u="sng" dirty="0">
                <a:latin typeface="+mj-lt"/>
              </a:rPr>
              <a:t>tema</a:t>
            </a:r>
          </a:p>
          <a:p>
            <a:pPr marL="355600" indent="0" algn="just">
              <a:buNone/>
              <a:tabLst>
                <a:tab pos="355600" algn="l"/>
              </a:tabLst>
            </a:pPr>
            <a:r>
              <a:rPr lang="pt-BR" b="1" dirty="0">
                <a:latin typeface="+mj-lt"/>
              </a:rPr>
              <a:t>22,8%</a:t>
            </a:r>
            <a:r>
              <a:rPr lang="pt-BR" dirty="0">
                <a:latin typeface="+mj-lt"/>
              </a:rPr>
              <a:t> do </a:t>
            </a:r>
            <a:r>
              <a:rPr lang="pt-BR" dirty="0" smtClean="0">
                <a:latin typeface="+mj-lt"/>
              </a:rPr>
              <a:t>total </a:t>
            </a:r>
            <a:r>
              <a:rPr lang="pt-BR" dirty="0">
                <a:latin typeface="+mj-lt"/>
                <a:sym typeface="Wingdings"/>
              </a:rPr>
              <a:t></a:t>
            </a:r>
            <a:r>
              <a:rPr lang="pt-BR" dirty="0" smtClean="0">
                <a:latin typeface="+mj-lt"/>
              </a:rPr>
              <a:t> </a:t>
            </a:r>
            <a:r>
              <a:rPr lang="pt-BR" dirty="0">
                <a:latin typeface="+mj-lt"/>
              </a:rPr>
              <a:t>Erro na fixação de </a:t>
            </a:r>
            <a:r>
              <a:rPr lang="pt-BR" dirty="0">
                <a:solidFill>
                  <a:srgbClr val="FF0000"/>
                </a:solidFill>
                <a:latin typeface="+mj-lt"/>
              </a:rPr>
              <a:t>regime</a:t>
            </a:r>
            <a:r>
              <a:rPr lang="pt-BR" dirty="0">
                <a:latin typeface="+mj-lt"/>
              </a:rPr>
              <a:t> inicial de cumprimento da </a:t>
            </a:r>
            <a:r>
              <a:rPr lang="pt-BR" dirty="0" smtClean="0">
                <a:latin typeface="+mj-lt"/>
              </a:rPr>
              <a:t>pena.</a:t>
            </a:r>
          </a:p>
          <a:p>
            <a:pPr marL="355600" indent="-177800" algn="just">
              <a:tabLst>
                <a:tab pos="355600" algn="l"/>
              </a:tabLst>
            </a:pPr>
            <a:r>
              <a:rPr lang="pt-BR" b="1" u="sng" dirty="0" smtClean="0">
                <a:latin typeface="+mj-lt"/>
              </a:rPr>
              <a:t>2º </a:t>
            </a:r>
            <a:r>
              <a:rPr lang="pt-BR" b="1" u="sng" dirty="0">
                <a:latin typeface="+mj-lt"/>
              </a:rPr>
              <a:t>tema</a:t>
            </a:r>
          </a:p>
          <a:p>
            <a:pPr marL="355600" indent="0" algn="just">
              <a:buNone/>
              <a:tabLst>
                <a:tab pos="355600" algn="l"/>
              </a:tabLst>
            </a:pPr>
            <a:r>
              <a:rPr lang="pt-BR" b="1" dirty="0">
                <a:latin typeface="+mj-lt"/>
              </a:rPr>
              <a:t>15,6%</a:t>
            </a:r>
            <a:r>
              <a:rPr lang="pt-BR" dirty="0">
                <a:latin typeface="+mj-lt"/>
              </a:rPr>
              <a:t> do </a:t>
            </a:r>
            <a:r>
              <a:rPr lang="pt-BR" dirty="0" smtClean="0">
                <a:latin typeface="+mj-lt"/>
              </a:rPr>
              <a:t>total</a:t>
            </a:r>
            <a:r>
              <a:rPr lang="pt-BR" dirty="0">
                <a:latin typeface="+mj-lt"/>
                <a:sym typeface="Wingdings"/>
              </a:rPr>
              <a:t> </a:t>
            </a:r>
            <a:r>
              <a:rPr lang="pt-BR" dirty="0" smtClean="0">
                <a:latin typeface="+mj-lt"/>
              </a:rPr>
              <a:t> Erro </a:t>
            </a:r>
            <a:r>
              <a:rPr lang="pt-BR" dirty="0">
                <a:latin typeface="+mj-lt"/>
              </a:rPr>
              <a:t>na </a:t>
            </a:r>
            <a:r>
              <a:rPr lang="pt-BR" dirty="0">
                <a:solidFill>
                  <a:srgbClr val="FF0000"/>
                </a:solidFill>
                <a:latin typeface="+mj-lt"/>
              </a:rPr>
              <a:t>dosimetria</a:t>
            </a:r>
            <a:r>
              <a:rPr lang="pt-BR" dirty="0">
                <a:latin typeface="+mj-lt"/>
              </a:rPr>
              <a:t>, 2ª e 3ª fases (agravantes, atenuantes e </a:t>
            </a:r>
            <a:r>
              <a:rPr lang="pt-BR" dirty="0" smtClean="0">
                <a:latin typeface="+mj-lt"/>
              </a:rPr>
              <a:t>causas especiais </a:t>
            </a:r>
            <a:r>
              <a:rPr lang="pt-BR" dirty="0">
                <a:latin typeface="+mj-lt"/>
              </a:rPr>
              <a:t>de aumento ou </a:t>
            </a:r>
            <a:r>
              <a:rPr lang="pt-BR" dirty="0" smtClean="0">
                <a:latin typeface="+mj-lt"/>
              </a:rPr>
              <a:t>diminuição)</a:t>
            </a:r>
          </a:p>
          <a:p>
            <a:pPr marL="355600" indent="-177800" algn="just">
              <a:tabLst>
                <a:tab pos="355600" algn="l"/>
              </a:tabLst>
            </a:pPr>
            <a:r>
              <a:rPr lang="pt-BR" b="1" u="sng" dirty="0" smtClean="0">
                <a:latin typeface="+mj-lt"/>
              </a:rPr>
              <a:t>3º </a:t>
            </a:r>
            <a:r>
              <a:rPr lang="pt-BR" b="1" u="sng" dirty="0">
                <a:latin typeface="+mj-lt"/>
              </a:rPr>
              <a:t>tema</a:t>
            </a:r>
          </a:p>
          <a:p>
            <a:pPr marL="355600" indent="0" algn="just">
              <a:buNone/>
              <a:tabLst>
                <a:tab pos="355600" algn="l"/>
              </a:tabLst>
            </a:pPr>
            <a:r>
              <a:rPr lang="pt-BR" b="1" dirty="0">
                <a:latin typeface="+mj-lt"/>
              </a:rPr>
              <a:t>10,7%</a:t>
            </a:r>
            <a:r>
              <a:rPr lang="pt-BR" dirty="0">
                <a:latin typeface="+mj-lt"/>
              </a:rPr>
              <a:t> do total </a:t>
            </a:r>
            <a:r>
              <a:rPr lang="pt-BR" dirty="0" smtClean="0">
                <a:latin typeface="+mj-lt"/>
                <a:sym typeface="Wingdings"/>
              </a:rPr>
              <a:t></a:t>
            </a:r>
            <a:r>
              <a:rPr lang="pt-BR" dirty="0" smtClean="0">
                <a:latin typeface="+mj-lt"/>
              </a:rPr>
              <a:t>Deficiência </a:t>
            </a:r>
            <a:r>
              <a:rPr lang="pt-BR" dirty="0">
                <a:latin typeface="+mj-lt"/>
              </a:rPr>
              <a:t>na fundamentação da </a:t>
            </a:r>
            <a:r>
              <a:rPr lang="pt-BR" dirty="0">
                <a:solidFill>
                  <a:srgbClr val="FF0000"/>
                </a:solidFill>
                <a:latin typeface="+mj-lt"/>
              </a:rPr>
              <a:t>prisão cautelar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424936" cy="365125"/>
          </a:xfrm>
        </p:spPr>
        <p:txBody>
          <a:bodyPr/>
          <a:lstStyle/>
          <a:p>
            <a:pPr algn="l"/>
            <a:r>
              <a:rPr lang="pt-BR" dirty="0" smtClean="0">
                <a:solidFill>
                  <a:schemeClr val="tx1"/>
                </a:solidFill>
              </a:rPr>
              <a:t>Dados extraídos do Projeto de Pesquisa “Panaceia universal ou remédio constitucional? </a:t>
            </a:r>
            <a:r>
              <a:rPr lang="pt-BR" i="1" dirty="0" smtClean="0">
                <a:solidFill>
                  <a:schemeClr val="tx1"/>
                </a:solidFill>
              </a:rPr>
              <a:t>Habeas corpus </a:t>
            </a:r>
            <a:r>
              <a:rPr lang="pt-BR" dirty="0" smtClean="0">
                <a:solidFill>
                  <a:schemeClr val="tx1"/>
                </a:solidFill>
              </a:rPr>
              <a:t>nos Tribunais Superiores”. Fundação Getúlio Vargas. Rio de Janeiro, 2014.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7702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>
                <a:solidFill>
                  <a:srgbClr val="0070C0"/>
                </a:solidFill>
              </a:rPr>
              <a:t>CRIME </a:t>
            </a:r>
            <a:r>
              <a:rPr lang="pt-BR" dirty="0">
                <a:solidFill>
                  <a:srgbClr val="0070C0"/>
                </a:solidFill>
              </a:rPr>
              <a:t>DE TRÁFICO DE DROGAS – </a:t>
            </a:r>
            <a:r>
              <a:rPr lang="pt-BR" b="1" dirty="0" smtClean="0">
                <a:solidFill>
                  <a:srgbClr val="0070C0"/>
                </a:solidFill>
              </a:rPr>
              <a:t>TJSP</a:t>
            </a:r>
            <a:endParaRPr lang="pt-BR" b="1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800" b="1" u="sng" dirty="0">
                <a:latin typeface="+mj-lt"/>
              </a:rPr>
              <a:t>1º tema</a:t>
            </a:r>
          </a:p>
          <a:p>
            <a:pPr indent="12700">
              <a:buNone/>
            </a:pPr>
            <a:r>
              <a:rPr lang="pt-BR" sz="2800" b="1" dirty="0">
                <a:latin typeface="+mj-lt"/>
              </a:rPr>
              <a:t>18,4%</a:t>
            </a:r>
            <a:r>
              <a:rPr lang="pt-BR" sz="2800" dirty="0">
                <a:latin typeface="+mj-lt"/>
              </a:rPr>
              <a:t> do </a:t>
            </a:r>
            <a:r>
              <a:rPr lang="pt-BR" sz="2800" dirty="0" smtClean="0">
                <a:latin typeface="+mj-lt"/>
              </a:rPr>
              <a:t>total </a:t>
            </a:r>
            <a:r>
              <a:rPr lang="pt-BR" sz="2800" dirty="0">
                <a:latin typeface="+mj-lt"/>
                <a:sym typeface="Wingdings"/>
              </a:rPr>
              <a:t></a:t>
            </a:r>
            <a:r>
              <a:rPr lang="pt-BR" sz="2800" dirty="0" smtClean="0">
                <a:latin typeface="+mj-lt"/>
              </a:rPr>
              <a:t> </a:t>
            </a:r>
            <a:r>
              <a:rPr lang="pt-BR" sz="2800" dirty="0">
                <a:latin typeface="+mj-lt"/>
              </a:rPr>
              <a:t>Deficiência na fundamentação da prisão </a:t>
            </a:r>
            <a:r>
              <a:rPr lang="pt-BR" sz="2800" dirty="0" smtClean="0">
                <a:latin typeface="+mj-lt"/>
              </a:rPr>
              <a:t>cautelar</a:t>
            </a:r>
          </a:p>
          <a:p>
            <a:pPr indent="12700">
              <a:buNone/>
            </a:pPr>
            <a:endParaRPr lang="pt-BR" sz="2800" dirty="0">
              <a:latin typeface="+mj-lt"/>
            </a:endParaRPr>
          </a:p>
          <a:p>
            <a:pPr marL="355600" indent="-177800"/>
            <a:r>
              <a:rPr lang="pt-BR" sz="2800" b="1" u="sng" dirty="0">
                <a:latin typeface="+mj-lt"/>
              </a:rPr>
              <a:t>2º tema</a:t>
            </a:r>
          </a:p>
          <a:p>
            <a:pPr indent="12700">
              <a:buNone/>
            </a:pPr>
            <a:r>
              <a:rPr lang="pt-BR" sz="2800" b="1" dirty="0">
                <a:latin typeface="+mj-lt"/>
              </a:rPr>
              <a:t>9,3%</a:t>
            </a:r>
            <a:r>
              <a:rPr lang="pt-BR" sz="2800" dirty="0">
                <a:latin typeface="+mj-lt"/>
              </a:rPr>
              <a:t> do total </a:t>
            </a:r>
            <a:r>
              <a:rPr lang="pt-BR" sz="2800" dirty="0">
                <a:latin typeface="+mj-lt"/>
                <a:sym typeface="Wingdings"/>
              </a:rPr>
              <a:t> </a:t>
            </a:r>
            <a:r>
              <a:rPr lang="pt-BR" sz="2800" dirty="0" smtClean="0">
                <a:latin typeface="+mj-lt"/>
              </a:rPr>
              <a:t>Erro </a:t>
            </a:r>
            <a:r>
              <a:rPr lang="pt-BR" sz="2800" dirty="0">
                <a:latin typeface="+mj-lt"/>
              </a:rPr>
              <a:t>na fixação de regime inicial de cumprimento da pena</a:t>
            </a:r>
            <a:r>
              <a:rPr lang="pt-BR" sz="2800" dirty="0" smtClean="0">
                <a:latin typeface="+mj-lt"/>
              </a:rPr>
              <a:t>.</a:t>
            </a:r>
          </a:p>
          <a:p>
            <a:pPr indent="12700">
              <a:buNone/>
            </a:pPr>
            <a:endParaRPr lang="pt-BR" sz="2800" dirty="0">
              <a:latin typeface="+mj-lt"/>
            </a:endParaRPr>
          </a:p>
          <a:p>
            <a:pPr marL="355600" indent="-177800"/>
            <a:r>
              <a:rPr lang="pt-BR" sz="2800" b="1" u="sng" dirty="0">
                <a:latin typeface="+mj-lt"/>
              </a:rPr>
              <a:t>3º tema</a:t>
            </a:r>
          </a:p>
          <a:p>
            <a:pPr indent="0" algn="just">
              <a:buNone/>
            </a:pPr>
            <a:r>
              <a:rPr lang="pt-BR" sz="2800" b="1" dirty="0">
                <a:latin typeface="+mj-lt"/>
              </a:rPr>
              <a:t>9,2%</a:t>
            </a:r>
            <a:r>
              <a:rPr lang="pt-BR" sz="2800" dirty="0">
                <a:latin typeface="+mj-lt"/>
              </a:rPr>
              <a:t> do total </a:t>
            </a:r>
            <a:r>
              <a:rPr lang="pt-BR" sz="2800" dirty="0">
                <a:latin typeface="+mj-lt"/>
                <a:sym typeface="Wingdings"/>
              </a:rPr>
              <a:t> </a:t>
            </a:r>
            <a:r>
              <a:rPr lang="pt-BR" sz="2800" dirty="0" smtClean="0">
                <a:latin typeface="+mj-lt"/>
              </a:rPr>
              <a:t>Excesso </a:t>
            </a:r>
            <a:r>
              <a:rPr lang="pt-BR" sz="2800" dirty="0">
                <a:latin typeface="+mj-lt"/>
              </a:rPr>
              <a:t>de prazo na prisão cautelar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568952" cy="365125"/>
          </a:xfrm>
        </p:spPr>
        <p:txBody>
          <a:bodyPr/>
          <a:lstStyle/>
          <a:p>
            <a:pPr algn="l"/>
            <a:r>
              <a:rPr lang="pt-BR" dirty="0" smtClean="0">
                <a:solidFill>
                  <a:schemeClr val="tx1"/>
                </a:solidFill>
              </a:rPr>
              <a:t>Dados extraídos do Projeto de Pesquisa “Panaceia universal ou remédio constitucional? Habeas corpus nos Tribunais Superiores”. Fundação Getúlio Vargas. Rio de Janeiro, 2014.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6396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sz="3100" dirty="0" smtClean="0">
                <a:solidFill>
                  <a:srgbClr val="0070C0"/>
                </a:solidFill>
              </a:rPr>
              <a:t>CRIME </a:t>
            </a:r>
            <a:r>
              <a:rPr lang="pt-BR" sz="3100" dirty="0">
                <a:solidFill>
                  <a:srgbClr val="0070C0"/>
                </a:solidFill>
              </a:rPr>
              <a:t>DE HOMICÍDIO </a:t>
            </a:r>
            <a:r>
              <a:rPr lang="pt-BR" sz="3100" dirty="0" smtClean="0">
                <a:solidFill>
                  <a:srgbClr val="0070C0"/>
                </a:solidFill>
              </a:rPr>
              <a:t>QUALIFICADO </a:t>
            </a:r>
            <a:r>
              <a:rPr lang="pt-BR" sz="3100" dirty="0">
                <a:solidFill>
                  <a:srgbClr val="0070C0"/>
                </a:solidFill>
              </a:rPr>
              <a:t>– </a:t>
            </a:r>
            <a:r>
              <a:rPr lang="pt-BR" sz="3100" b="1" dirty="0" smtClean="0">
                <a:solidFill>
                  <a:srgbClr val="0070C0"/>
                </a:solidFill>
              </a:rPr>
              <a:t>TJSP</a:t>
            </a:r>
            <a:r>
              <a:rPr lang="pt-BR" sz="3100" dirty="0">
                <a:solidFill>
                  <a:srgbClr val="0070C0"/>
                </a:solidFill>
              </a:rPr>
              <a:t/>
            </a:r>
            <a:br>
              <a:rPr lang="pt-BR" sz="3100" dirty="0">
                <a:solidFill>
                  <a:srgbClr val="0070C0"/>
                </a:solidFill>
              </a:rPr>
            </a:b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 anchor="ctr"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800" b="1" u="sng" dirty="0">
                <a:latin typeface="+mj-lt"/>
              </a:rPr>
              <a:t>1º tema</a:t>
            </a:r>
          </a:p>
          <a:p>
            <a:pPr marL="357188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2800" b="1" dirty="0">
                <a:latin typeface="+mj-lt"/>
              </a:rPr>
              <a:t>25,4</a:t>
            </a:r>
            <a:r>
              <a:rPr lang="pt-BR" sz="2800" dirty="0">
                <a:latin typeface="+mj-lt"/>
              </a:rPr>
              <a:t>% do total </a:t>
            </a:r>
            <a:r>
              <a:rPr lang="pt-BR" sz="2800" dirty="0">
                <a:latin typeface="+mj-lt"/>
                <a:sym typeface="Wingdings"/>
              </a:rPr>
              <a:t> </a:t>
            </a:r>
            <a:r>
              <a:rPr lang="pt-BR" sz="2800" dirty="0" smtClean="0">
                <a:latin typeface="+mj-lt"/>
              </a:rPr>
              <a:t>Deficiência </a:t>
            </a:r>
            <a:r>
              <a:rPr lang="pt-BR" sz="2800" dirty="0">
                <a:latin typeface="+mj-lt"/>
              </a:rPr>
              <a:t>na fundamentação da prisão </a:t>
            </a:r>
            <a:r>
              <a:rPr lang="pt-BR" sz="2800" dirty="0" smtClean="0">
                <a:latin typeface="+mj-lt"/>
              </a:rPr>
              <a:t>cautelar</a:t>
            </a:r>
          </a:p>
          <a:p>
            <a:pPr marL="357188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BR" sz="2800" dirty="0">
              <a:latin typeface="+mj-lt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800" b="1" u="sng" dirty="0">
                <a:latin typeface="+mj-lt"/>
              </a:rPr>
              <a:t>2º tema</a:t>
            </a:r>
          </a:p>
          <a:p>
            <a:pPr marL="357188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2800" b="1" dirty="0">
                <a:latin typeface="+mj-lt"/>
              </a:rPr>
              <a:t>14,6</a:t>
            </a:r>
            <a:r>
              <a:rPr lang="pt-BR" sz="2800" dirty="0">
                <a:latin typeface="+mj-lt"/>
              </a:rPr>
              <a:t>% do total </a:t>
            </a:r>
            <a:r>
              <a:rPr lang="pt-BR" sz="2800" dirty="0">
                <a:latin typeface="+mj-lt"/>
                <a:sym typeface="Wingdings"/>
              </a:rPr>
              <a:t> </a:t>
            </a:r>
            <a:r>
              <a:rPr lang="pt-BR" sz="2800" dirty="0" smtClean="0">
                <a:latin typeface="+mj-lt"/>
              </a:rPr>
              <a:t>Progressão </a:t>
            </a:r>
            <a:r>
              <a:rPr lang="pt-BR" sz="2800" dirty="0">
                <a:latin typeface="+mj-lt"/>
              </a:rPr>
              <a:t>de regime </a:t>
            </a:r>
            <a:r>
              <a:rPr lang="pt-BR" sz="2800" dirty="0" smtClean="0">
                <a:latin typeface="+mj-lt"/>
              </a:rPr>
              <a:t>prisional</a:t>
            </a:r>
          </a:p>
          <a:p>
            <a:pPr marL="357188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pt-BR" sz="2800" dirty="0">
              <a:latin typeface="+mj-lt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800" b="1" u="sng" dirty="0">
                <a:latin typeface="+mj-lt"/>
              </a:rPr>
              <a:t>3º </a:t>
            </a:r>
            <a:r>
              <a:rPr lang="pt-BR" sz="2800" b="1" u="sng" dirty="0" smtClean="0">
                <a:latin typeface="+mj-lt"/>
              </a:rPr>
              <a:t>tema</a:t>
            </a:r>
          </a:p>
          <a:p>
            <a:pPr marL="357188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t-BR" sz="2800" b="1" dirty="0" smtClean="0">
                <a:latin typeface="+mj-lt"/>
              </a:rPr>
              <a:t>11,6</a:t>
            </a:r>
            <a:r>
              <a:rPr lang="pt-BR" sz="2800" dirty="0">
                <a:latin typeface="+mj-lt"/>
              </a:rPr>
              <a:t>% do total </a:t>
            </a:r>
            <a:r>
              <a:rPr lang="pt-BR" sz="2800" dirty="0">
                <a:latin typeface="+mj-lt"/>
                <a:sym typeface="Wingdings"/>
              </a:rPr>
              <a:t> </a:t>
            </a:r>
            <a:r>
              <a:rPr lang="pt-BR" sz="2800" dirty="0" smtClean="0">
                <a:latin typeface="+mj-lt"/>
              </a:rPr>
              <a:t>Excesso </a:t>
            </a:r>
            <a:r>
              <a:rPr lang="pt-BR" sz="2800" dirty="0">
                <a:latin typeface="+mj-lt"/>
              </a:rPr>
              <a:t>de prazo na prisão cautelar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640960" cy="365125"/>
          </a:xfrm>
        </p:spPr>
        <p:txBody>
          <a:bodyPr/>
          <a:lstStyle/>
          <a:p>
            <a:pPr algn="l"/>
            <a:r>
              <a:rPr lang="pt-BR" dirty="0" smtClean="0">
                <a:solidFill>
                  <a:schemeClr val="tx1"/>
                </a:solidFill>
              </a:rPr>
              <a:t>Dados extraídos do Projeto de Pesquisa “Panaceia universal ou remédio constitucional? </a:t>
            </a:r>
            <a:r>
              <a:rPr lang="pt-BR" i="1" dirty="0" smtClean="0">
                <a:solidFill>
                  <a:schemeClr val="tx1"/>
                </a:solidFill>
              </a:rPr>
              <a:t>Habeas corpus </a:t>
            </a:r>
            <a:r>
              <a:rPr lang="pt-BR" dirty="0" smtClean="0">
                <a:solidFill>
                  <a:schemeClr val="tx1"/>
                </a:solidFill>
              </a:rPr>
              <a:t>nos Tribunais Superiores”. Fundação Getúlio Vargas. Rio de Janeiro, 2014.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3566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0070C0"/>
                </a:solidFill>
              </a:rPr>
              <a:t>CRIME DE FURTO </a:t>
            </a:r>
            <a:r>
              <a:rPr lang="pt-BR" dirty="0" smtClean="0">
                <a:solidFill>
                  <a:srgbClr val="0070C0"/>
                </a:solidFill>
              </a:rPr>
              <a:t>– TJSP</a:t>
            </a: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b="1" u="sng" dirty="0">
                <a:latin typeface="+mj-lt"/>
              </a:rPr>
              <a:t>1º tema</a:t>
            </a:r>
          </a:p>
          <a:p>
            <a:pPr marL="357188" indent="0">
              <a:buNone/>
            </a:pPr>
            <a:r>
              <a:rPr lang="pt-BR" sz="2800" b="1" dirty="0">
                <a:latin typeface="+mj-lt"/>
              </a:rPr>
              <a:t>20%</a:t>
            </a:r>
            <a:r>
              <a:rPr lang="pt-BR" sz="2800" dirty="0">
                <a:latin typeface="+mj-lt"/>
              </a:rPr>
              <a:t> do total </a:t>
            </a:r>
            <a:r>
              <a:rPr lang="pt-BR" sz="2800" dirty="0">
                <a:latin typeface="+mj-lt"/>
                <a:sym typeface="Wingdings"/>
              </a:rPr>
              <a:t> </a:t>
            </a:r>
            <a:r>
              <a:rPr lang="pt-BR" sz="2800" dirty="0" smtClean="0">
                <a:latin typeface="+mj-lt"/>
              </a:rPr>
              <a:t>Princípio </a:t>
            </a:r>
            <a:r>
              <a:rPr lang="pt-BR" sz="2800" dirty="0">
                <a:latin typeface="+mj-lt"/>
              </a:rPr>
              <a:t>da </a:t>
            </a:r>
            <a:r>
              <a:rPr lang="pt-BR" sz="2800" dirty="0" smtClean="0">
                <a:latin typeface="+mj-lt"/>
              </a:rPr>
              <a:t>Insignificância</a:t>
            </a:r>
          </a:p>
          <a:p>
            <a:pPr marL="357188" indent="0">
              <a:buNone/>
            </a:pPr>
            <a:endParaRPr lang="pt-BR" sz="2800" dirty="0">
              <a:latin typeface="+mj-lt"/>
            </a:endParaRPr>
          </a:p>
          <a:p>
            <a:r>
              <a:rPr lang="pt-BR" sz="2800" b="1" u="sng" dirty="0">
                <a:latin typeface="+mj-lt"/>
              </a:rPr>
              <a:t>2º tema</a:t>
            </a:r>
          </a:p>
          <a:p>
            <a:pPr marL="357188" indent="0">
              <a:buNone/>
            </a:pPr>
            <a:r>
              <a:rPr lang="pt-BR" sz="2800" b="1" dirty="0">
                <a:latin typeface="+mj-lt"/>
              </a:rPr>
              <a:t>12,4%</a:t>
            </a:r>
            <a:r>
              <a:rPr lang="pt-BR" sz="2800" dirty="0">
                <a:latin typeface="+mj-lt"/>
              </a:rPr>
              <a:t> do total </a:t>
            </a:r>
            <a:r>
              <a:rPr lang="pt-BR" sz="2800" dirty="0">
                <a:latin typeface="+mj-lt"/>
                <a:sym typeface="Wingdings"/>
              </a:rPr>
              <a:t> </a:t>
            </a:r>
            <a:r>
              <a:rPr lang="pt-BR" sz="2800" dirty="0" smtClean="0">
                <a:latin typeface="+mj-lt"/>
              </a:rPr>
              <a:t>Erro </a:t>
            </a:r>
            <a:r>
              <a:rPr lang="pt-BR" sz="2800" dirty="0">
                <a:latin typeface="+mj-lt"/>
              </a:rPr>
              <a:t>na fixação de regime inicial de cumprimento da pena</a:t>
            </a:r>
            <a:r>
              <a:rPr lang="pt-BR" sz="2800" dirty="0" smtClean="0">
                <a:latin typeface="+mj-lt"/>
              </a:rPr>
              <a:t>.</a:t>
            </a:r>
          </a:p>
          <a:p>
            <a:pPr marL="357188" indent="0">
              <a:buNone/>
            </a:pPr>
            <a:endParaRPr lang="pt-BR" sz="2800" dirty="0">
              <a:latin typeface="+mj-lt"/>
            </a:endParaRPr>
          </a:p>
          <a:p>
            <a:r>
              <a:rPr lang="pt-BR" sz="2800" b="1" u="sng" dirty="0">
                <a:latin typeface="+mj-lt"/>
              </a:rPr>
              <a:t>3º tema</a:t>
            </a:r>
          </a:p>
          <a:p>
            <a:pPr marL="357188" indent="0">
              <a:buNone/>
            </a:pPr>
            <a:r>
              <a:rPr lang="pt-BR" sz="2800" b="1" dirty="0">
                <a:latin typeface="+mj-lt"/>
              </a:rPr>
              <a:t>11,4%</a:t>
            </a:r>
            <a:r>
              <a:rPr lang="pt-BR" sz="2800" dirty="0">
                <a:latin typeface="+mj-lt"/>
              </a:rPr>
              <a:t> do total </a:t>
            </a:r>
            <a:r>
              <a:rPr lang="pt-BR" sz="2800" dirty="0">
                <a:latin typeface="+mj-lt"/>
                <a:sym typeface="Wingdings"/>
              </a:rPr>
              <a:t> </a:t>
            </a:r>
            <a:r>
              <a:rPr lang="pt-BR" sz="2800" dirty="0" smtClean="0">
                <a:latin typeface="+mj-lt"/>
              </a:rPr>
              <a:t>Cerceamento </a:t>
            </a:r>
            <a:r>
              <a:rPr lang="pt-BR" sz="2800" dirty="0">
                <a:latin typeface="+mj-lt"/>
              </a:rPr>
              <a:t>de defesa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640960" cy="365125"/>
          </a:xfrm>
        </p:spPr>
        <p:txBody>
          <a:bodyPr/>
          <a:lstStyle/>
          <a:p>
            <a:pPr algn="l"/>
            <a:r>
              <a:rPr lang="pt-BR" dirty="0" smtClean="0">
                <a:solidFill>
                  <a:schemeClr val="tx1"/>
                </a:solidFill>
              </a:rPr>
              <a:t>Dados extraídos do Projeto de Pesquisa “Panaceia universal ou remédio constitucional? </a:t>
            </a:r>
            <a:r>
              <a:rPr lang="pt-BR" i="1" dirty="0" smtClean="0">
                <a:solidFill>
                  <a:schemeClr val="tx1"/>
                </a:solidFill>
              </a:rPr>
              <a:t>Habeas corpus </a:t>
            </a:r>
            <a:r>
              <a:rPr lang="pt-BR" dirty="0" smtClean="0">
                <a:solidFill>
                  <a:schemeClr val="tx1"/>
                </a:solidFill>
              </a:rPr>
              <a:t>nos Tribunais Superiores”. Fundação Getúlio Vargas. Rio de Janeiro, 2014.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9615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070C0"/>
                </a:solidFill>
              </a:rPr>
              <a:t>MEDIDAS MINIMIZADORAS </a:t>
            </a:r>
            <a:endParaRPr lang="pt-BR" b="1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pt-BR" b="1" dirty="0">
                <a:latin typeface="+mj-lt"/>
              </a:rPr>
              <a:t>Súmulas vinculantes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pt-BR" b="1" dirty="0">
                <a:latin typeface="+mj-lt"/>
              </a:rPr>
              <a:t>Recursos repetitivos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pt-BR" b="1" dirty="0">
                <a:latin typeface="+mj-lt"/>
              </a:rPr>
              <a:t>Repercussão geral </a:t>
            </a:r>
            <a:endParaRPr lang="pt-BR" b="1" dirty="0" smtClean="0">
              <a:latin typeface="+mj-lt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pt-BR" b="1" dirty="0"/>
              <a:t>Racionalização das impetrações pela Defensoria Pública e pela Advocacia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pt-BR" b="1" dirty="0"/>
              <a:t>Reavaliação da “economia processual” pelo Ministério Público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pt-BR" dirty="0" smtClean="0">
                <a:solidFill>
                  <a:srgbClr val="FF0000"/>
                </a:solidFill>
                <a:latin typeface="+mj-lt"/>
              </a:rPr>
              <a:t>Obediência </a:t>
            </a:r>
            <a:r>
              <a:rPr lang="pt-BR" dirty="0">
                <a:solidFill>
                  <a:srgbClr val="FF0000"/>
                </a:solidFill>
                <a:latin typeface="+mj-lt"/>
              </a:rPr>
              <a:t>à jurisprudência dos tribunais superiores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pt-BR" dirty="0" smtClean="0">
                <a:solidFill>
                  <a:srgbClr val="FF0000"/>
                </a:solidFill>
                <a:latin typeface="+mj-lt"/>
              </a:rPr>
              <a:t>Melhor </a:t>
            </a:r>
            <a:r>
              <a:rPr lang="pt-BR" dirty="0">
                <a:solidFill>
                  <a:srgbClr val="FF0000"/>
                </a:solidFill>
                <a:latin typeface="+mj-lt"/>
              </a:rPr>
              <a:t>fundamentação dos atos decisórios</a:t>
            </a:r>
          </a:p>
          <a:p>
            <a:pPr marL="114300" indent="0">
              <a:buNone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9359401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467544" y="620688"/>
            <a:ext cx="639045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4400" dirty="0" smtClean="0"/>
          </a:p>
          <a:p>
            <a:pPr algn="ctr"/>
            <a:endParaRPr lang="en-US" sz="4400" dirty="0"/>
          </a:p>
          <a:p>
            <a:pPr algn="ctr"/>
            <a:r>
              <a:rPr lang="en-US" sz="4400" dirty="0" smtClean="0"/>
              <a:t>Where </a:t>
            </a:r>
            <a:r>
              <a:rPr lang="en-US" sz="4400" dirty="0"/>
              <a:t>there is wrong there is a </a:t>
            </a:r>
            <a:r>
              <a:rPr lang="en-US" sz="4400" dirty="0" smtClean="0"/>
              <a:t>remedy</a:t>
            </a:r>
          </a:p>
          <a:p>
            <a:pPr algn="ctr"/>
            <a:endParaRPr lang="en-US" sz="4400" dirty="0"/>
          </a:p>
          <a:p>
            <a:pPr algn="ctr"/>
            <a:endParaRPr lang="pt-BR" sz="1400" dirty="0" smtClean="0"/>
          </a:p>
          <a:p>
            <a:pPr algn="ctr"/>
            <a:r>
              <a:rPr lang="pt-BR" sz="1400" dirty="0" smtClean="0"/>
              <a:t>Trecho final do </a:t>
            </a:r>
            <a:r>
              <a:rPr lang="pt-BR" sz="1400" dirty="0"/>
              <a:t>voto do Min. Gonçalves de Oliveira, no HC Nº </a:t>
            </a:r>
            <a:r>
              <a:rPr lang="pt-BR" sz="1400" dirty="0" smtClean="0"/>
              <a:t>41.296–DF, impetrado </a:t>
            </a:r>
            <a:r>
              <a:rPr lang="pt-BR" sz="1400" dirty="0"/>
              <a:t>pelos advogados Heráclito Fontoura Sobral Pinto e José Crispim Borges a favor do paciente Mauro Borges Teixeira, Governador de Goiás.</a:t>
            </a:r>
          </a:p>
          <a:p>
            <a:pPr algn="ctr"/>
            <a:r>
              <a:rPr lang="en-US" sz="4400" dirty="0" smtClean="0"/>
              <a:t> 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3082290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i="1" dirty="0">
                <a:solidFill>
                  <a:srgbClr val="0070C0"/>
                </a:solidFill>
              </a:rPr>
              <a:t>HABEAS CORPUS </a:t>
            </a:r>
            <a:r>
              <a:rPr lang="pt-BR" i="1" dirty="0" smtClean="0">
                <a:solidFill>
                  <a:srgbClr val="0070C0"/>
                </a:solidFill>
              </a:rPr>
              <a:t/>
            </a:r>
            <a:br>
              <a:rPr lang="pt-BR" i="1" dirty="0" smtClean="0">
                <a:solidFill>
                  <a:srgbClr val="0070C0"/>
                </a:solidFill>
              </a:rPr>
            </a:br>
            <a:r>
              <a:rPr lang="pt-BR" dirty="0" smtClean="0">
                <a:solidFill>
                  <a:srgbClr val="0070C0"/>
                </a:solidFill>
              </a:rPr>
              <a:t>RECURSO </a:t>
            </a:r>
            <a:r>
              <a:rPr lang="pt-BR" dirty="0">
                <a:solidFill>
                  <a:srgbClr val="0070C0"/>
                </a:solidFill>
              </a:rPr>
              <a:t>OU AÇÃO?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/>
            <a:r>
              <a:rPr lang="pt-BR" sz="2800" dirty="0">
                <a:latin typeface="+mj-lt"/>
              </a:rPr>
              <a:t>Ou pode ser, em certos casos, uma “ação autônoma de revisão”, instrumento utilizado em Portugal para atacar decisões transitadas em </a:t>
            </a:r>
            <a:r>
              <a:rPr lang="pt-BR" sz="2800" dirty="0" smtClean="0">
                <a:latin typeface="+mj-lt"/>
              </a:rPr>
              <a:t>julgado.</a:t>
            </a:r>
          </a:p>
          <a:p>
            <a:endParaRPr lang="pt-BR" sz="2800" dirty="0">
              <a:latin typeface="+mj-lt"/>
            </a:endParaRPr>
          </a:p>
          <a:p>
            <a:endParaRPr lang="pt-BR" sz="2800" dirty="0" smtClean="0">
              <a:latin typeface="+mj-lt"/>
            </a:endParaRPr>
          </a:p>
          <a:p>
            <a:pPr marL="114300" indent="0">
              <a:buNone/>
            </a:pPr>
            <a:endParaRPr lang="pt-BR" sz="2800" dirty="0">
              <a:latin typeface="+mj-lt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597275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i="1" dirty="0" smtClean="0">
                <a:solidFill>
                  <a:srgbClr val="0070C0"/>
                </a:solidFill>
              </a:rPr>
              <a:t>HABEAS </a:t>
            </a:r>
            <a:r>
              <a:rPr lang="pt-BR" i="1" dirty="0">
                <a:solidFill>
                  <a:srgbClr val="0070C0"/>
                </a:solidFill>
              </a:rPr>
              <a:t>CORPUS </a:t>
            </a:r>
            <a:r>
              <a:rPr lang="pt-BR" i="1" dirty="0" smtClean="0">
                <a:solidFill>
                  <a:srgbClr val="0070C0"/>
                </a:solidFill>
              </a:rPr>
              <a:t/>
            </a:r>
            <a:br>
              <a:rPr lang="pt-BR" i="1" dirty="0" smtClean="0">
                <a:solidFill>
                  <a:srgbClr val="0070C0"/>
                </a:solidFill>
              </a:rPr>
            </a:br>
            <a:r>
              <a:rPr lang="pt-BR" dirty="0" smtClean="0">
                <a:solidFill>
                  <a:srgbClr val="0070C0"/>
                </a:solidFill>
              </a:rPr>
              <a:t>RECURSO </a:t>
            </a:r>
            <a:r>
              <a:rPr lang="pt-BR" dirty="0">
                <a:solidFill>
                  <a:srgbClr val="0070C0"/>
                </a:solidFill>
              </a:rPr>
              <a:t>OU AÇÃO?</a:t>
            </a:r>
            <a:br>
              <a:rPr lang="pt-BR" dirty="0">
                <a:solidFill>
                  <a:srgbClr val="0070C0"/>
                </a:solidFill>
              </a:rPr>
            </a:b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latin typeface="+mj-lt"/>
              </a:rPr>
              <a:t>Diferencia-se </a:t>
            </a:r>
            <a:r>
              <a:rPr lang="pt-BR" dirty="0">
                <a:latin typeface="+mj-lt"/>
              </a:rPr>
              <a:t>dos recursos em </a:t>
            </a:r>
            <a:r>
              <a:rPr lang="pt-BR" dirty="0" smtClean="0">
                <a:latin typeface="+mj-lt"/>
              </a:rPr>
              <a:t>geral porque:</a:t>
            </a:r>
          </a:p>
          <a:p>
            <a:pPr marL="114300" indent="0">
              <a:buNone/>
            </a:pPr>
            <a:endParaRPr lang="pt-BR" dirty="0">
              <a:latin typeface="+mj-lt"/>
            </a:endParaRPr>
          </a:p>
          <a:p>
            <a:pPr marL="514350" lvl="0" indent="-51435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t-BR" dirty="0" smtClean="0">
                <a:latin typeface="+mj-lt"/>
              </a:rPr>
              <a:t>Instaura </a:t>
            </a:r>
            <a:r>
              <a:rPr lang="pt-BR" dirty="0">
                <a:latin typeface="+mj-lt"/>
              </a:rPr>
              <a:t>uma nova relação processual, perante nova </a:t>
            </a:r>
            <a:r>
              <a:rPr lang="pt-BR" dirty="0" smtClean="0">
                <a:latin typeface="+mj-lt"/>
              </a:rPr>
              <a:t>instância.</a:t>
            </a:r>
          </a:p>
          <a:p>
            <a:pPr marL="514350" lvl="0" indent="-51435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t-BR" dirty="0" smtClean="0">
                <a:latin typeface="+mj-lt"/>
              </a:rPr>
              <a:t>Não </a:t>
            </a:r>
            <a:r>
              <a:rPr lang="pt-BR" dirty="0">
                <a:latin typeface="+mj-lt"/>
              </a:rPr>
              <a:t>tem prazo para </a:t>
            </a:r>
            <a:r>
              <a:rPr lang="pt-BR" dirty="0" smtClean="0">
                <a:latin typeface="+mj-lt"/>
              </a:rPr>
              <a:t>ajuizamento.</a:t>
            </a:r>
          </a:p>
          <a:p>
            <a:pPr marL="514350" lvl="0" indent="-51435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t-BR" dirty="0" smtClean="0">
                <a:latin typeface="+mj-lt"/>
              </a:rPr>
              <a:t>Cabe </a:t>
            </a:r>
            <a:r>
              <a:rPr lang="pt-BR" dirty="0">
                <a:latin typeface="+mj-lt"/>
              </a:rPr>
              <a:t>contra decisão passada em </a:t>
            </a:r>
            <a:r>
              <a:rPr lang="pt-BR" dirty="0" smtClean="0">
                <a:latin typeface="+mj-lt"/>
              </a:rPr>
              <a:t>julgado.</a:t>
            </a:r>
          </a:p>
          <a:p>
            <a:pPr marL="514350" lvl="0" indent="-51435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t-BR" dirty="0" smtClean="0">
                <a:latin typeface="+mj-lt"/>
              </a:rPr>
              <a:t>Admite </a:t>
            </a:r>
            <a:r>
              <a:rPr lang="pt-BR" dirty="0">
                <a:latin typeface="+mj-lt"/>
              </a:rPr>
              <a:t>reiteração, desde que sob novo </a:t>
            </a:r>
            <a:r>
              <a:rPr lang="pt-BR" dirty="0" smtClean="0">
                <a:latin typeface="+mj-lt"/>
              </a:rPr>
              <a:t>fundamento.</a:t>
            </a:r>
          </a:p>
          <a:p>
            <a:pPr marL="514350" lvl="0" indent="-51435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t-BR" dirty="0" smtClean="0">
                <a:latin typeface="+mj-lt"/>
              </a:rPr>
              <a:t>Não </a:t>
            </a:r>
            <a:r>
              <a:rPr lang="pt-BR" dirty="0">
                <a:latin typeface="+mj-lt"/>
              </a:rPr>
              <a:t>reclama ato judicial concreto, pois é cabível contra ato iminente (ameaça de prisão, por exemplo).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689035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i="1" dirty="0" smtClean="0">
                <a:solidFill>
                  <a:srgbClr val="0070C0"/>
                </a:solidFill>
              </a:rPr>
              <a:t>HABEAS </a:t>
            </a:r>
            <a:r>
              <a:rPr lang="pt-BR" i="1" dirty="0">
                <a:solidFill>
                  <a:srgbClr val="0070C0"/>
                </a:solidFill>
              </a:rPr>
              <a:t>CORPUS </a:t>
            </a:r>
            <a:r>
              <a:rPr lang="pt-BR" i="1" dirty="0" smtClean="0">
                <a:solidFill>
                  <a:srgbClr val="0070C0"/>
                </a:solidFill>
              </a:rPr>
              <a:t/>
            </a:r>
            <a:br>
              <a:rPr lang="pt-BR" i="1" dirty="0" smtClean="0">
                <a:solidFill>
                  <a:srgbClr val="0070C0"/>
                </a:solidFill>
              </a:rPr>
            </a:br>
            <a:r>
              <a:rPr lang="pt-BR" dirty="0" smtClean="0">
                <a:solidFill>
                  <a:srgbClr val="0070C0"/>
                </a:solidFill>
              </a:rPr>
              <a:t>RECURSO </a:t>
            </a:r>
            <a:r>
              <a:rPr lang="pt-BR" dirty="0">
                <a:solidFill>
                  <a:srgbClr val="0070C0"/>
                </a:solidFill>
              </a:rPr>
              <a:t>OU AÇÃO?</a:t>
            </a:r>
            <a:br>
              <a:rPr lang="pt-BR" dirty="0">
                <a:solidFill>
                  <a:srgbClr val="0070C0"/>
                </a:solidFill>
              </a:rPr>
            </a:b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pt-BR" dirty="0" smtClean="0">
                <a:latin typeface="+mj-lt"/>
              </a:rPr>
              <a:t>Se </a:t>
            </a:r>
            <a:r>
              <a:rPr lang="pt-BR" dirty="0">
                <a:latin typeface="+mj-lt"/>
              </a:rPr>
              <a:t>diferencia das </a:t>
            </a:r>
            <a:r>
              <a:rPr lang="pt-BR" dirty="0" smtClean="0">
                <a:latin typeface="+mj-lt"/>
              </a:rPr>
              <a:t>ações porque:</a:t>
            </a:r>
          </a:p>
          <a:p>
            <a:pPr marL="114300" indent="0">
              <a:buNone/>
            </a:pPr>
            <a:endParaRPr lang="pt-BR" dirty="0">
              <a:latin typeface="+mj-lt"/>
            </a:endParaRPr>
          </a:p>
          <a:p>
            <a:pPr marL="514350" lvl="0" indent="-51435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t-BR" dirty="0" smtClean="0">
                <a:latin typeface="+mj-lt"/>
              </a:rPr>
              <a:t>Pode </a:t>
            </a:r>
            <a:r>
              <a:rPr lang="pt-BR" dirty="0">
                <a:latin typeface="+mj-lt"/>
              </a:rPr>
              <a:t>ser </a:t>
            </a:r>
            <a:r>
              <a:rPr lang="pt-BR" dirty="0" smtClean="0">
                <a:latin typeface="+mj-lt"/>
              </a:rPr>
              <a:t>concedido </a:t>
            </a:r>
            <a:r>
              <a:rPr lang="pt-BR" dirty="0">
                <a:latin typeface="+mj-lt"/>
              </a:rPr>
              <a:t>sem pedido (</a:t>
            </a:r>
            <a:r>
              <a:rPr lang="pt-BR" i="1" dirty="0" err="1">
                <a:latin typeface="+mj-lt"/>
              </a:rPr>
              <a:t>ex</a:t>
            </a:r>
            <a:r>
              <a:rPr lang="pt-BR" i="1" dirty="0">
                <a:latin typeface="+mj-lt"/>
              </a:rPr>
              <a:t> </a:t>
            </a:r>
            <a:r>
              <a:rPr lang="pt-BR" i="1" dirty="0" err="1">
                <a:latin typeface="+mj-lt"/>
              </a:rPr>
              <a:t>officio</a:t>
            </a:r>
            <a:r>
              <a:rPr lang="pt-BR" dirty="0" smtClean="0">
                <a:latin typeface="+mj-lt"/>
              </a:rPr>
              <a:t>).</a:t>
            </a:r>
          </a:p>
          <a:p>
            <a:pPr marL="514350" lvl="0" indent="-51435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t-BR" dirty="0" smtClean="0">
                <a:latin typeface="+mj-lt"/>
              </a:rPr>
              <a:t>Sua </a:t>
            </a:r>
            <a:r>
              <a:rPr lang="pt-BR" dirty="0">
                <a:latin typeface="+mj-lt"/>
              </a:rPr>
              <a:t>petição inicial não exige o mesmo rigor </a:t>
            </a:r>
            <a:r>
              <a:rPr lang="pt-BR" dirty="0" smtClean="0">
                <a:latin typeface="+mj-lt"/>
              </a:rPr>
              <a:t>técnico.</a:t>
            </a:r>
          </a:p>
          <a:p>
            <a:pPr marL="514350" lvl="0" indent="-51435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t-BR" dirty="0" smtClean="0">
                <a:latin typeface="+mj-lt"/>
              </a:rPr>
              <a:t>Pode </a:t>
            </a:r>
            <a:r>
              <a:rPr lang="pt-BR" dirty="0">
                <a:latin typeface="+mj-lt"/>
              </a:rPr>
              <a:t>ser ajuizado pelo próprio paciente (ou por terceiro sem procuração).</a:t>
            </a:r>
          </a:p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300471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>
                <a:solidFill>
                  <a:srgbClr val="0070C0"/>
                </a:solidFill>
              </a:rPr>
              <a:t>ORIGEM </a:t>
            </a:r>
            <a:r>
              <a:rPr lang="pt-BR" dirty="0" smtClean="0">
                <a:solidFill>
                  <a:srgbClr val="0070C0"/>
                </a:solidFill>
              </a:rPr>
              <a:t/>
            </a:r>
            <a:br>
              <a:rPr lang="pt-BR" dirty="0" smtClean="0">
                <a:solidFill>
                  <a:srgbClr val="0070C0"/>
                </a:solidFill>
              </a:rPr>
            </a:br>
            <a:r>
              <a:rPr lang="pt-BR" dirty="0" smtClean="0">
                <a:solidFill>
                  <a:srgbClr val="0070C0"/>
                </a:solidFill>
              </a:rPr>
              <a:t>Direito Romano</a:t>
            </a:r>
            <a:endParaRPr lang="pt-BR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114300" indent="0" algn="ctr">
              <a:buNone/>
            </a:pPr>
            <a:r>
              <a:rPr lang="pt-BR" sz="3600" i="1" dirty="0" err="1" smtClean="0">
                <a:latin typeface="+mj-lt"/>
              </a:rPr>
              <a:t>Interdictum</a:t>
            </a:r>
            <a:r>
              <a:rPr lang="pt-BR" sz="3600" i="1" dirty="0" smtClean="0">
                <a:latin typeface="+mj-lt"/>
              </a:rPr>
              <a:t> </a:t>
            </a:r>
            <a:r>
              <a:rPr lang="pt-BR" sz="3600" i="1" dirty="0">
                <a:latin typeface="+mj-lt"/>
              </a:rPr>
              <a:t>de </a:t>
            </a:r>
            <a:r>
              <a:rPr lang="pt-BR" sz="3600" i="1" dirty="0" err="1">
                <a:latin typeface="+mj-lt"/>
              </a:rPr>
              <a:t>homine</a:t>
            </a:r>
            <a:r>
              <a:rPr lang="pt-BR" sz="3600" i="1" dirty="0">
                <a:latin typeface="+mj-lt"/>
              </a:rPr>
              <a:t> libero </a:t>
            </a:r>
            <a:r>
              <a:rPr lang="pt-BR" sz="3600" i="1" dirty="0" err="1" smtClean="0">
                <a:latin typeface="+mj-lt"/>
              </a:rPr>
              <a:t>exhibendo</a:t>
            </a:r>
            <a:r>
              <a:rPr lang="pt-BR" sz="3600" i="1" dirty="0" smtClean="0">
                <a:latin typeface="+mj-lt"/>
              </a:rPr>
              <a:t> 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9252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8260672" cy="1039427"/>
          </a:xfrm>
        </p:spPr>
        <p:txBody>
          <a:bodyPr>
            <a:normAutofit/>
          </a:bodyPr>
          <a:lstStyle/>
          <a:p>
            <a:r>
              <a:rPr lang="pt-BR" sz="2700" dirty="0" smtClean="0">
                <a:solidFill>
                  <a:srgbClr val="0070C0"/>
                </a:solidFill>
              </a:rPr>
              <a:t>CONSTITUIÇÃO POLITICA DO IMPERIO DO BRAZIL</a:t>
            </a:r>
            <a:br>
              <a:rPr lang="pt-BR" sz="2700" dirty="0" smtClean="0">
                <a:solidFill>
                  <a:srgbClr val="0070C0"/>
                </a:solidFill>
              </a:rPr>
            </a:br>
            <a:r>
              <a:rPr lang="pt-BR" sz="2000" dirty="0" smtClean="0">
                <a:solidFill>
                  <a:srgbClr val="0070C0"/>
                </a:solidFill>
              </a:rPr>
              <a:t>(25 DE MARÇO DE 1824)</a:t>
            </a:r>
            <a:endParaRPr lang="pt-BR" sz="2000" dirty="0">
              <a:solidFill>
                <a:srgbClr val="0070C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dirty="0">
                <a:latin typeface="+mj-lt"/>
              </a:rPr>
              <a:t>TITULO 8º </a:t>
            </a:r>
          </a:p>
          <a:p>
            <a:pPr marL="114300" indent="0" algn="ctr">
              <a:buNone/>
            </a:pPr>
            <a:r>
              <a:rPr lang="pt-BR" sz="2600" dirty="0">
                <a:latin typeface="+mj-lt"/>
              </a:rPr>
              <a:t>Das Disposições Gerais, e Garantias dos Direitos Civis, e Políticos dos Cidadãos </a:t>
            </a:r>
            <a:r>
              <a:rPr lang="pt-BR" sz="2600" dirty="0" err="1" smtClean="0">
                <a:latin typeface="+mj-lt"/>
              </a:rPr>
              <a:t>Brazileiros</a:t>
            </a:r>
            <a:endParaRPr lang="pt-BR" sz="2600" dirty="0" smtClean="0">
              <a:latin typeface="+mj-lt"/>
            </a:endParaRPr>
          </a:p>
          <a:p>
            <a:pPr marL="114300" indent="0" algn="just">
              <a:buNone/>
            </a:pPr>
            <a:endParaRPr lang="pt-BR" sz="2600" dirty="0">
              <a:latin typeface="+mj-lt"/>
            </a:endParaRPr>
          </a:p>
          <a:p>
            <a:pPr algn="just"/>
            <a:r>
              <a:rPr lang="pt-BR" sz="2600" dirty="0">
                <a:latin typeface="+mj-lt"/>
              </a:rPr>
              <a:t>Art. 179. A inviolabilidade dos Direitos Civis, e </a:t>
            </a:r>
            <a:r>
              <a:rPr lang="pt-BR" sz="2600" dirty="0" err="1">
                <a:latin typeface="+mj-lt"/>
              </a:rPr>
              <a:t>Politicos</a:t>
            </a:r>
            <a:r>
              <a:rPr lang="pt-BR" sz="2600" dirty="0">
                <a:latin typeface="+mj-lt"/>
              </a:rPr>
              <a:t> dos Cidadãos </a:t>
            </a:r>
            <a:r>
              <a:rPr lang="pt-BR" sz="2600" dirty="0" err="1">
                <a:latin typeface="+mj-lt"/>
              </a:rPr>
              <a:t>Brazileiros</a:t>
            </a:r>
            <a:r>
              <a:rPr lang="pt-BR" sz="2600" dirty="0">
                <a:latin typeface="+mj-lt"/>
              </a:rPr>
              <a:t>, que tem por base a liberdade, a segurança individual, e a propriedade, é garantida pela Constituição do </a:t>
            </a:r>
            <a:r>
              <a:rPr lang="pt-BR" sz="2600" dirty="0" err="1">
                <a:latin typeface="+mj-lt"/>
              </a:rPr>
              <a:t>Imperio</a:t>
            </a:r>
            <a:r>
              <a:rPr lang="pt-BR" sz="2600" dirty="0">
                <a:latin typeface="+mj-lt"/>
              </a:rPr>
              <a:t>, pela maneira seguinte.</a:t>
            </a:r>
          </a:p>
          <a:p>
            <a:pPr algn="just"/>
            <a:endParaRPr lang="pt-BR" sz="2600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6902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700" b="1" dirty="0" smtClean="0">
                <a:solidFill>
                  <a:srgbClr val="0070C0"/>
                </a:solidFill>
              </a:rPr>
              <a:t>CONSTITUIÇÃO </a:t>
            </a:r>
            <a:r>
              <a:rPr lang="pt-BR" sz="2700" b="1" dirty="0">
                <a:solidFill>
                  <a:srgbClr val="0070C0"/>
                </a:solidFill>
              </a:rPr>
              <a:t>POLITICA DO IMPERIO DO BRAZIL</a:t>
            </a:r>
            <a:br>
              <a:rPr lang="pt-BR" sz="2700" b="1" dirty="0">
                <a:solidFill>
                  <a:srgbClr val="0070C0"/>
                </a:solidFill>
              </a:rPr>
            </a:br>
            <a:r>
              <a:rPr lang="pt-BR" sz="2000" b="1" dirty="0">
                <a:solidFill>
                  <a:srgbClr val="0070C0"/>
                </a:solidFill>
              </a:rPr>
              <a:t>(25 DE MARÇO DE 1824)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/>
            <a:r>
              <a:rPr lang="pt-BR" dirty="0">
                <a:latin typeface="+mj-lt"/>
              </a:rPr>
              <a:t>VIII. </a:t>
            </a:r>
            <a:r>
              <a:rPr lang="pt-BR" dirty="0" err="1">
                <a:latin typeface="+mj-lt"/>
              </a:rPr>
              <a:t>Ninguem</a:t>
            </a:r>
            <a:r>
              <a:rPr lang="pt-BR" dirty="0">
                <a:latin typeface="+mj-lt"/>
              </a:rPr>
              <a:t> poderá ser preso sem culpa formada, </a:t>
            </a:r>
            <a:r>
              <a:rPr lang="pt-BR" dirty="0" err="1">
                <a:latin typeface="+mj-lt"/>
              </a:rPr>
              <a:t>excepto</a:t>
            </a:r>
            <a:r>
              <a:rPr lang="pt-BR" dirty="0">
                <a:latin typeface="+mj-lt"/>
              </a:rPr>
              <a:t> nos casos declarados na Lei; e nestes dentro de vinte e quatro horas contadas da entrada na prisão, sendo em Cidades, Villas, ou outras Povoações </a:t>
            </a:r>
            <a:r>
              <a:rPr lang="pt-BR" dirty="0" err="1">
                <a:latin typeface="+mj-lt"/>
              </a:rPr>
              <a:t>proximas</a:t>
            </a:r>
            <a:r>
              <a:rPr lang="pt-BR" dirty="0">
                <a:latin typeface="+mj-lt"/>
              </a:rPr>
              <a:t> aos </a:t>
            </a:r>
            <a:r>
              <a:rPr lang="pt-BR" dirty="0" err="1">
                <a:latin typeface="+mj-lt"/>
              </a:rPr>
              <a:t>logares</a:t>
            </a:r>
            <a:r>
              <a:rPr lang="pt-BR" dirty="0">
                <a:latin typeface="+mj-lt"/>
              </a:rPr>
              <a:t> da </a:t>
            </a:r>
            <a:r>
              <a:rPr lang="pt-BR" dirty="0" err="1">
                <a:latin typeface="+mj-lt"/>
              </a:rPr>
              <a:t>residencia</a:t>
            </a:r>
            <a:r>
              <a:rPr lang="pt-BR" dirty="0">
                <a:latin typeface="+mj-lt"/>
              </a:rPr>
              <a:t> do Juiz; e nos </a:t>
            </a:r>
            <a:r>
              <a:rPr lang="pt-BR" dirty="0" err="1">
                <a:latin typeface="+mj-lt"/>
              </a:rPr>
              <a:t>logares</a:t>
            </a:r>
            <a:r>
              <a:rPr lang="pt-BR" dirty="0">
                <a:latin typeface="+mj-lt"/>
              </a:rPr>
              <a:t> remotos dentro de um prazo </a:t>
            </a:r>
            <a:r>
              <a:rPr lang="pt-BR" dirty="0" err="1">
                <a:latin typeface="+mj-lt"/>
              </a:rPr>
              <a:t>razoavel</a:t>
            </a:r>
            <a:r>
              <a:rPr lang="pt-BR" dirty="0">
                <a:latin typeface="+mj-lt"/>
              </a:rPr>
              <a:t>, que a Lei marcará, </a:t>
            </a:r>
            <a:r>
              <a:rPr lang="pt-BR" dirty="0" err="1">
                <a:latin typeface="+mj-lt"/>
              </a:rPr>
              <a:t>attenta</a:t>
            </a:r>
            <a:r>
              <a:rPr lang="pt-BR" dirty="0">
                <a:latin typeface="+mj-lt"/>
              </a:rPr>
              <a:t> a extensão do </a:t>
            </a:r>
            <a:r>
              <a:rPr lang="pt-BR" dirty="0" err="1">
                <a:latin typeface="+mj-lt"/>
              </a:rPr>
              <a:t>territorio</a:t>
            </a:r>
            <a:r>
              <a:rPr lang="pt-BR" dirty="0">
                <a:latin typeface="+mj-lt"/>
              </a:rPr>
              <a:t>, o Juiz por uma Nota, por </a:t>
            </a:r>
            <a:r>
              <a:rPr lang="pt-BR" dirty="0" err="1">
                <a:latin typeface="+mj-lt"/>
              </a:rPr>
              <a:t>elle</a:t>
            </a:r>
            <a:r>
              <a:rPr lang="pt-BR" dirty="0">
                <a:latin typeface="+mj-lt"/>
              </a:rPr>
              <a:t> assignada, fará constar ao </a:t>
            </a:r>
            <a:r>
              <a:rPr lang="pt-BR" dirty="0" err="1">
                <a:latin typeface="+mj-lt"/>
              </a:rPr>
              <a:t>Réo</a:t>
            </a:r>
            <a:r>
              <a:rPr lang="pt-BR" dirty="0">
                <a:latin typeface="+mj-lt"/>
              </a:rPr>
              <a:t> o motivo da prisão, os nomes do seu </a:t>
            </a:r>
            <a:r>
              <a:rPr lang="pt-BR" dirty="0" err="1">
                <a:latin typeface="+mj-lt"/>
              </a:rPr>
              <a:t>accusador</a:t>
            </a:r>
            <a:r>
              <a:rPr lang="pt-BR" dirty="0">
                <a:latin typeface="+mj-lt"/>
              </a:rPr>
              <a:t>, e os das </a:t>
            </a:r>
            <a:r>
              <a:rPr lang="pt-BR" dirty="0" smtClean="0">
                <a:latin typeface="+mj-lt"/>
              </a:rPr>
              <a:t>testemunhas</a:t>
            </a:r>
            <a:r>
              <a:rPr lang="pt-BR" dirty="0">
                <a:latin typeface="+mj-lt"/>
              </a:rPr>
              <a:t>, havendo-as. </a:t>
            </a:r>
          </a:p>
          <a:p>
            <a:pPr algn="just"/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8251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djacência">
    <a:dk1>
      <a:srgbClr val="2F2B20"/>
    </a:dk1>
    <a:lt1>
      <a:srgbClr val="FFFFFF"/>
    </a:lt1>
    <a:dk2>
      <a:srgbClr val="675E47"/>
    </a:dk2>
    <a:lt2>
      <a:srgbClr val="DFDCB7"/>
    </a:lt2>
    <a:accent1>
      <a:srgbClr val="A9A57C"/>
    </a:accent1>
    <a:accent2>
      <a:srgbClr val="9CBEBD"/>
    </a:accent2>
    <a:accent3>
      <a:srgbClr val="D2CB6C"/>
    </a:accent3>
    <a:accent4>
      <a:srgbClr val="95A39D"/>
    </a:accent4>
    <a:accent5>
      <a:srgbClr val="C89F5D"/>
    </a:accent5>
    <a:accent6>
      <a:srgbClr val="B1A089"/>
    </a:accent6>
    <a:hlink>
      <a:srgbClr val="D25814"/>
    </a:hlink>
    <a:folHlink>
      <a:srgbClr val="849A0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1665</TotalTime>
  <Words>2038</Words>
  <Application>Microsoft Office PowerPoint</Application>
  <PresentationFormat>Apresentação na tela (4:3)</PresentationFormat>
  <Paragraphs>285</Paragraphs>
  <Slides>35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35</vt:i4>
      </vt:variant>
    </vt:vector>
  </HeadingPairs>
  <TitlesOfParts>
    <vt:vector size="36" baseType="lpstr">
      <vt:lpstr>Adjacência</vt:lpstr>
      <vt:lpstr>Apresentação do PowerPoint</vt:lpstr>
      <vt:lpstr> HABEAS CORPUS NATUREZA: RECURSO OU AÇÃO? </vt:lpstr>
      <vt:lpstr> HABEAS CORPUS  RECURSO OU AÇÃO? </vt:lpstr>
      <vt:lpstr>HABEAS CORPUS  RECURSO OU AÇÃO?</vt:lpstr>
      <vt:lpstr> HABEAS CORPUS  RECURSO OU AÇÃO? </vt:lpstr>
      <vt:lpstr> HABEAS CORPUS  RECURSO OU AÇÃO? </vt:lpstr>
      <vt:lpstr>ORIGEM  Direito Romano</vt:lpstr>
      <vt:lpstr>CONSTITUIÇÃO POLITICA DO IMPERIO DO BRAZIL (25 DE MARÇO DE 1824)</vt:lpstr>
      <vt:lpstr>CONSTITUIÇÃO POLITICA DO IMPERIO DO BRAZIL (25 DE MARÇO DE 1824)</vt:lpstr>
      <vt:lpstr>CONSTITUIÇÃO POLITICA  DO IMPERIO DO BRAZIL (25 DE MARÇO DE 1824)</vt:lpstr>
      <vt:lpstr>CONSTITUIÇÃO POLITICA DO IMPERIO DO BRAZIL (25 DE MARÇO DE 1824)</vt:lpstr>
      <vt:lpstr> Código de Processo Criminal  - Primeira Instância (1832) - </vt:lpstr>
      <vt:lpstr>Constituição da República  dos Estados Unidos do Brasil de 1891</vt:lpstr>
      <vt:lpstr>Reforma constitucional de 1926</vt:lpstr>
      <vt:lpstr>Constituição de 1988</vt:lpstr>
      <vt:lpstr>RESTRIÇÕES CONSTITUCIONAIS AO HABEAS CORPUS</vt:lpstr>
      <vt:lpstr>Ato institucional n°5  (13 de dezembro 1968)</vt:lpstr>
      <vt:lpstr>ATO INSTITUCIONAL Nº 6 (1º DE FEVEREIRO DE 1969)</vt:lpstr>
      <vt:lpstr> HCs e RHCs distribuídos no STF e no STJ  (de 13 a 17/10/2014) </vt:lpstr>
      <vt:lpstr>HCs e RHCs no STJ</vt:lpstr>
      <vt:lpstr> Autoridade Coatora  - HCs e RHCs no STJ - </vt:lpstr>
      <vt:lpstr>RESULTADO dos HCS E RHCS no  STJ (2008-2012)</vt:lpstr>
      <vt:lpstr>RESULTADOS do Julgamento no STJ por origem (2008-2012)</vt:lpstr>
      <vt:lpstr>Crime/tema de maior incidência NO STJ por origem</vt:lpstr>
      <vt:lpstr>HCs E RHCs DISTRIBUÍDOS NO STJ  POR ORIGEM (2012 A 2014)</vt:lpstr>
      <vt:lpstr>PRINCIPAIS TEMAS DAS IMPETRAÇÕES ORIGINADAS EM SÃO PAULO</vt:lpstr>
      <vt:lpstr>CRIMES - TJSP</vt:lpstr>
      <vt:lpstr>CRIMES - TJSP</vt:lpstr>
      <vt:lpstr>TEMAS em HCS E RHCS - TJSP</vt:lpstr>
      <vt:lpstr>CRIME DE ROUBO – TJSP</vt:lpstr>
      <vt:lpstr>CRIME DE TRÁFICO DE DROGAS – TJSP</vt:lpstr>
      <vt:lpstr> CRIME DE HOMICÍDIO QUALIFICADO – TJSP </vt:lpstr>
      <vt:lpstr>CRIME DE FURTO – TJSP</vt:lpstr>
      <vt:lpstr>MEDIDAS MINIMIZADORAS 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Rogerio Schietti</dc:creator>
  <cp:lastModifiedBy>Sylvia de Carvalho Bulcao Vianna</cp:lastModifiedBy>
  <cp:revision>88</cp:revision>
  <cp:lastPrinted>2014-10-17T20:49:25Z</cp:lastPrinted>
  <dcterms:created xsi:type="dcterms:W3CDTF">2014-10-05T19:18:52Z</dcterms:created>
  <dcterms:modified xsi:type="dcterms:W3CDTF">2014-10-21T21:54:15Z</dcterms:modified>
</cp:coreProperties>
</file>