
<file path=[Content_Types].xml><?xml version="1.0" encoding="utf-8"?>
<Types xmlns="http://schemas.openxmlformats.org/package/2006/content-types">
  <Default Extension="png" ContentType="image/png"/>
  <Default Extension="emf" ContentType="image/x-emf"/>
  <Default Extension="xls" ContentType="application/vnd.ms-excel"/>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2.xml" ContentType="application/vnd.openxmlformats-officedocument.drawingml.chart+xml"/>
  <Override PartName="/ppt/notesSlides/notesSlide6.xml" ContentType="application/vnd.openxmlformats-officedocument.presentationml.notesSlide+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charts/chart4.xml" ContentType="application/vnd.openxmlformats-officedocument.drawingml.chart+xml"/>
  <Override PartName="/ppt/theme/themeOverride1.xml" ContentType="application/vnd.openxmlformats-officedocument.themeOverride+xml"/>
  <Override PartName="/ppt/charts/chart5.xml" ContentType="application/vnd.openxmlformats-officedocument.drawingml.chart+xml"/>
  <Override PartName="/ppt/theme/themeOverride2.xml" ContentType="application/vnd.openxmlformats-officedocument.themeOverride+xml"/>
  <Override PartName="/ppt/charts/chart6.xml" ContentType="application/vnd.openxmlformats-officedocument.drawingml.chart+xml"/>
  <Override PartName="/ppt/theme/themeOverride3.xml" ContentType="application/vnd.openxmlformats-officedocument.themeOverride+xml"/>
  <Override PartName="/ppt/charts/chart7.xml" ContentType="application/vnd.openxmlformats-officedocument.drawingml.chart+xml"/>
  <Override PartName="/ppt/theme/themeOverride4.xml" ContentType="application/vnd.openxmlformats-officedocument.themeOverride+xml"/>
  <Override PartName="/ppt/charts/chart8.xml" ContentType="application/vnd.openxmlformats-officedocument.drawingml.chart+xml"/>
  <Override PartName="/ppt/theme/themeOverride5.xml" ContentType="application/vnd.openxmlformats-officedocument.themeOverride+xml"/>
  <Override PartName="/ppt/drawings/drawing1.xml" ContentType="application/vnd.openxmlformats-officedocument.drawingml.chartshapes+xml"/>
  <Override PartName="/ppt/notesSlides/notesSlide7.xml" ContentType="application/vnd.openxmlformats-officedocument.presentationml.notesSlide+xml"/>
  <Override PartName="/ppt/charts/chart9.xml" ContentType="application/vnd.openxmlformats-officedocument.drawingml.chart+xml"/>
  <Override PartName="/ppt/theme/themeOverride6.xml" ContentType="application/vnd.openxmlformats-officedocument.themeOverride+xml"/>
  <Override PartName="/ppt/drawings/drawing2.xml" ContentType="application/vnd.openxmlformats-officedocument.drawingml.chartshapes+xml"/>
  <Override PartName="/ppt/charts/chart10.xml" ContentType="application/vnd.openxmlformats-officedocument.drawingml.chart+xml"/>
  <Override PartName="/ppt/theme/themeOverride7.xml" ContentType="application/vnd.openxmlformats-officedocument.themeOverride+xml"/>
  <Override PartName="/ppt/drawings/drawing3.xml" ContentType="application/vnd.openxmlformats-officedocument.drawingml.chartshapes+xml"/>
  <Override PartName="/ppt/charts/chart11.xml" ContentType="application/vnd.openxmlformats-officedocument.drawingml.chart+xml"/>
  <Override PartName="/ppt/theme/themeOverride8.xml" ContentType="application/vnd.openxmlformats-officedocument.themeOverride+xml"/>
  <Override PartName="/ppt/notesSlides/notesSlide8.xml" ContentType="application/vnd.openxmlformats-officedocument.presentationml.notesSlide+xml"/>
  <Override PartName="/ppt/charts/chart12.xml" ContentType="application/vnd.openxmlformats-officedocument.drawingml.chart+xml"/>
  <Override PartName="/ppt/theme/themeOverride9.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7"/>
  </p:notesMasterIdLst>
  <p:sldIdLst>
    <p:sldId id="256" r:id="rId2"/>
    <p:sldId id="419" r:id="rId3"/>
    <p:sldId id="396" r:id="rId4"/>
    <p:sldId id="397" r:id="rId5"/>
    <p:sldId id="398" r:id="rId6"/>
    <p:sldId id="399" r:id="rId7"/>
    <p:sldId id="413" r:id="rId8"/>
    <p:sldId id="420" r:id="rId9"/>
    <p:sldId id="421" r:id="rId10"/>
    <p:sldId id="422" r:id="rId11"/>
    <p:sldId id="423" r:id="rId12"/>
    <p:sldId id="416" r:id="rId13"/>
    <p:sldId id="417" r:id="rId14"/>
    <p:sldId id="424" r:id="rId15"/>
    <p:sldId id="426" r:id="rId16"/>
    <p:sldId id="411" r:id="rId17"/>
    <p:sldId id="260" r:id="rId18"/>
    <p:sldId id="261" r:id="rId19"/>
    <p:sldId id="428" r:id="rId20"/>
    <p:sldId id="264" r:id="rId21"/>
    <p:sldId id="265" r:id="rId22"/>
    <p:sldId id="266" r:id="rId23"/>
    <p:sldId id="267" r:id="rId24"/>
    <p:sldId id="268" r:id="rId25"/>
    <p:sldId id="269" r:id="rId26"/>
    <p:sldId id="270" r:id="rId27"/>
    <p:sldId id="271" r:id="rId28"/>
    <p:sldId id="272" r:id="rId29"/>
    <p:sldId id="434" r:id="rId30"/>
    <p:sldId id="430" r:id="rId31"/>
    <p:sldId id="431" r:id="rId32"/>
    <p:sldId id="432" r:id="rId33"/>
    <p:sldId id="435" r:id="rId34"/>
    <p:sldId id="437" r:id="rId35"/>
    <p:sldId id="439" r:id="rId36"/>
    <p:sldId id="441" r:id="rId37"/>
    <p:sldId id="443" r:id="rId38"/>
    <p:sldId id="444" r:id="rId39"/>
    <p:sldId id="454" r:id="rId40"/>
    <p:sldId id="447" r:id="rId41"/>
    <p:sldId id="448" r:id="rId42"/>
    <p:sldId id="449" r:id="rId43"/>
    <p:sldId id="450" r:id="rId44"/>
    <p:sldId id="451" r:id="rId45"/>
    <p:sldId id="452" r:id="rId46"/>
    <p:sldId id="453" r:id="rId47"/>
    <p:sldId id="456" r:id="rId48"/>
    <p:sldId id="458" r:id="rId49"/>
    <p:sldId id="466" r:id="rId50"/>
    <p:sldId id="461" r:id="rId51"/>
    <p:sldId id="463" r:id="rId52"/>
    <p:sldId id="464" r:id="rId53"/>
    <p:sldId id="467" r:id="rId54"/>
    <p:sldId id="468" r:id="rId55"/>
    <p:sldId id="469" r:id="rId56"/>
    <p:sldId id="471" r:id="rId57"/>
    <p:sldId id="470" r:id="rId58"/>
    <p:sldId id="465" r:id="rId59"/>
    <p:sldId id="473" r:id="rId60"/>
    <p:sldId id="474" r:id="rId61"/>
    <p:sldId id="475" r:id="rId62"/>
    <p:sldId id="476" r:id="rId63"/>
    <p:sldId id="477" r:id="rId64"/>
    <p:sldId id="478" r:id="rId65"/>
    <p:sldId id="479" r:id="rId66"/>
    <p:sldId id="433" r:id="rId67"/>
    <p:sldId id="278" r:id="rId68"/>
    <p:sldId id="388" r:id="rId69"/>
    <p:sldId id="389" r:id="rId70"/>
    <p:sldId id="390" r:id="rId71"/>
    <p:sldId id="391" r:id="rId72"/>
    <p:sldId id="392" r:id="rId73"/>
    <p:sldId id="393" r:id="rId74"/>
    <p:sldId id="394" r:id="rId75"/>
    <p:sldId id="480" r:id="rId76"/>
  </p:sldIdLst>
  <p:sldSz cx="12192000" cy="6858000"/>
  <p:notesSz cx="7010400" cy="92964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48" d="100"/>
          <a:sy n="48" d="100"/>
        </p:scale>
        <p:origin x="88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MarioNeto:Desktop:!MP%20665:Dados_SPPE:Dados:Sobrevida.xlsx" TargetMode="External"/></Relationships>
</file>

<file path=ppt/charts/_rels/chart10.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oleObject" Target="file:///C:\Users\00014169100\Desktop\C&#243;pia%20de%20Dados_graf_tab.xlsx" TargetMode="External"/><Relationship Id="rId1" Type="http://schemas.openxmlformats.org/officeDocument/2006/relationships/themeOverride" Target="../theme/themeOverride7.xml"/></Relationships>
</file>

<file path=ppt/charts/_rels/chart11.xml.rels><?xml version="1.0" encoding="UTF-8" standalone="yes"?>
<Relationships xmlns="http://schemas.openxmlformats.org/package/2006/relationships"><Relationship Id="rId2" Type="http://schemas.openxmlformats.org/officeDocument/2006/relationships/oleObject" Target="file:///\\10.209.7.3\grupos\SE\GRUPOS\ASSEC\_POL&#205;TICAS%20P&#218;BLICAS\PREVIDENCIA\Dados\Dados_graf_tab.xlsx" TargetMode="External"/><Relationship Id="rId1" Type="http://schemas.openxmlformats.org/officeDocument/2006/relationships/themeOverride" Target="../theme/themeOverride8.xml"/></Relationships>
</file>

<file path=ppt/charts/_rels/chart12.xml.rels><?xml version="1.0" encoding="UTF-8" standalone="yes"?>
<Relationships xmlns="http://schemas.openxmlformats.org/package/2006/relationships"><Relationship Id="rId2" Type="http://schemas.openxmlformats.org/officeDocument/2006/relationships/oleObject" Target="file:///\\10.209.7.3\grupos\SE\GRUPOS\ASSEC\POL&#205;TICAS%20P&#218;BLICAS\BPC_Benef&#237;cio_Prestacao_Continuada\Dados_dataprev.xlsx" TargetMode="External"/><Relationship Id="rId1" Type="http://schemas.openxmlformats.org/officeDocument/2006/relationships/themeOverride" Target="../theme/themeOverride9.xm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MarioNeto:Desktop:!MP%20665:Dados%20Planejamento:Grafico%20de%20evolu&#231;&#227;o%20Salario%20Minimo.xlsx" TargetMode="External"/></Relationships>
</file>

<file path=ppt/charts/_rels/chart3.xml.rels><?xml version="1.0" encoding="UTF-8" standalone="yes"?>
<Relationships xmlns="http://schemas.openxmlformats.org/package/2006/relationships"><Relationship Id="rId3" Type="http://schemas.openxmlformats.org/officeDocument/2006/relationships/oleObject" Target="file:///C:\Eduardo%20Pereira\MPS-SPS\Estudos\ATC%20por%20tempo%20de%20contribui&#231;&#227;o.xls" TargetMode="External"/><Relationship Id="rId2" Type="http://schemas.microsoft.com/office/2011/relationships/chartColorStyle" Target="colors1.xml"/><Relationship Id="rId1" Type="http://schemas.microsoft.com/office/2011/relationships/chartStyle" Target="style1.xml"/></Relationships>
</file>

<file path=ppt/charts/_rels/chart4.xml.rels><?xml version="1.0" encoding="UTF-8" standalone="yes"?>
<Relationships xmlns="http://schemas.openxmlformats.org/package/2006/relationships"><Relationship Id="rId2" Type="http://schemas.openxmlformats.org/officeDocument/2006/relationships/oleObject" Target="file:///C:\Users\estherdweck\Documents\Esther\SOF\PLOA\2016\NFGC_hist&#243;rico_com%202016_v3.xlsx" TargetMode="External"/><Relationship Id="rId1" Type="http://schemas.openxmlformats.org/officeDocument/2006/relationships/themeOverride" Target="../theme/themeOverride1.xml"/></Relationships>
</file>

<file path=ppt/charts/_rels/chart5.xml.rels><?xml version="1.0" encoding="UTF-8" standalone="yes"?>
<Relationships xmlns="http://schemas.openxmlformats.org/package/2006/relationships"><Relationship Id="rId2" Type="http://schemas.openxmlformats.org/officeDocument/2006/relationships/oleObject" Target="file:///F:\Anexos%20RTN%20jul%202015.xlsx" TargetMode="External"/><Relationship Id="rId1" Type="http://schemas.openxmlformats.org/officeDocument/2006/relationships/themeOverride" Target="../theme/themeOverride2.xml"/></Relationships>
</file>

<file path=ppt/charts/_rels/chart6.xml.rels><?xml version="1.0" encoding="UTF-8" standalone="yes"?>
<Relationships xmlns="http://schemas.openxmlformats.org/package/2006/relationships"><Relationship Id="rId2" Type="http://schemas.openxmlformats.org/officeDocument/2006/relationships/oleObject" Target="file:///\\Pfls03\global\31%20de%20agosto\Apresentacao%20PLOA\PLOA_2016-Dados%20SEAFI_Cen&#225;rio%202.xls" TargetMode="External"/><Relationship Id="rId1" Type="http://schemas.openxmlformats.org/officeDocument/2006/relationships/themeOverride" Target="../theme/themeOverride3.xml"/></Relationships>
</file>

<file path=ppt/charts/_rels/chart7.xml.rels><?xml version="1.0" encoding="UTF-8" standalone="yes"?>
<Relationships xmlns="http://schemas.openxmlformats.org/package/2006/relationships"><Relationship Id="rId2" Type="http://schemas.openxmlformats.org/officeDocument/2006/relationships/oleObject" Target="file:///\\Pfls03\global\31%20de%20agosto\Previd&#234;ncia%20de%20Civis%20e%20Militares\04_Gr&#225;fico%20Civis%20e%20Militares%20-%20Revis&#227;o%20COEST.xls" TargetMode="External"/><Relationship Id="rId1" Type="http://schemas.openxmlformats.org/officeDocument/2006/relationships/themeOverride" Target="../theme/themeOverride4.xml"/></Relationships>
</file>

<file path=ppt/charts/_rels/chart8.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10.209.7.3\grupos\SE\GRUPOS\ASSEC\_POL&#205;TICAS%20P&#218;BLICAS\PREVIDENCIA\Dados\Despesa%20com%20beneficios_Clientela_2002%20A%202014.xlsx" TargetMode="External"/><Relationship Id="rId1" Type="http://schemas.openxmlformats.org/officeDocument/2006/relationships/themeOverride" Target="../theme/themeOverride5.xml"/></Relationships>
</file>

<file path=ppt/charts/_rels/chart9.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C:\Users\90179960059\AppData\Local\Microsoft\Windows\Temporary%20Internet%20Files\Content.Outlook\SU4XLTWP\dados%20gastos%20previd%20compilados.xlsx" TargetMode="External"/><Relationship Id="rId1" Type="http://schemas.openxmlformats.org/officeDocument/2006/relationships/themeOverride" Target="../theme/themeOverride6.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9.39097725525051E-3"/>
          <c:y val="6.0185185185185203E-2"/>
          <c:w val="0.96287435927598497"/>
          <c:h val="0.82246937882764704"/>
        </c:manualLayout>
      </c:layout>
      <c:barChart>
        <c:barDir val="col"/>
        <c:grouping val="clustered"/>
        <c:varyColors val="0"/>
        <c:ser>
          <c:idx val="0"/>
          <c:order val="0"/>
          <c:tx>
            <c:v>Expec. 2000</c:v>
          </c:tx>
          <c:invertIfNegative val="0"/>
          <c:dLbls>
            <c:spPr>
              <a:noFill/>
              <a:ln>
                <a:noFill/>
              </a:ln>
              <a:effectLst/>
            </c:spPr>
            <c:txPr>
              <a:bodyPr/>
              <a:lstStyle/>
              <a:p>
                <a:pPr>
                  <a:defRPr sz="1400"/>
                </a:pPr>
                <a:endParaRPr lang="pt-BR"/>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Sheet1!$B$5:$B$8</c:f>
              <c:numCache>
                <c:formatCode>General</c:formatCode>
                <c:ptCount val="4"/>
                <c:pt idx="0">
                  <c:v>40</c:v>
                </c:pt>
                <c:pt idx="1">
                  <c:v>50</c:v>
                </c:pt>
                <c:pt idx="2">
                  <c:v>60</c:v>
                </c:pt>
                <c:pt idx="3">
                  <c:v>70</c:v>
                </c:pt>
              </c:numCache>
            </c:numRef>
          </c:cat>
          <c:val>
            <c:numRef>
              <c:f>Sheet1!$D$5:$D$8</c:f>
              <c:numCache>
                <c:formatCode>General</c:formatCode>
                <c:ptCount val="4"/>
                <c:pt idx="0">
                  <c:v>73.599999999999994</c:v>
                </c:pt>
                <c:pt idx="1">
                  <c:v>75.2</c:v>
                </c:pt>
                <c:pt idx="2">
                  <c:v>77.599999999999994</c:v>
                </c:pt>
                <c:pt idx="3">
                  <c:v>80.900000000000006</c:v>
                </c:pt>
              </c:numCache>
            </c:numRef>
          </c:val>
        </c:ser>
        <c:ser>
          <c:idx val="1"/>
          <c:order val="1"/>
          <c:tx>
            <c:v>Expec. 2013</c:v>
          </c:tx>
          <c:invertIfNegative val="0"/>
          <c:dLbls>
            <c:spPr>
              <a:noFill/>
              <a:ln>
                <a:noFill/>
              </a:ln>
              <a:effectLst/>
            </c:spPr>
            <c:txPr>
              <a:bodyPr/>
              <a:lstStyle/>
              <a:p>
                <a:pPr>
                  <a:defRPr sz="1400"/>
                </a:pPr>
                <a:endParaRPr lang="pt-BR"/>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Sheet1!$B$5:$B$8</c:f>
              <c:numCache>
                <c:formatCode>General</c:formatCode>
                <c:ptCount val="4"/>
                <c:pt idx="0">
                  <c:v>40</c:v>
                </c:pt>
                <c:pt idx="1">
                  <c:v>50</c:v>
                </c:pt>
                <c:pt idx="2">
                  <c:v>60</c:v>
                </c:pt>
                <c:pt idx="3">
                  <c:v>70</c:v>
                </c:pt>
              </c:numCache>
            </c:numRef>
          </c:cat>
          <c:val>
            <c:numRef>
              <c:f>Sheet1!$F$5:$F$8</c:f>
              <c:numCache>
                <c:formatCode>General</c:formatCode>
                <c:ptCount val="4"/>
                <c:pt idx="0">
                  <c:v>78.5</c:v>
                </c:pt>
                <c:pt idx="1">
                  <c:v>79.8</c:v>
                </c:pt>
                <c:pt idx="2">
                  <c:v>81.8</c:v>
                </c:pt>
                <c:pt idx="3">
                  <c:v>84.7</c:v>
                </c:pt>
              </c:numCache>
            </c:numRef>
          </c:val>
        </c:ser>
        <c:dLbls>
          <c:showLegendKey val="0"/>
          <c:showVal val="0"/>
          <c:showCatName val="0"/>
          <c:showSerName val="0"/>
          <c:showPercent val="0"/>
          <c:showBubbleSize val="0"/>
        </c:dLbls>
        <c:gapWidth val="150"/>
        <c:axId val="170772000"/>
        <c:axId val="170772560"/>
      </c:barChart>
      <c:catAx>
        <c:axId val="170772000"/>
        <c:scaling>
          <c:orientation val="minMax"/>
        </c:scaling>
        <c:delete val="0"/>
        <c:axPos val="b"/>
        <c:numFmt formatCode="General" sourceLinked="1"/>
        <c:majorTickMark val="out"/>
        <c:minorTickMark val="none"/>
        <c:tickLblPos val="nextTo"/>
        <c:txPr>
          <a:bodyPr/>
          <a:lstStyle/>
          <a:p>
            <a:pPr>
              <a:defRPr sz="1400"/>
            </a:pPr>
            <a:endParaRPr lang="pt-BR"/>
          </a:p>
        </c:txPr>
        <c:crossAx val="170772560"/>
        <c:crosses val="autoZero"/>
        <c:auto val="1"/>
        <c:lblAlgn val="ctr"/>
        <c:lblOffset val="100"/>
        <c:noMultiLvlLbl val="0"/>
      </c:catAx>
      <c:valAx>
        <c:axId val="170772560"/>
        <c:scaling>
          <c:orientation val="minMax"/>
        </c:scaling>
        <c:delete val="1"/>
        <c:axPos val="l"/>
        <c:numFmt formatCode="General" sourceLinked="1"/>
        <c:majorTickMark val="out"/>
        <c:minorTickMark val="none"/>
        <c:tickLblPos val="nextTo"/>
        <c:crossAx val="170772000"/>
        <c:crosses val="autoZero"/>
        <c:crossBetween val="between"/>
      </c:valAx>
    </c:plotArea>
    <c:legend>
      <c:legendPos val="r"/>
      <c:layout>
        <c:manualLayout>
          <c:xMode val="edge"/>
          <c:yMode val="edge"/>
          <c:x val="4.8249540900684201E-2"/>
          <c:y val="1.94256689732887E-2"/>
          <c:w val="0.30296715397635499"/>
          <c:h val="0.18595290172061801"/>
        </c:manualLayout>
      </c:layout>
      <c:overlay val="0"/>
      <c:txPr>
        <a:bodyPr/>
        <a:lstStyle/>
        <a:p>
          <a:pPr>
            <a:defRPr sz="1100"/>
          </a:pPr>
          <a:endParaRPr lang="pt-BR"/>
        </a:p>
      </c:txPr>
    </c:legend>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3825349956255458E-2"/>
          <c:y val="1.7025380655936624E-2"/>
          <c:w val="0.91765463692038574"/>
          <c:h val="0.69565951714206964"/>
        </c:manualLayout>
      </c:layout>
      <c:barChart>
        <c:barDir val="col"/>
        <c:grouping val="clustered"/>
        <c:varyColors val="0"/>
        <c:ser>
          <c:idx val="1"/>
          <c:order val="0"/>
          <c:tx>
            <c:v>Idade Oficial</c:v>
          </c:tx>
          <c:spPr>
            <a:solidFill>
              <a:schemeClr val="accent1"/>
            </a:solidFill>
            <a:ln>
              <a:noFill/>
            </a:ln>
            <a:effectLst/>
          </c:spPr>
          <c:invertIfNegative val="0"/>
          <c:dPt>
            <c:idx val="27"/>
            <c:invertIfNegative val="0"/>
            <c:bubble3D val="0"/>
            <c:spPr>
              <a:solidFill>
                <a:schemeClr val="accent5">
                  <a:lumMod val="50000"/>
                </a:schemeClr>
              </a:solidFill>
              <a:ln>
                <a:noFill/>
              </a:ln>
              <a:effectLst/>
            </c:spPr>
          </c:dPt>
          <c:dLbls>
            <c:dLbl>
              <c:idx val="6"/>
              <c:delete val="1"/>
              <c:extLst>
                <c:ext xmlns:c15="http://schemas.microsoft.com/office/drawing/2012/chart" uri="{CE6537A1-D6FC-4f65-9D91-7224C49458BB}"/>
              </c:extLst>
            </c:dLbl>
            <c:dLbl>
              <c:idx val="7"/>
              <c:delete val="1"/>
              <c:extLst>
                <c:ext xmlns:c15="http://schemas.microsoft.com/office/drawing/2012/chart" uri="{CE6537A1-D6FC-4f65-9D91-7224C49458BB}"/>
              </c:extLst>
            </c:dLbl>
            <c:dLbl>
              <c:idx val="8"/>
              <c:delete val="1"/>
              <c:extLst>
                <c:ext xmlns:c15="http://schemas.microsoft.com/office/drawing/2012/chart" uri="{CE6537A1-D6FC-4f65-9D91-7224C49458BB}"/>
              </c:extLst>
            </c:dLbl>
            <c:dLbl>
              <c:idx val="9"/>
              <c:delete val="1"/>
              <c:extLst>
                <c:ext xmlns:c15="http://schemas.microsoft.com/office/drawing/2012/chart" uri="{CE6537A1-D6FC-4f65-9D91-7224C49458BB}"/>
              </c:extLst>
            </c:dLbl>
            <c:dLbl>
              <c:idx val="10"/>
              <c:delete val="1"/>
              <c:extLst>
                <c:ext xmlns:c15="http://schemas.microsoft.com/office/drawing/2012/chart" uri="{CE6537A1-D6FC-4f65-9D91-7224C49458BB}"/>
              </c:extLst>
            </c:dLbl>
            <c:dLbl>
              <c:idx val="11"/>
              <c:delete val="1"/>
              <c:extLst>
                <c:ext xmlns:c15="http://schemas.microsoft.com/office/drawing/2012/chart" uri="{CE6537A1-D6FC-4f65-9D91-7224C49458BB}"/>
              </c:extLst>
            </c:dLbl>
            <c:dLbl>
              <c:idx val="12"/>
              <c:delete val="1"/>
              <c:extLst>
                <c:ext xmlns:c15="http://schemas.microsoft.com/office/drawing/2012/chart" uri="{CE6537A1-D6FC-4f65-9D91-7224C49458BB}"/>
              </c:extLst>
            </c:dLbl>
            <c:dLbl>
              <c:idx val="13"/>
              <c:delete val="1"/>
              <c:extLst>
                <c:ext xmlns:c15="http://schemas.microsoft.com/office/drawing/2012/chart" uri="{CE6537A1-D6FC-4f65-9D91-7224C49458BB}"/>
              </c:extLst>
            </c:dLbl>
            <c:dLbl>
              <c:idx val="14"/>
              <c:delete val="1"/>
              <c:extLst>
                <c:ext xmlns:c15="http://schemas.microsoft.com/office/drawing/2012/chart" uri="{CE6537A1-D6FC-4f65-9D91-7224C49458BB}"/>
              </c:extLst>
            </c:dLbl>
            <c:dLbl>
              <c:idx val="15"/>
              <c:delete val="1"/>
              <c:extLst>
                <c:ext xmlns:c15="http://schemas.microsoft.com/office/drawing/2012/chart" uri="{CE6537A1-D6FC-4f65-9D91-7224C49458BB}"/>
              </c:extLst>
            </c:dLbl>
            <c:dLbl>
              <c:idx val="16"/>
              <c:delete val="1"/>
              <c:extLst>
                <c:ext xmlns:c15="http://schemas.microsoft.com/office/drawing/2012/chart" uri="{CE6537A1-D6FC-4f65-9D91-7224C49458BB}"/>
              </c:extLst>
            </c:dLbl>
            <c:dLbl>
              <c:idx val="17"/>
              <c:delete val="1"/>
              <c:extLst>
                <c:ext xmlns:c15="http://schemas.microsoft.com/office/drawing/2012/chart" uri="{CE6537A1-D6FC-4f65-9D91-7224C49458BB}"/>
              </c:extLst>
            </c:dLbl>
            <c:dLbl>
              <c:idx val="18"/>
              <c:delete val="1"/>
              <c:extLst>
                <c:ext xmlns:c15="http://schemas.microsoft.com/office/drawing/2012/chart" uri="{CE6537A1-D6FC-4f65-9D91-7224C49458BB}"/>
              </c:extLst>
            </c:dLbl>
            <c:dLbl>
              <c:idx val="19"/>
              <c:delete val="1"/>
              <c:extLst>
                <c:ext xmlns:c15="http://schemas.microsoft.com/office/drawing/2012/chart" uri="{CE6537A1-D6FC-4f65-9D91-7224C49458BB}"/>
              </c:extLst>
            </c:dLbl>
            <c:dLbl>
              <c:idx val="20"/>
              <c:delete val="1"/>
              <c:extLst>
                <c:ext xmlns:c15="http://schemas.microsoft.com/office/drawing/2012/chart" uri="{CE6537A1-D6FC-4f65-9D91-7224C49458BB}"/>
              </c:extLst>
            </c:dLbl>
            <c:dLbl>
              <c:idx val="21"/>
              <c:delete val="1"/>
              <c:extLst>
                <c:ext xmlns:c15="http://schemas.microsoft.com/office/drawing/2012/chart" uri="{CE6537A1-D6FC-4f65-9D91-7224C49458BB}"/>
              </c:extLst>
            </c:dLbl>
            <c:dLbl>
              <c:idx val="22"/>
              <c:delete val="1"/>
              <c:extLst>
                <c:ext xmlns:c15="http://schemas.microsoft.com/office/drawing/2012/chart" uri="{CE6537A1-D6FC-4f65-9D91-7224C49458BB}"/>
              </c:extLst>
            </c:dLbl>
            <c:dLbl>
              <c:idx val="23"/>
              <c:delete val="1"/>
              <c:extLst>
                <c:ext xmlns:c15="http://schemas.microsoft.com/office/drawing/2012/chart" uri="{CE6537A1-D6FC-4f65-9D91-7224C49458BB}"/>
              </c:extLst>
            </c:dLbl>
            <c:dLbl>
              <c:idx val="24"/>
              <c:delete val="1"/>
              <c:extLst>
                <c:ext xmlns:c15="http://schemas.microsoft.com/office/drawing/2012/chart" uri="{CE6537A1-D6FC-4f65-9D91-7224C49458BB}"/>
              </c:extLst>
            </c:dLbl>
            <c:dLbl>
              <c:idx val="25"/>
              <c:delete val="1"/>
              <c:extLst>
                <c:ext xmlns:c15="http://schemas.microsoft.com/office/drawing/2012/chart" uri="{CE6537A1-D6FC-4f65-9D91-7224C49458BB}"/>
              </c:extLst>
            </c:dLbl>
            <c:dLbl>
              <c:idx val="26"/>
              <c:delete val="1"/>
              <c:extLst>
                <c:ext xmlns:c15="http://schemas.microsoft.com/office/drawing/2012/chart" uri="{CE6537A1-D6FC-4f65-9D91-7224C49458BB}"/>
              </c:extLst>
            </c:dLbl>
            <c:numFmt formatCode="#,##0" sourceLinked="0"/>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pt-BR"/>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idade_port!$G$3:$G$37</c:f>
              <c:strCache>
                <c:ptCount val="35"/>
                <c:pt idx="0">
                  <c:v>Islândia</c:v>
                </c:pt>
                <c:pt idx="1">
                  <c:v>Israel</c:v>
                </c:pt>
                <c:pt idx="2">
                  <c:v>Noruega</c:v>
                </c:pt>
                <c:pt idx="3">
                  <c:v>Estados Unidos</c:v>
                </c:pt>
                <c:pt idx="4">
                  <c:v>Irlanda</c:v>
                </c:pt>
                <c:pt idx="5">
                  <c:v>Itália</c:v>
                </c:pt>
                <c:pt idx="6">
                  <c:v>Alemanha</c:v>
                </c:pt>
                <c:pt idx="7">
                  <c:v>México</c:v>
                </c:pt>
                <c:pt idx="8">
                  <c:v>Chile</c:v>
                </c:pt>
                <c:pt idx="9">
                  <c:v>Japão</c:v>
                </c:pt>
                <c:pt idx="10">
                  <c:v>Portugal</c:v>
                </c:pt>
                <c:pt idx="11">
                  <c:v>Nova Zelândia</c:v>
                </c:pt>
                <c:pt idx="12">
                  <c:v>Suíça</c:v>
                </c:pt>
                <c:pt idx="13">
                  <c:v>Suécia</c:v>
                </c:pt>
                <c:pt idx="14">
                  <c:v>Australia</c:v>
                </c:pt>
                <c:pt idx="15">
                  <c:v>Canada</c:v>
                </c:pt>
                <c:pt idx="16">
                  <c:v>Reino Unido</c:v>
                </c:pt>
                <c:pt idx="17">
                  <c:v>Holanda</c:v>
                </c:pt>
                <c:pt idx="18">
                  <c:v>Dinamarca</c:v>
                </c:pt>
                <c:pt idx="19">
                  <c:v>Espanha</c:v>
                </c:pt>
                <c:pt idx="20">
                  <c:v>Polônia</c:v>
                </c:pt>
                <c:pt idx="21">
                  <c:v>Grécia</c:v>
                </c:pt>
                <c:pt idx="22">
                  <c:v>Austria</c:v>
                </c:pt>
                <c:pt idx="23">
                  <c:v>Finlândia</c:v>
                </c:pt>
                <c:pt idx="24">
                  <c:v>França</c:v>
                </c:pt>
                <c:pt idx="25">
                  <c:v>Bélgica</c:v>
                </c:pt>
                <c:pt idx="26">
                  <c:v>Luxemburgo</c:v>
                </c:pt>
                <c:pt idx="27">
                  <c:v>OECD-34 média</c:v>
                </c:pt>
                <c:pt idx="28">
                  <c:v>Hungria</c:v>
                </c:pt>
                <c:pt idx="29">
                  <c:v>Estônia</c:v>
                </c:pt>
                <c:pt idx="30">
                  <c:v>Eslovênia</c:v>
                </c:pt>
                <c:pt idx="31">
                  <c:v>República Tcheca</c:v>
                </c:pt>
                <c:pt idx="32">
                  <c:v>República Eslovaquia</c:v>
                </c:pt>
                <c:pt idx="33">
                  <c:v>Coréia</c:v>
                </c:pt>
                <c:pt idx="34">
                  <c:v>Turquia</c:v>
                </c:pt>
              </c:strCache>
            </c:strRef>
          </c:cat>
          <c:val>
            <c:numRef>
              <c:f>idade_port!$H$3:$H$37</c:f>
              <c:numCache>
                <c:formatCode>0.0</c:formatCode>
                <c:ptCount val="35"/>
                <c:pt idx="0">
                  <c:v>67</c:v>
                </c:pt>
                <c:pt idx="1">
                  <c:v>67</c:v>
                </c:pt>
                <c:pt idx="2">
                  <c:v>67</c:v>
                </c:pt>
                <c:pt idx="3">
                  <c:v>66</c:v>
                </c:pt>
                <c:pt idx="4">
                  <c:v>66</c:v>
                </c:pt>
                <c:pt idx="5">
                  <c:v>66</c:v>
                </c:pt>
                <c:pt idx="6">
                  <c:v>65.083333333333258</c:v>
                </c:pt>
                <c:pt idx="7">
                  <c:v>65</c:v>
                </c:pt>
                <c:pt idx="8">
                  <c:v>65</c:v>
                </c:pt>
                <c:pt idx="9">
                  <c:v>65</c:v>
                </c:pt>
                <c:pt idx="10">
                  <c:v>65</c:v>
                </c:pt>
                <c:pt idx="11">
                  <c:v>65</c:v>
                </c:pt>
                <c:pt idx="12">
                  <c:v>65</c:v>
                </c:pt>
                <c:pt idx="13">
                  <c:v>65</c:v>
                </c:pt>
                <c:pt idx="14">
                  <c:v>65</c:v>
                </c:pt>
                <c:pt idx="15">
                  <c:v>65</c:v>
                </c:pt>
                <c:pt idx="16">
                  <c:v>65</c:v>
                </c:pt>
                <c:pt idx="17">
                  <c:v>65</c:v>
                </c:pt>
                <c:pt idx="18">
                  <c:v>65</c:v>
                </c:pt>
                <c:pt idx="19">
                  <c:v>65</c:v>
                </c:pt>
                <c:pt idx="20">
                  <c:v>65</c:v>
                </c:pt>
                <c:pt idx="21">
                  <c:v>65</c:v>
                </c:pt>
                <c:pt idx="22">
                  <c:v>65</c:v>
                </c:pt>
                <c:pt idx="23">
                  <c:v>65</c:v>
                </c:pt>
                <c:pt idx="24">
                  <c:v>65</c:v>
                </c:pt>
                <c:pt idx="25">
                  <c:v>65</c:v>
                </c:pt>
                <c:pt idx="26">
                  <c:v>65</c:v>
                </c:pt>
                <c:pt idx="27">
                  <c:v>64.649509705882366</c:v>
                </c:pt>
                <c:pt idx="28">
                  <c:v>63.5</c:v>
                </c:pt>
                <c:pt idx="29">
                  <c:v>63</c:v>
                </c:pt>
                <c:pt idx="30">
                  <c:v>63</c:v>
                </c:pt>
                <c:pt idx="31">
                  <c:v>62.499996666666583</c:v>
                </c:pt>
                <c:pt idx="32">
                  <c:v>62</c:v>
                </c:pt>
                <c:pt idx="33">
                  <c:v>60</c:v>
                </c:pt>
                <c:pt idx="34">
                  <c:v>60</c:v>
                </c:pt>
              </c:numCache>
            </c:numRef>
          </c:val>
        </c:ser>
        <c:dLbls>
          <c:showLegendKey val="0"/>
          <c:showVal val="0"/>
          <c:showCatName val="0"/>
          <c:showSerName val="0"/>
          <c:showPercent val="0"/>
          <c:showBubbleSize val="0"/>
        </c:dLbls>
        <c:gapWidth val="150"/>
        <c:axId val="333081392"/>
        <c:axId val="333081952"/>
      </c:barChart>
      <c:catAx>
        <c:axId val="3330813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pt-BR"/>
          </a:p>
        </c:txPr>
        <c:crossAx val="333081952"/>
        <c:crosses val="autoZero"/>
        <c:auto val="1"/>
        <c:lblAlgn val="ctr"/>
        <c:lblOffset val="100"/>
        <c:noMultiLvlLbl val="0"/>
      </c:catAx>
      <c:valAx>
        <c:axId val="333081952"/>
        <c:scaling>
          <c:orientation val="minMax"/>
          <c:max val="70"/>
          <c:min val="5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pt-BR"/>
          </a:p>
        </c:txPr>
        <c:crossAx val="333081392"/>
        <c:crosses val="autoZero"/>
        <c:crossBetween val="between"/>
        <c:majorUnit val="5"/>
        <c:minorUnit val="5"/>
      </c:valAx>
      <c:spPr>
        <a:noFill/>
        <a:ln>
          <a:noFill/>
        </a:ln>
        <a:effectLst/>
      </c:spPr>
    </c:plotArea>
    <c:plotVisOnly val="1"/>
    <c:dispBlanksAs val="gap"/>
    <c:showDLblsOverMax val="0"/>
  </c:chart>
  <c:spPr>
    <a:noFill/>
    <a:ln>
      <a:noFill/>
    </a:ln>
    <a:effectLst/>
  </c:spPr>
  <c:txPr>
    <a:bodyPr/>
    <a:lstStyle/>
    <a:p>
      <a:pPr>
        <a:defRPr sz="1100"/>
      </a:pPr>
      <a:endParaRPr lang="pt-BR"/>
    </a:p>
  </c:txPr>
  <c:externalData r:id="rId2">
    <c:autoUpdate val="0"/>
  </c:externalData>
  <c:userShapes r:id="rId3"/>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4037611068872898E-2"/>
          <c:y val="2.4771207411754585E-2"/>
          <c:w val="0.95198514148525148"/>
          <c:h val="0.65202115622402912"/>
        </c:manualLayout>
      </c:layout>
      <c:barChart>
        <c:barDir val="col"/>
        <c:grouping val="clustered"/>
        <c:varyColors val="0"/>
        <c:ser>
          <c:idx val="1"/>
          <c:order val="0"/>
          <c:tx>
            <c:v>Idade Oficial</c:v>
          </c:tx>
          <c:spPr>
            <a:solidFill>
              <a:schemeClr val="tx2"/>
            </a:solidFill>
            <a:ln>
              <a:noFill/>
            </a:ln>
            <a:effectLst/>
          </c:spPr>
          <c:invertIfNegative val="0"/>
          <c:dPt>
            <c:idx val="14"/>
            <c:invertIfNegative val="0"/>
            <c:bubble3D val="0"/>
            <c:spPr>
              <a:solidFill>
                <a:srgbClr val="92D050"/>
              </a:solidFill>
              <a:ln>
                <a:noFill/>
              </a:ln>
              <a:effectLst/>
            </c:spPr>
          </c:dPt>
          <c:dPt>
            <c:idx val="35"/>
            <c:invertIfNegative val="0"/>
            <c:bubble3D val="0"/>
            <c:spPr>
              <a:solidFill>
                <a:srgbClr val="FF0000"/>
              </a:solidFill>
              <a:ln>
                <a:noFill/>
              </a:ln>
              <a:effectLst/>
            </c:spPr>
          </c:dPt>
          <c:dLbls>
            <c:dLbl>
              <c:idx val="14"/>
              <c:layout/>
              <c:showLegendKey val="0"/>
              <c:showVal val="1"/>
              <c:showCatName val="0"/>
              <c:showSerName val="0"/>
              <c:showPercent val="0"/>
              <c:showBubbleSize val="0"/>
              <c:extLst>
                <c:ext xmlns:c15="http://schemas.microsoft.com/office/drawing/2012/chart" uri="{CE6537A1-D6FC-4f65-9D91-7224C49458BB}">
                  <c15:layout/>
                </c:ext>
              </c:extLst>
            </c:dLbl>
            <c:dLbl>
              <c:idx val="35"/>
              <c:layout/>
              <c:showLegendKey val="0"/>
              <c:showVal val="1"/>
              <c:showCatName val="0"/>
              <c:showSerName val="0"/>
              <c:showPercent val="0"/>
              <c:showBubbleSize val="0"/>
              <c:extLst>
                <c:ext xmlns:c15="http://schemas.microsoft.com/office/drawing/2012/chart" uri="{CE6537A1-D6FC-4f65-9D91-7224C49458BB}">
                  <c15:layout/>
                </c:ext>
              </c:extLst>
            </c:dLbl>
            <c:numFmt formatCode="#,##0.0" sourceLinked="0"/>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strRef>
              <c:f>idade_port!$E$3:$E$38</c:f>
              <c:strCache>
                <c:ptCount val="36"/>
                <c:pt idx="0">
                  <c:v>México</c:v>
                </c:pt>
                <c:pt idx="1">
                  <c:v>Coréia</c:v>
                </c:pt>
                <c:pt idx="2">
                  <c:v>Chile</c:v>
                </c:pt>
                <c:pt idx="3">
                  <c:v>Japão</c:v>
                </c:pt>
                <c:pt idx="4">
                  <c:v>Portugal</c:v>
                </c:pt>
                <c:pt idx="5">
                  <c:v>Islândia</c:v>
                </c:pt>
                <c:pt idx="6">
                  <c:v>Israel</c:v>
                </c:pt>
                <c:pt idx="7">
                  <c:v>Nova Zelândia</c:v>
                </c:pt>
                <c:pt idx="8">
                  <c:v>Suíça</c:v>
                </c:pt>
                <c:pt idx="9">
                  <c:v>Suécia</c:v>
                </c:pt>
                <c:pt idx="10">
                  <c:v>Estados Unidos</c:v>
                </c:pt>
                <c:pt idx="11">
                  <c:v>Australia</c:v>
                </c:pt>
                <c:pt idx="12">
                  <c:v>Noruega</c:v>
                </c:pt>
                <c:pt idx="13">
                  <c:v>Irlanda</c:v>
                </c:pt>
                <c:pt idx="14">
                  <c:v>OECD-34 média</c:v>
                </c:pt>
                <c:pt idx="15">
                  <c:v>Canada</c:v>
                </c:pt>
                <c:pt idx="16">
                  <c:v>Reino Unido</c:v>
                </c:pt>
                <c:pt idx="17">
                  <c:v>Estônia</c:v>
                </c:pt>
                <c:pt idx="18">
                  <c:v>Holanda</c:v>
                </c:pt>
                <c:pt idx="19">
                  <c:v>Dinamarca</c:v>
                </c:pt>
                <c:pt idx="20">
                  <c:v>República Tcheca</c:v>
                </c:pt>
                <c:pt idx="21">
                  <c:v>Eslovênia</c:v>
                </c:pt>
                <c:pt idx="22">
                  <c:v>Turquia</c:v>
                </c:pt>
                <c:pt idx="23">
                  <c:v>Espanha</c:v>
                </c:pt>
                <c:pt idx="24">
                  <c:v>Polônia</c:v>
                </c:pt>
                <c:pt idx="25">
                  <c:v>Alemanha</c:v>
                </c:pt>
                <c:pt idx="26">
                  <c:v>Grécia</c:v>
                </c:pt>
                <c:pt idx="27">
                  <c:v>Austria</c:v>
                </c:pt>
                <c:pt idx="28">
                  <c:v>Finlândia</c:v>
                </c:pt>
                <c:pt idx="29">
                  <c:v>Itália</c:v>
                </c:pt>
                <c:pt idx="30">
                  <c:v>República Eslovaquia</c:v>
                </c:pt>
                <c:pt idx="31">
                  <c:v>Hungria</c:v>
                </c:pt>
                <c:pt idx="32">
                  <c:v>França</c:v>
                </c:pt>
                <c:pt idx="33">
                  <c:v>Bélgica</c:v>
                </c:pt>
                <c:pt idx="34">
                  <c:v>Luxemburgo</c:v>
                </c:pt>
                <c:pt idx="35">
                  <c:v>Brasil</c:v>
                </c:pt>
              </c:strCache>
            </c:strRef>
          </c:cat>
          <c:val>
            <c:numRef>
              <c:f>idade_port!$F$3:$F$38</c:f>
              <c:numCache>
                <c:formatCode>0.0</c:formatCode>
                <c:ptCount val="36"/>
                <c:pt idx="0">
                  <c:v>72.265401091373263</c:v>
                </c:pt>
                <c:pt idx="1">
                  <c:v>71.12774880809188</c:v>
                </c:pt>
                <c:pt idx="2">
                  <c:v>69.374782069347532</c:v>
                </c:pt>
                <c:pt idx="3">
                  <c:v>69.149013608672988</c:v>
                </c:pt>
                <c:pt idx="4">
                  <c:v>68.387471108932019</c:v>
                </c:pt>
                <c:pt idx="5">
                  <c:v>68.207635317741548</c:v>
                </c:pt>
                <c:pt idx="6">
                  <c:v>66.905697162665888</c:v>
                </c:pt>
                <c:pt idx="7">
                  <c:v>66.748741922118015</c:v>
                </c:pt>
                <c:pt idx="8">
                  <c:v>66.121872123395846</c:v>
                </c:pt>
                <c:pt idx="9">
                  <c:v>66.11828646429889</c:v>
                </c:pt>
                <c:pt idx="10">
                  <c:v>64.972115787181778</c:v>
                </c:pt>
                <c:pt idx="11">
                  <c:v>64.945623526880027</c:v>
                </c:pt>
                <c:pt idx="12">
                  <c:v>64.785113223409979</c:v>
                </c:pt>
                <c:pt idx="13">
                  <c:v>64.575837542885679</c:v>
                </c:pt>
                <c:pt idx="14" formatCode="0.00">
                  <c:v>64.19793081808497</c:v>
                </c:pt>
                <c:pt idx="15">
                  <c:v>63.843091884158149</c:v>
                </c:pt>
                <c:pt idx="16">
                  <c:v>63.684346297268547</c:v>
                </c:pt>
                <c:pt idx="17">
                  <c:v>63.596201474015906</c:v>
                </c:pt>
                <c:pt idx="18">
                  <c:v>63.561852503498926</c:v>
                </c:pt>
                <c:pt idx="19">
                  <c:v>63.357013462681174</c:v>
                </c:pt>
                <c:pt idx="20">
                  <c:v>63.136066140785971</c:v>
                </c:pt>
                <c:pt idx="21">
                  <c:v>62.901341042707543</c:v>
                </c:pt>
                <c:pt idx="22">
                  <c:v>62.837094978296541</c:v>
                </c:pt>
                <c:pt idx="23">
                  <c:v>62.342469187926945</c:v>
                </c:pt>
                <c:pt idx="24">
                  <c:v>62.268419077257711</c:v>
                </c:pt>
                <c:pt idx="25">
                  <c:v>62.075990882673764</c:v>
                </c:pt>
                <c:pt idx="26">
                  <c:v>61.915652153930644</c:v>
                </c:pt>
                <c:pt idx="27">
                  <c:v>61.912815819862644</c:v>
                </c:pt>
                <c:pt idx="28">
                  <c:v>61.794464606621879</c:v>
                </c:pt>
                <c:pt idx="29">
                  <c:v>61.088247188740233</c:v>
                </c:pt>
                <c:pt idx="30">
                  <c:v>60.926421535271075</c:v>
                </c:pt>
                <c:pt idx="31">
                  <c:v>60.85797027116422</c:v>
                </c:pt>
                <c:pt idx="32">
                  <c:v>59.710850914852614</c:v>
                </c:pt>
                <c:pt idx="33">
                  <c:v>59.630088512518576</c:v>
                </c:pt>
                <c:pt idx="34">
                  <c:v>57.603910123662246</c:v>
                </c:pt>
                <c:pt idx="35">
                  <c:v>57.5</c:v>
                </c:pt>
              </c:numCache>
            </c:numRef>
          </c:val>
        </c:ser>
        <c:dLbls>
          <c:showLegendKey val="0"/>
          <c:showVal val="0"/>
          <c:showCatName val="0"/>
          <c:showSerName val="0"/>
          <c:showPercent val="0"/>
          <c:showBubbleSize val="0"/>
        </c:dLbls>
        <c:gapWidth val="150"/>
        <c:axId val="75234304"/>
        <c:axId val="75234864"/>
      </c:barChart>
      <c:catAx>
        <c:axId val="752343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sz="1200"/>
            </a:pPr>
            <a:endParaRPr lang="pt-BR"/>
          </a:p>
        </c:txPr>
        <c:crossAx val="75234864"/>
        <c:crosses val="autoZero"/>
        <c:auto val="1"/>
        <c:lblAlgn val="ctr"/>
        <c:lblOffset val="100"/>
        <c:noMultiLvlLbl val="0"/>
      </c:catAx>
      <c:valAx>
        <c:axId val="75234864"/>
        <c:scaling>
          <c:orientation val="minMax"/>
          <c:max val="75"/>
          <c:min val="50"/>
        </c:scaling>
        <c:delete val="0"/>
        <c:axPos val="l"/>
        <c:numFmt formatCode="0" sourceLinked="0"/>
        <c:majorTickMark val="none"/>
        <c:minorTickMark val="none"/>
        <c:tickLblPos val="nextTo"/>
        <c:spPr>
          <a:noFill/>
          <a:ln>
            <a:noFill/>
          </a:ln>
          <a:effectLst/>
        </c:spPr>
        <c:txPr>
          <a:bodyPr rot="-60000000" vert="horz"/>
          <a:lstStyle/>
          <a:p>
            <a:pPr>
              <a:defRPr/>
            </a:pPr>
            <a:endParaRPr lang="pt-BR"/>
          </a:p>
        </c:txPr>
        <c:crossAx val="75234304"/>
        <c:crosses val="autoZero"/>
        <c:crossBetween val="between"/>
        <c:majorUnit val="5"/>
        <c:minorUnit val="5"/>
      </c:valAx>
      <c:spPr>
        <a:noFill/>
        <a:ln>
          <a:noFill/>
        </a:ln>
        <a:effectLst/>
      </c:spPr>
    </c:plotArea>
    <c:plotVisOnly val="1"/>
    <c:dispBlanksAs val="gap"/>
    <c:showDLblsOverMax val="0"/>
  </c:chart>
  <c:spPr>
    <a:noFill/>
    <a:ln w="9525" cap="flat" cmpd="sng" algn="ctr">
      <a:noFill/>
      <a:round/>
    </a:ln>
    <a:effectLst/>
  </c:spPr>
  <c:txPr>
    <a:bodyPr/>
    <a:lstStyle/>
    <a:p>
      <a:pPr>
        <a:defRPr sz="1400"/>
      </a:pPr>
      <a:endParaRPr lang="pt-BR"/>
    </a:p>
  </c:txPr>
  <c:externalData r:id="rId2">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r>
              <a:rPr lang="pt-BR" b="1" dirty="0" smtClean="0"/>
              <a:t>LOAS</a:t>
            </a:r>
            <a:r>
              <a:rPr lang="pt-BR" b="1" baseline="0" dirty="0" smtClean="0"/>
              <a:t> - BPC</a:t>
            </a:r>
            <a:r>
              <a:rPr lang="pt-BR" b="1" dirty="0" smtClean="0"/>
              <a:t> </a:t>
            </a:r>
            <a:r>
              <a:rPr lang="pt-BR" b="1" dirty="0"/>
              <a:t>concedidos judicialmente</a:t>
            </a:r>
          </a:p>
          <a:p>
            <a:pPr>
              <a:defRPr sz="1920" b="0" i="0" u="none" strike="noStrike" kern="1200" spc="0" baseline="0">
                <a:solidFill>
                  <a:schemeClr val="tx1">
                    <a:lumMod val="65000"/>
                    <a:lumOff val="35000"/>
                  </a:schemeClr>
                </a:solidFill>
                <a:latin typeface="+mn-lt"/>
                <a:ea typeface="+mn-ea"/>
                <a:cs typeface="+mn-cs"/>
              </a:defRPr>
            </a:pPr>
            <a:r>
              <a:rPr lang="pt-BR" dirty="0"/>
              <a:t>(% do total de concessões)</a:t>
            </a:r>
          </a:p>
        </c:rich>
      </c:tx>
      <c:layout/>
      <c:overlay val="0"/>
      <c:spPr>
        <a:noFill/>
        <a:ln>
          <a:noFill/>
        </a:ln>
        <a:effectLst/>
      </c:spPr>
    </c:title>
    <c:autoTitleDeleted val="0"/>
    <c:plotArea>
      <c:layout>
        <c:manualLayout>
          <c:layoutTarget val="inner"/>
          <c:xMode val="edge"/>
          <c:yMode val="edge"/>
          <c:x val="5.7968188004277263E-2"/>
          <c:y val="0.14867140183077301"/>
          <c:w val="0.92505650335374745"/>
          <c:h val="0.68425499018627567"/>
        </c:manualLayout>
      </c:layout>
      <c:lineChart>
        <c:grouping val="standard"/>
        <c:varyColors val="0"/>
        <c:ser>
          <c:idx val="1"/>
          <c:order val="0"/>
          <c:tx>
            <c:v>Com deficiência</c:v>
          </c:tx>
          <c:spPr>
            <a:ln w="28575" cap="rnd">
              <a:solidFill>
                <a:schemeClr val="accent2"/>
              </a:solidFill>
              <a:round/>
            </a:ln>
            <a:effectLst/>
          </c:spPr>
          <c:marker>
            <c:symbol val="none"/>
          </c:marker>
          <c:dLbls>
            <c:numFmt formatCode="#,##0.0" sourceLinked="0"/>
            <c:spPr>
              <a:noFill/>
              <a:ln>
                <a:noFill/>
              </a:ln>
              <a:effectLst/>
            </c:spPr>
            <c:txPr>
              <a:bodyPr rot="0" spcFirstLastPara="1" vertOverflow="ellipsis" vert="horz" wrap="square" anchor="ctr" anchorCtr="1"/>
              <a:lstStyle/>
              <a:p>
                <a:pPr>
                  <a:defRPr sz="1600" b="1" i="0" u="none" strike="noStrike" kern="1200" baseline="0">
                    <a:solidFill>
                      <a:schemeClr val="accent2"/>
                    </a:solidFill>
                    <a:latin typeface="+mn-lt"/>
                    <a:ea typeface="+mn-ea"/>
                    <a:cs typeface="+mn-cs"/>
                  </a:defRPr>
                </a:pPr>
                <a:endParaRPr lang="pt-BR"/>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Plan1!$A$7:$A$17</c:f>
              <c:numCache>
                <c:formatCode>General</c:formatCode>
                <c:ptCount val="11"/>
                <c:pt idx="0">
                  <c:v>2004</c:v>
                </c:pt>
                <c:pt idx="1">
                  <c:v>2005</c:v>
                </c:pt>
                <c:pt idx="2">
                  <c:v>2006</c:v>
                </c:pt>
                <c:pt idx="3">
                  <c:v>2007</c:v>
                </c:pt>
                <c:pt idx="4">
                  <c:v>2008</c:v>
                </c:pt>
                <c:pt idx="5">
                  <c:v>2009</c:v>
                </c:pt>
                <c:pt idx="6">
                  <c:v>2010</c:v>
                </c:pt>
                <c:pt idx="7">
                  <c:v>2011</c:v>
                </c:pt>
                <c:pt idx="8">
                  <c:v>2012</c:v>
                </c:pt>
                <c:pt idx="9">
                  <c:v>2013</c:v>
                </c:pt>
                <c:pt idx="10">
                  <c:v>2014</c:v>
                </c:pt>
              </c:numCache>
            </c:numRef>
          </c:cat>
          <c:val>
            <c:numRef>
              <c:f>Plan1!$C$7:$C$17</c:f>
              <c:numCache>
                <c:formatCode>General</c:formatCode>
                <c:ptCount val="11"/>
                <c:pt idx="0">
                  <c:v>6.71</c:v>
                </c:pt>
                <c:pt idx="1">
                  <c:v>12.08</c:v>
                </c:pt>
                <c:pt idx="2">
                  <c:v>14.68</c:v>
                </c:pt>
                <c:pt idx="3">
                  <c:v>17.36</c:v>
                </c:pt>
                <c:pt idx="4">
                  <c:v>15.9</c:v>
                </c:pt>
                <c:pt idx="5">
                  <c:v>18.690000000000001</c:v>
                </c:pt>
                <c:pt idx="6">
                  <c:v>15.14</c:v>
                </c:pt>
                <c:pt idx="7">
                  <c:v>17.71</c:v>
                </c:pt>
                <c:pt idx="8">
                  <c:v>20.130000000000031</c:v>
                </c:pt>
                <c:pt idx="9">
                  <c:v>21.97</c:v>
                </c:pt>
                <c:pt idx="10">
                  <c:v>24.150000000000031</c:v>
                </c:pt>
              </c:numCache>
            </c:numRef>
          </c:val>
          <c:smooth val="0"/>
        </c:ser>
        <c:ser>
          <c:idx val="3"/>
          <c:order val="1"/>
          <c:tx>
            <c:v>idoso</c:v>
          </c:tx>
          <c:spPr>
            <a:ln w="28575" cap="rnd">
              <a:solidFill>
                <a:schemeClr val="accent4"/>
              </a:solidFill>
              <a:round/>
            </a:ln>
            <a:effectLst/>
          </c:spPr>
          <c:marker>
            <c:symbol val="none"/>
          </c:marker>
          <c:dLbls>
            <c:dLbl>
              <c:idx val="0"/>
              <c:layout>
                <c:manualLayout>
                  <c:x val="-2.8815616797900272E-2"/>
                  <c:y val="-1.8077747253672248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numFmt formatCode="#,##0.0" sourceLinked="0"/>
            <c:spPr>
              <a:noFill/>
              <a:ln>
                <a:noFill/>
              </a:ln>
              <a:effectLst/>
            </c:spPr>
            <c:txPr>
              <a:bodyPr rot="0" spcFirstLastPara="1" vertOverflow="ellipsis" vert="horz" wrap="square" anchor="ctr" anchorCtr="1"/>
              <a:lstStyle/>
              <a:p>
                <a:pPr>
                  <a:defRPr sz="1600" b="1" i="0" u="none" strike="noStrike" kern="1200" baseline="0">
                    <a:solidFill>
                      <a:schemeClr val="accent4"/>
                    </a:solidFill>
                    <a:latin typeface="+mn-lt"/>
                    <a:ea typeface="+mn-ea"/>
                    <a:cs typeface="+mn-cs"/>
                  </a:defRPr>
                </a:pPr>
                <a:endParaRPr lang="pt-BR"/>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Plan1!$A$7:$A$17</c:f>
              <c:numCache>
                <c:formatCode>General</c:formatCode>
                <c:ptCount val="11"/>
                <c:pt idx="0">
                  <c:v>2004</c:v>
                </c:pt>
                <c:pt idx="1">
                  <c:v>2005</c:v>
                </c:pt>
                <c:pt idx="2">
                  <c:v>2006</c:v>
                </c:pt>
                <c:pt idx="3">
                  <c:v>2007</c:v>
                </c:pt>
                <c:pt idx="4">
                  <c:v>2008</c:v>
                </c:pt>
                <c:pt idx="5">
                  <c:v>2009</c:v>
                </c:pt>
                <c:pt idx="6">
                  <c:v>2010</c:v>
                </c:pt>
                <c:pt idx="7">
                  <c:v>2011</c:v>
                </c:pt>
                <c:pt idx="8">
                  <c:v>2012</c:v>
                </c:pt>
                <c:pt idx="9">
                  <c:v>2013</c:v>
                </c:pt>
                <c:pt idx="10">
                  <c:v>2014</c:v>
                </c:pt>
              </c:numCache>
            </c:numRef>
          </c:cat>
          <c:val>
            <c:numRef>
              <c:f>Plan1!$E$7:$E$17</c:f>
              <c:numCache>
                <c:formatCode>General</c:formatCode>
                <c:ptCount val="11"/>
                <c:pt idx="0">
                  <c:v>0.73000000000000065</c:v>
                </c:pt>
                <c:pt idx="1">
                  <c:v>2.23</c:v>
                </c:pt>
                <c:pt idx="2">
                  <c:v>2.74</c:v>
                </c:pt>
                <c:pt idx="3">
                  <c:v>2.94</c:v>
                </c:pt>
                <c:pt idx="4">
                  <c:v>2.9499999999999997</c:v>
                </c:pt>
                <c:pt idx="5">
                  <c:v>3.4</c:v>
                </c:pt>
                <c:pt idx="6">
                  <c:v>4.46</c:v>
                </c:pt>
                <c:pt idx="7">
                  <c:v>5.49</c:v>
                </c:pt>
                <c:pt idx="8">
                  <c:v>6.41</c:v>
                </c:pt>
                <c:pt idx="9">
                  <c:v>7.31</c:v>
                </c:pt>
                <c:pt idx="10">
                  <c:v>8.5300000000000011</c:v>
                </c:pt>
              </c:numCache>
            </c:numRef>
          </c:val>
          <c:smooth val="0"/>
        </c:ser>
        <c:ser>
          <c:idx val="5"/>
          <c:order val="2"/>
          <c:tx>
            <c:v>Total</c:v>
          </c:tx>
          <c:spPr>
            <a:ln w="28575" cap="rnd">
              <a:solidFill>
                <a:schemeClr val="accent6"/>
              </a:solidFill>
              <a:round/>
            </a:ln>
            <a:effectLst/>
          </c:spPr>
          <c:marker>
            <c:symbol val="none"/>
          </c:marker>
          <c:dLbls>
            <c:numFmt formatCode="#,##0.0" sourceLinked="0"/>
            <c:spPr>
              <a:noFill/>
              <a:ln>
                <a:noFill/>
              </a:ln>
              <a:effectLst/>
            </c:spPr>
            <c:txPr>
              <a:bodyPr rot="0" spcFirstLastPara="1" vertOverflow="ellipsis" vert="horz" wrap="square" anchor="ctr" anchorCtr="1"/>
              <a:lstStyle/>
              <a:p>
                <a:pPr>
                  <a:defRPr sz="1600" b="1" i="0" u="none" strike="noStrike" kern="1200" baseline="0">
                    <a:solidFill>
                      <a:schemeClr val="accent6"/>
                    </a:solidFill>
                    <a:latin typeface="+mn-lt"/>
                    <a:ea typeface="+mn-ea"/>
                    <a:cs typeface="+mn-cs"/>
                  </a:defRPr>
                </a:pPr>
                <a:endParaRPr lang="pt-BR"/>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Plan1!$A$7:$A$17</c:f>
              <c:numCache>
                <c:formatCode>General</c:formatCode>
                <c:ptCount val="11"/>
                <c:pt idx="0">
                  <c:v>2004</c:v>
                </c:pt>
                <c:pt idx="1">
                  <c:v>2005</c:v>
                </c:pt>
                <c:pt idx="2">
                  <c:v>2006</c:v>
                </c:pt>
                <c:pt idx="3">
                  <c:v>2007</c:v>
                </c:pt>
                <c:pt idx="4">
                  <c:v>2008</c:v>
                </c:pt>
                <c:pt idx="5">
                  <c:v>2009</c:v>
                </c:pt>
                <c:pt idx="6">
                  <c:v>2010</c:v>
                </c:pt>
                <c:pt idx="7">
                  <c:v>2011</c:v>
                </c:pt>
                <c:pt idx="8">
                  <c:v>2012</c:v>
                </c:pt>
                <c:pt idx="9">
                  <c:v>2013</c:v>
                </c:pt>
                <c:pt idx="10">
                  <c:v>2014</c:v>
                </c:pt>
              </c:numCache>
            </c:numRef>
          </c:cat>
          <c:val>
            <c:numRef>
              <c:f>Plan1!$G$7:$G$17</c:f>
              <c:numCache>
                <c:formatCode>General</c:formatCode>
                <c:ptCount val="11"/>
                <c:pt idx="0">
                  <c:v>2.57</c:v>
                </c:pt>
                <c:pt idx="1">
                  <c:v>6.35</c:v>
                </c:pt>
                <c:pt idx="2">
                  <c:v>7.9</c:v>
                </c:pt>
                <c:pt idx="3">
                  <c:v>9.3700000000000028</c:v>
                </c:pt>
                <c:pt idx="4">
                  <c:v>9.1</c:v>
                </c:pt>
                <c:pt idx="5">
                  <c:v>10.46</c:v>
                </c:pt>
                <c:pt idx="6">
                  <c:v>10.350000000000017</c:v>
                </c:pt>
                <c:pt idx="7">
                  <c:v>12.15</c:v>
                </c:pt>
                <c:pt idx="8">
                  <c:v>13.72</c:v>
                </c:pt>
                <c:pt idx="9">
                  <c:v>15</c:v>
                </c:pt>
                <c:pt idx="10">
                  <c:v>16.88</c:v>
                </c:pt>
              </c:numCache>
            </c:numRef>
          </c:val>
          <c:smooth val="0"/>
        </c:ser>
        <c:dLbls>
          <c:showLegendKey val="0"/>
          <c:showVal val="0"/>
          <c:showCatName val="0"/>
          <c:showSerName val="0"/>
          <c:showPercent val="0"/>
          <c:showBubbleSize val="0"/>
        </c:dLbls>
        <c:smooth val="0"/>
        <c:axId val="253303616"/>
        <c:axId val="253304176"/>
      </c:lineChart>
      <c:catAx>
        <c:axId val="2533036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pt-BR"/>
          </a:p>
        </c:txPr>
        <c:crossAx val="253304176"/>
        <c:crosses val="autoZero"/>
        <c:auto val="1"/>
        <c:lblAlgn val="ctr"/>
        <c:lblOffset val="100"/>
        <c:noMultiLvlLbl val="0"/>
      </c:catAx>
      <c:valAx>
        <c:axId val="25330417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pt-BR"/>
          </a:p>
        </c:txPr>
        <c:crossAx val="25330361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pt-BR"/>
        </a:p>
      </c:txPr>
    </c:legend>
    <c:plotVisOnly val="1"/>
    <c:dispBlanksAs val="gap"/>
    <c:showDLblsOverMax val="0"/>
  </c:chart>
  <c:spPr>
    <a:noFill/>
    <a:ln>
      <a:noFill/>
    </a:ln>
    <a:effectLst/>
  </c:spPr>
  <c:txPr>
    <a:bodyPr/>
    <a:lstStyle/>
    <a:p>
      <a:pPr>
        <a:defRPr sz="1600"/>
      </a:pPr>
      <a:endParaRPr lang="pt-BR"/>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cat>
            <c:strRef>
              <c:f>Séries!$F$42:$F$76</c:f>
              <c:strCache>
                <c:ptCount val="35"/>
                <c:pt idx="0">
                  <c:v>1980.12</c:v>
                </c:pt>
                <c:pt idx="1">
                  <c:v>1981.12</c:v>
                </c:pt>
                <c:pt idx="2">
                  <c:v>1982.12</c:v>
                </c:pt>
                <c:pt idx="3">
                  <c:v>1983.12</c:v>
                </c:pt>
                <c:pt idx="4">
                  <c:v>1984.12</c:v>
                </c:pt>
                <c:pt idx="5">
                  <c:v>1985.12</c:v>
                </c:pt>
                <c:pt idx="6">
                  <c:v>1986.12</c:v>
                </c:pt>
                <c:pt idx="7">
                  <c:v>1987.12</c:v>
                </c:pt>
                <c:pt idx="8">
                  <c:v>1988.12</c:v>
                </c:pt>
                <c:pt idx="9">
                  <c:v>1989.12</c:v>
                </c:pt>
                <c:pt idx="10">
                  <c:v>1990.12</c:v>
                </c:pt>
                <c:pt idx="11">
                  <c:v>1991.12</c:v>
                </c:pt>
                <c:pt idx="12">
                  <c:v>1992.12</c:v>
                </c:pt>
                <c:pt idx="13">
                  <c:v>1993.12</c:v>
                </c:pt>
                <c:pt idx="14">
                  <c:v>1994.12</c:v>
                </c:pt>
                <c:pt idx="15">
                  <c:v>1995.12</c:v>
                </c:pt>
                <c:pt idx="16">
                  <c:v>1996.12</c:v>
                </c:pt>
                <c:pt idx="17">
                  <c:v>1997.12</c:v>
                </c:pt>
                <c:pt idx="18">
                  <c:v>1998.12</c:v>
                </c:pt>
                <c:pt idx="19">
                  <c:v>1999.12</c:v>
                </c:pt>
                <c:pt idx="20">
                  <c:v>2000.12</c:v>
                </c:pt>
                <c:pt idx="21">
                  <c:v>2001.12</c:v>
                </c:pt>
                <c:pt idx="22">
                  <c:v>2002.12</c:v>
                </c:pt>
                <c:pt idx="23">
                  <c:v>2003.12</c:v>
                </c:pt>
                <c:pt idx="24">
                  <c:v>2004.12</c:v>
                </c:pt>
                <c:pt idx="25">
                  <c:v>2005.12</c:v>
                </c:pt>
                <c:pt idx="26">
                  <c:v>2006.12</c:v>
                </c:pt>
                <c:pt idx="27">
                  <c:v>2007.12</c:v>
                </c:pt>
                <c:pt idx="28">
                  <c:v>2008.12</c:v>
                </c:pt>
                <c:pt idx="29">
                  <c:v>2009.12</c:v>
                </c:pt>
                <c:pt idx="30">
                  <c:v>2010.12</c:v>
                </c:pt>
                <c:pt idx="31">
                  <c:v>2011.12</c:v>
                </c:pt>
                <c:pt idx="32">
                  <c:v>2012.12</c:v>
                </c:pt>
                <c:pt idx="33">
                  <c:v>2013.12</c:v>
                </c:pt>
                <c:pt idx="34">
                  <c:v>2014.11</c:v>
                </c:pt>
              </c:strCache>
            </c:strRef>
          </c:cat>
          <c:val>
            <c:numRef>
              <c:f>Séries!$G$42:$G$76</c:f>
              <c:numCache>
                <c:formatCode>0.0</c:formatCode>
                <c:ptCount val="35"/>
                <c:pt idx="0">
                  <c:v>641.280720904286</c:v>
                </c:pt>
                <c:pt idx="1">
                  <c:v>682.84593405725298</c:v>
                </c:pt>
                <c:pt idx="2">
                  <c:v>673.55278105601496</c:v>
                </c:pt>
                <c:pt idx="3">
                  <c:v>587.27059627365998</c:v>
                </c:pt>
                <c:pt idx="4">
                  <c:v>553.98504651428698</c:v>
                </c:pt>
                <c:pt idx="5">
                  <c:v>588.58519092793995</c:v>
                </c:pt>
                <c:pt idx="6">
                  <c:v>495.417829853265</c:v>
                </c:pt>
                <c:pt idx="7">
                  <c:v>448.500310273016</c:v>
                </c:pt>
                <c:pt idx="8">
                  <c:v>460.65622384676698</c:v>
                </c:pt>
                <c:pt idx="9">
                  <c:v>457.41292059643001</c:v>
                </c:pt>
                <c:pt idx="10">
                  <c:v>304.32143948694892</c:v>
                </c:pt>
                <c:pt idx="11">
                  <c:v>251.50259099381199</c:v>
                </c:pt>
                <c:pt idx="12">
                  <c:v>250.34269002010799</c:v>
                </c:pt>
                <c:pt idx="13">
                  <c:v>347.36900027727887</c:v>
                </c:pt>
                <c:pt idx="14">
                  <c:v>281.566859674348</c:v>
                </c:pt>
                <c:pt idx="15">
                  <c:v>329.75095373489802</c:v>
                </c:pt>
                <c:pt idx="16">
                  <c:v>338.46636254151292</c:v>
                </c:pt>
                <c:pt idx="17">
                  <c:v>347.55853404313388</c:v>
                </c:pt>
                <c:pt idx="18">
                  <c:v>367.38536305680299</c:v>
                </c:pt>
                <c:pt idx="19">
                  <c:v>354.46383179629191</c:v>
                </c:pt>
                <c:pt idx="20">
                  <c:v>373.84714556511602</c:v>
                </c:pt>
                <c:pt idx="21">
                  <c:v>407.20008742213997</c:v>
                </c:pt>
                <c:pt idx="22">
                  <c:v>394.32182364509998</c:v>
                </c:pt>
                <c:pt idx="23">
                  <c:v>428.67296799437401</c:v>
                </c:pt>
                <c:pt idx="24">
                  <c:v>437.56100138607201</c:v>
                </c:pt>
                <c:pt idx="25">
                  <c:v>480.62220674444302</c:v>
                </c:pt>
                <c:pt idx="26">
                  <c:v>545.38379029374698</c:v>
                </c:pt>
                <c:pt idx="27">
                  <c:v>563.10118359502201</c:v>
                </c:pt>
                <c:pt idx="28">
                  <c:v>577.53588942929798</c:v>
                </c:pt>
                <c:pt idx="29">
                  <c:v>621.54924939467287</c:v>
                </c:pt>
                <c:pt idx="30">
                  <c:v>640.30226578040765</c:v>
                </c:pt>
                <c:pt idx="31">
                  <c:v>645.02579846609899</c:v>
                </c:pt>
                <c:pt idx="32">
                  <c:v>693.197985502292</c:v>
                </c:pt>
                <c:pt idx="33">
                  <c:v>715.78864483622101</c:v>
                </c:pt>
                <c:pt idx="34">
                  <c:v>724</c:v>
                </c:pt>
              </c:numCache>
            </c:numRef>
          </c:val>
        </c:ser>
        <c:dLbls>
          <c:showLegendKey val="0"/>
          <c:showVal val="0"/>
          <c:showCatName val="0"/>
          <c:showSerName val="0"/>
          <c:showPercent val="0"/>
          <c:showBubbleSize val="0"/>
        </c:dLbls>
        <c:gapWidth val="219"/>
        <c:axId val="170774800"/>
        <c:axId val="170775360"/>
      </c:barChart>
      <c:catAx>
        <c:axId val="1707748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pt-BR"/>
          </a:p>
        </c:txPr>
        <c:crossAx val="170775360"/>
        <c:crosses val="autoZero"/>
        <c:auto val="1"/>
        <c:lblAlgn val="ctr"/>
        <c:lblOffset val="100"/>
        <c:noMultiLvlLbl val="0"/>
      </c:catAx>
      <c:valAx>
        <c:axId val="1707753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pt-BR"/>
          </a:p>
        </c:txPr>
        <c:crossAx val="170774800"/>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pt-BR"/>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pt-BR" sz="1600" b="1" dirty="0"/>
              <a:t>Proporção de ATC concedidas com contribuiçã</a:t>
            </a:r>
            <a:r>
              <a:rPr lang="pt-BR" sz="1600" b="1" baseline="0" dirty="0"/>
              <a:t>o superior ao tempo </a:t>
            </a:r>
            <a:r>
              <a:rPr lang="pt-BR" sz="1600" b="1" baseline="0" dirty="0" smtClean="0"/>
              <a:t>mínimo exigido</a:t>
            </a:r>
            <a:endParaRPr lang="pt-BR" sz="1600" b="1" dirty="0"/>
          </a:p>
        </c:rich>
      </c:tx>
      <c:layout>
        <c:manualLayout>
          <c:xMode val="edge"/>
          <c:yMode val="edge"/>
          <c:x val="0.12228002642282061"/>
          <c:y val="1.8896709889377371E-2"/>
        </c:manualLayout>
      </c:layout>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pt-BR"/>
        </a:p>
      </c:txPr>
    </c:title>
    <c:autoTitleDeleted val="0"/>
    <c:plotArea>
      <c:layout>
        <c:manualLayout>
          <c:layoutTarget val="inner"/>
          <c:xMode val="edge"/>
          <c:yMode val="edge"/>
          <c:x val="7.036687403024898E-2"/>
          <c:y val="0.17965811338422716"/>
          <c:w val="0.91121691970824092"/>
          <c:h val="0.65874550645166408"/>
        </c:manualLayout>
      </c:layout>
      <c:lineChart>
        <c:grouping val="standard"/>
        <c:varyColors val="0"/>
        <c:ser>
          <c:idx val="0"/>
          <c:order val="0"/>
          <c:spPr>
            <a:ln w="28575"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t" anchorCtr="0">
                <a:spAutoFit/>
              </a:bodyPr>
              <a:lstStyle/>
              <a:p>
                <a:pPr>
                  <a:defRPr sz="1200" b="0" i="0" u="none" strike="noStrike" kern="1200" baseline="0">
                    <a:solidFill>
                      <a:schemeClr val="tx1">
                        <a:lumMod val="75000"/>
                        <a:lumOff val="25000"/>
                      </a:schemeClr>
                    </a:solidFill>
                    <a:latin typeface="+mn-lt"/>
                    <a:ea typeface="+mn-ea"/>
                    <a:cs typeface="+mn-cs"/>
                  </a:defRPr>
                </a:pPr>
                <a:endParaRPr lang="pt-BR"/>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'B-42 por sexo'!$E$89:$S$89</c:f>
              <c:numCache>
                <c:formatCode>General</c:formatCode>
                <c:ptCount val="15"/>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numCache>
            </c:numRef>
          </c:cat>
          <c:val>
            <c:numRef>
              <c:f>'B-42 por sexo'!$E$92:$S$92</c:f>
              <c:numCache>
                <c:formatCode>0.0%</c:formatCode>
                <c:ptCount val="15"/>
                <c:pt idx="0">
                  <c:v>0.10897244603600915</c:v>
                </c:pt>
                <c:pt idx="1">
                  <c:v>0.12557345090008318</c:v>
                </c:pt>
                <c:pt idx="2">
                  <c:v>0.12941970559952659</c:v>
                </c:pt>
                <c:pt idx="3">
                  <c:v>0.14396731963073756</c:v>
                </c:pt>
                <c:pt idx="4">
                  <c:v>0.14401170123056947</c:v>
                </c:pt>
                <c:pt idx="5">
                  <c:v>0.15124987841649645</c:v>
                </c:pt>
                <c:pt idx="6">
                  <c:v>0.16987002992164643</c:v>
                </c:pt>
                <c:pt idx="7">
                  <c:v>0.19799834399364272</c:v>
                </c:pt>
                <c:pt idx="8">
                  <c:v>0.23169065003782449</c:v>
                </c:pt>
                <c:pt idx="9">
                  <c:v>0.24997891540861938</c:v>
                </c:pt>
                <c:pt idx="10">
                  <c:v>0.25922985595559944</c:v>
                </c:pt>
                <c:pt idx="11">
                  <c:v>0.27474513718728255</c:v>
                </c:pt>
                <c:pt idx="12">
                  <c:v>0.28693166762647371</c:v>
                </c:pt>
                <c:pt idx="13">
                  <c:v>0.2982548859266031</c:v>
                </c:pt>
                <c:pt idx="14">
                  <c:v>0.31532477875498616</c:v>
                </c:pt>
              </c:numCache>
            </c:numRef>
          </c:val>
          <c:smooth val="0"/>
        </c:ser>
        <c:dLbls>
          <c:showLegendKey val="0"/>
          <c:showVal val="0"/>
          <c:showCatName val="0"/>
          <c:showSerName val="0"/>
          <c:showPercent val="0"/>
          <c:showBubbleSize val="0"/>
        </c:dLbls>
        <c:smooth val="0"/>
        <c:axId val="170777600"/>
        <c:axId val="171302832"/>
      </c:lineChart>
      <c:catAx>
        <c:axId val="170777600"/>
        <c:scaling>
          <c:orientation val="minMax"/>
        </c:scaling>
        <c:delete val="0"/>
        <c:axPos val="b"/>
        <c:title>
          <c:tx>
            <c:rich>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pt-BR" sz="1100" b="1" dirty="0" smtClean="0"/>
                  <a:t>Ano</a:t>
                </a:r>
                <a:endParaRPr lang="pt-BR" sz="1100" b="1" dirty="0"/>
              </a:p>
            </c:rich>
          </c:tx>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pt-BR"/>
            </a:p>
          </c:txPr>
        </c:title>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pt-BR"/>
          </a:p>
        </c:txPr>
        <c:crossAx val="171302832"/>
        <c:crosses val="autoZero"/>
        <c:auto val="1"/>
        <c:lblAlgn val="ctr"/>
        <c:lblOffset val="100"/>
        <c:noMultiLvlLbl val="0"/>
      </c:catAx>
      <c:valAx>
        <c:axId val="171302832"/>
        <c:scaling>
          <c:orientation val="minMax"/>
          <c:min val="5.000000000000001E-2"/>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pt-BR"/>
          </a:p>
        </c:txPr>
        <c:crossAx val="17077760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pt-B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27"/>
    </mc:Choice>
    <mc:Fallback>
      <c:style val="27"/>
    </mc:Fallback>
  </mc:AlternateContent>
  <c:clrMapOvr bg1="lt1" tx1="dk1" bg2="lt2" tx2="dk2" accent1="accent1" accent2="accent2" accent3="accent3" accent4="accent4" accent5="accent5" accent6="accent6" hlink="hlink" folHlink="folHlink"/>
  <c:chart>
    <c:autoTitleDeleted val="0"/>
    <c:plotArea>
      <c:layout/>
      <c:lineChart>
        <c:grouping val="standard"/>
        <c:varyColors val="0"/>
        <c:ser>
          <c:idx val="0"/>
          <c:order val="0"/>
          <c:tx>
            <c:strRef>
              <c:f>'Comparativo (% PIB)'!$A$20</c:f>
              <c:strCache>
                <c:ptCount val="1"/>
                <c:pt idx="0">
                  <c:v>Total RGPS</c:v>
                </c:pt>
              </c:strCache>
            </c:strRef>
          </c:tx>
          <c:dPt>
            <c:idx val="13"/>
            <c:bubble3D val="0"/>
            <c:spPr>
              <a:ln>
                <a:solidFill>
                  <a:srgbClr val="FF0000"/>
                </a:solidFill>
                <a:prstDash val="sysDot"/>
              </a:ln>
            </c:spPr>
          </c:dPt>
          <c:dPt>
            <c:idx val="14"/>
            <c:bubble3D val="0"/>
            <c:spPr>
              <a:ln>
                <a:solidFill>
                  <a:srgbClr val="FF0000"/>
                </a:solidFill>
                <a:prstDash val="sysDot"/>
              </a:ln>
            </c:spPr>
          </c:dPt>
          <c:dLbls>
            <c:dLbl>
              <c:idx val="14"/>
              <c:layout>
                <c:manualLayout>
                  <c:x val="-1.4767783815338721E-2"/>
                  <c:y val="-5.0277385471555261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1800" b="1"/>
                </a:pPr>
                <a:endParaRPr lang="pt-BR"/>
              </a:p>
            </c:txPr>
            <c:showLegendKey val="0"/>
            <c:showVal val="0"/>
            <c:showCatName val="0"/>
            <c:showSerName val="0"/>
            <c:showPercent val="0"/>
            <c:showBubbleSize val="0"/>
            <c:extLst>
              <c:ext xmlns:c15="http://schemas.microsoft.com/office/drawing/2012/chart" uri="{CE6537A1-D6FC-4f65-9D91-7224C49458BB}">
                <c15:showLeaderLines val="1"/>
              </c:ext>
            </c:extLst>
          </c:dLbls>
          <c:cat>
            <c:strRef>
              <c:f>'Comparativo (% PIB)'!$B$2:$U$2</c:f>
              <c:strCache>
                <c:ptCount val="15"/>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PLOA 2016</c:v>
                </c:pt>
              </c:strCache>
            </c:strRef>
          </c:cat>
          <c:val>
            <c:numRef>
              <c:f>'Comparativo (% PIB)'!$B$20:$U$20</c:f>
              <c:numCache>
                <c:formatCode>#,##0.0</c:formatCode>
                <c:ptCount val="15"/>
                <c:pt idx="0">
                  <c:v>4.763175907551676</c:v>
                </c:pt>
                <c:pt idx="1">
                  <c:v>4.6934243165715364</c:v>
                </c:pt>
                <c:pt idx="2">
                  <c:v>4.7871102538236547</c:v>
                </c:pt>
                <c:pt idx="3">
                  <c:v>4.9929695187627372</c:v>
                </c:pt>
                <c:pt idx="4">
                  <c:v>5.1257386269682508</c:v>
                </c:pt>
                <c:pt idx="5">
                  <c:v>5.1659365088013143</c:v>
                </c:pt>
                <c:pt idx="6">
                  <c:v>5.2567547510101464</c:v>
                </c:pt>
                <c:pt idx="7">
                  <c:v>5.4687184712305701</c:v>
                </c:pt>
                <c:pt idx="8">
                  <c:v>5.4534956708200637</c:v>
                </c:pt>
                <c:pt idx="9">
                  <c:v>5.6206891386209286</c:v>
                </c:pt>
                <c:pt idx="10">
                  <c:v>5.8510306154890612</c:v>
                </c:pt>
                <c:pt idx="11">
                  <c:v>5.9552666215294572</c:v>
                </c:pt>
                <c:pt idx="12">
                  <c:v>6.1127956297174704</c:v>
                </c:pt>
                <c:pt idx="13">
                  <c:v>6.0121663881976684</c:v>
                </c:pt>
                <c:pt idx="14">
                  <c:v>5.8544168023127421</c:v>
                </c:pt>
              </c:numCache>
            </c:numRef>
          </c:val>
          <c:smooth val="0"/>
        </c:ser>
        <c:ser>
          <c:idx val="1"/>
          <c:order val="1"/>
          <c:tx>
            <c:strRef>
              <c:f>'Comparativo (% PIB)'!$A$21</c:f>
              <c:strCache>
                <c:ptCount val="1"/>
                <c:pt idx="0">
                  <c:v>RGPS (sem Compensação) </c:v>
                </c:pt>
              </c:strCache>
            </c:strRef>
          </c:tx>
          <c:dPt>
            <c:idx val="13"/>
            <c:bubble3D val="0"/>
            <c:spPr>
              <a:ln>
                <a:solidFill>
                  <a:srgbClr val="FF0000"/>
                </a:solidFill>
                <a:prstDash val="sysDot"/>
              </a:ln>
            </c:spPr>
          </c:dPt>
          <c:dPt>
            <c:idx val="14"/>
            <c:bubble3D val="0"/>
            <c:spPr>
              <a:ln>
                <a:solidFill>
                  <a:srgbClr val="FF0000"/>
                </a:solidFill>
                <a:prstDash val="sysDot"/>
              </a:ln>
            </c:spPr>
          </c:dPt>
          <c:dLbls>
            <c:dLbl>
              <c:idx val="14"/>
              <c:layout>
                <c:manualLayout>
                  <c:x val="-2.322036897093575E-2"/>
                  <c:y val="4.8749626624365223E-2"/>
                </c:manualLayout>
              </c:layout>
              <c:spPr>
                <a:noFill/>
                <a:ln>
                  <a:noFill/>
                </a:ln>
                <a:effectLst/>
              </c:spPr>
              <c:txPr>
                <a:bodyPr wrap="square" lIns="38100" tIns="19050" rIns="38100" bIns="19050" anchor="ctr">
                  <a:spAutoFit/>
                </a:bodyPr>
                <a:lstStyle/>
                <a:p>
                  <a:pPr>
                    <a:defRPr sz="1800" b="1"/>
                  </a:pPr>
                  <a:endParaRPr lang="pt-BR"/>
                </a:p>
              </c:txP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1800"/>
                </a:pPr>
                <a:endParaRPr lang="pt-BR"/>
              </a:p>
            </c:txPr>
            <c:showLegendKey val="0"/>
            <c:showVal val="0"/>
            <c:showCatName val="0"/>
            <c:showSerName val="0"/>
            <c:showPercent val="0"/>
            <c:showBubbleSize val="0"/>
            <c:extLst>
              <c:ext xmlns:c15="http://schemas.microsoft.com/office/drawing/2012/chart" uri="{CE6537A1-D6FC-4f65-9D91-7224C49458BB}">
                <c15:showLeaderLines val="1"/>
              </c:ext>
            </c:extLst>
          </c:dLbls>
          <c:cat>
            <c:strRef>
              <c:f>'Comparativo (% PIB)'!$B$2:$U$2</c:f>
              <c:strCache>
                <c:ptCount val="15"/>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PLOA 2016</c:v>
                </c:pt>
              </c:strCache>
            </c:strRef>
          </c:cat>
          <c:val>
            <c:numRef>
              <c:f>'Comparativo (% PIB)'!$B$21:$U$21</c:f>
              <c:numCache>
                <c:formatCode>#,##0.0</c:formatCode>
                <c:ptCount val="15"/>
                <c:pt idx="0">
                  <c:v>4.763175907551676</c:v>
                </c:pt>
                <c:pt idx="1">
                  <c:v>4.6934243165715364</c:v>
                </c:pt>
                <c:pt idx="2">
                  <c:v>4.7871102538236547</c:v>
                </c:pt>
                <c:pt idx="3">
                  <c:v>4.9929695187627372</c:v>
                </c:pt>
                <c:pt idx="4">
                  <c:v>5.1257386269682508</c:v>
                </c:pt>
                <c:pt idx="5">
                  <c:v>5.1659365088013143</c:v>
                </c:pt>
                <c:pt idx="6">
                  <c:v>5.2567547510101464</c:v>
                </c:pt>
                <c:pt idx="7">
                  <c:v>5.4687184712305701</c:v>
                </c:pt>
                <c:pt idx="8">
                  <c:v>5.4534956708200637</c:v>
                </c:pt>
                <c:pt idx="9">
                  <c:v>5.6206891386209286</c:v>
                </c:pt>
                <c:pt idx="10">
                  <c:v>5.8510306154890612</c:v>
                </c:pt>
                <c:pt idx="11">
                  <c:v>5.7803834546731414</c:v>
                </c:pt>
                <c:pt idx="12">
                  <c:v>5.7858410426109872</c:v>
                </c:pt>
                <c:pt idx="13">
                  <c:v>5.6227717670948305</c:v>
                </c:pt>
                <c:pt idx="14">
                  <c:v>5.5587357128453894</c:v>
                </c:pt>
              </c:numCache>
            </c:numRef>
          </c:val>
          <c:smooth val="0"/>
        </c:ser>
        <c:dLbls>
          <c:showLegendKey val="0"/>
          <c:showVal val="0"/>
          <c:showCatName val="0"/>
          <c:showSerName val="0"/>
          <c:showPercent val="0"/>
          <c:showBubbleSize val="0"/>
        </c:dLbls>
        <c:marker val="1"/>
        <c:smooth val="0"/>
        <c:axId val="307533792"/>
        <c:axId val="307534912"/>
      </c:lineChart>
      <c:catAx>
        <c:axId val="307533792"/>
        <c:scaling>
          <c:orientation val="minMax"/>
        </c:scaling>
        <c:delete val="0"/>
        <c:axPos val="b"/>
        <c:majorGridlines>
          <c:spPr>
            <a:ln>
              <a:prstDash val="sysDash"/>
            </a:ln>
          </c:spPr>
        </c:majorGridlines>
        <c:numFmt formatCode="General" sourceLinked="0"/>
        <c:majorTickMark val="out"/>
        <c:minorTickMark val="none"/>
        <c:tickLblPos val="nextTo"/>
        <c:crossAx val="307534912"/>
        <c:crosses val="autoZero"/>
        <c:auto val="1"/>
        <c:lblAlgn val="ctr"/>
        <c:lblOffset val="100"/>
        <c:noMultiLvlLbl val="0"/>
      </c:catAx>
      <c:valAx>
        <c:axId val="307534912"/>
        <c:scaling>
          <c:orientation val="minMax"/>
          <c:min val="4.5"/>
        </c:scaling>
        <c:delete val="0"/>
        <c:axPos val="l"/>
        <c:majorGridlines>
          <c:spPr>
            <a:ln>
              <a:prstDash val="sysDash"/>
            </a:ln>
          </c:spPr>
        </c:majorGridlines>
        <c:numFmt formatCode="#,##0.0" sourceLinked="1"/>
        <c:majorTickMark val="out"/>
        <c:minorTickMark val="none"/>
        <c:tickLblPos val="nextTo"/>
        <c:crossAx val="307533792"/>
        <c:crosses val="autoZero"/>
        <c:crossBetween val="between"/>
      </c:valAx>
    </c:plotArea>
    <c:legend>
      <c:legendPos val="b"/>
      <c:layout>
        <c:manualLayout>
          <c:xMode val="edge"/>
          <c:yMode val="edge"/>
          <c:x val="0.17209434888305136"/>
          <c:y val="0.88086580372186629"/>
          <c:w val="0.61455297059987812"/>
          <c:h val="6.3889102361473965E-2"/>
        </c:manualLayout>
      </c:layout>
      <c:overlay val="0"/>
    </c:legend>
    <c:plotVisOnly val="1"/>
    <c:dispBlanksAs val="gap"/>
    <c:showDLblsOverMax val="0"/>
  </c:chart>
  <c:txPr>
    <a:bodyPr/>
    <a:lstStyle/>
    <a:p>
      <a:pPr>
        <a:defRPr sz="1800"/>
      </a:pPr>
      <a:endParaRPr lang="pt-BR"/>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v>Receita</c:v>
          </c:tx>
          <c:spPr>
            <a:ln w="50800" cap="rnd">
              <a:solidFill>
                <a:schemeClr val="accent1"/>
              </a:solidFill>
              <a:round/>
            </a:ln>
            <a:effectLst/>
          </c:spPr>
          <c:marker>
            <c:symbol val="none"/>
          </c:marker>
          <c:dPt>
            <c:idx val="12"/>
            <c:marker>
              <c:symbol val="diamond"/>
              <c:size val="7"/>
              <c:spPr>
                <a:solidFill>
                  <a:schemeClr val="accent1"/>
                </a:solidFill>
                <a:ln w="9525">
                  <a:solidFill>
                    <a:schemeClr val="accent1"/>
                  </a:solidFill>
                </a:ln>
                <a:effectLst/>
              </c:spPr>
            </c:marker>
            <c:bubble3D val="0"/>
          </c:dPt>
          <c:dPt>
            <c:idx val="13"/>
            <c:marker>
              <c:symbol val="diamond"/>
              <c:size val="7"/>
              <c:spPr>
                <a:solidFill>
                  <a:schemeClr val="accent1"/>
                </a:solidFill>
                <a:ln w="9525">
                  <a:solidFill>
                    <a:schemeClr val="accent1"/>
                  </a:solidFill>
                </a:ln>
                <a:effectLst/>
              </c:spPr>
            </c:marker>
            <c:bubble3D val="0"/>
            <c:spPr>
              <a:ln w="50800" cap="rnd">
                <a:solidFill>
                  <a:schemeClr val="accent1"/>
                </a:solidFill>
                <a:prstDash val="dash"/>
                <a:round/>
              </a:ln>
              <a:effectLst/>
            </c:spPr>
          </c:dPt>
          <c:dPt>
            <c:idx val="14"/>
            <c:bubble3D val="0"/>
            <c:spPr>
              <a:ln w="50800" cap="rnd">
                <a:solidFill>
                  <a:schemeClr val="accent1"/>
                </a:solidFill>
                <a:prstDash val="dash"/>
                <a:round/>
              </a:ln>
              <a:effectLst/>
            </c:spPr>
          </c:dPt>
          <c:dPt>
            <c:idx val="15"/>
            <c:bubble3D val="0"/>
            <c:spPr>
              <a:ln w="50800" cap="rnd">
                <a:solidFill>
                  <a:schemeClr val="accent1"/>
                </a:solidFill>
                <a:prstDash val="dash"/>
                <a:round/>
              </a:ln>
              <a:effectLst/>
            </c:spPr>
          </c:dPt>
          <c:dPt>
            <c:idx val="16"/>
            <c:marker>
              <c:symbol val="diamond"/>
              <c:size val="7"/>
              <c:spPr>
                <a:solidFill>
                  <a:schemeClr val="accent1"/>
                </a:solidFill>
                <a:ln w="9525">
                  <a:solidFill>
                    <a:schemeClr val="accent1"/>
                  </a:solidFill>
                </a:ln>
                <a:effectLst/>
              </c:spPr>
            </c:marker>
            <c:bubble3D val="0"/>
            <c:spPr>
              <a:ln w="50800" cap="rnd">
                <a:solidFill>
                  <a:schemeClr val="accent1"/>
                </a:solidFill>
                <a:prstDash val="dash"/>
                <a:round/>
              </a:ln>
              <a:effectLst/>
            </c:spPr>
          </c:dPt>
          <c:dLbls>
            <c:dLbl>
              <c:idx val="12"/>
              <c:layout/>
              <c:dLblPos val="t"/>
              <c:showLegendKey val="0"/>
              <c:showVal val="1"/>
              <c:showCatName val="0"/>
              <c:showSerName val="0"/>
              <c:showPercent val="0"/>
              <c:showBubbleSize val="0"/>
              <c:extLst>
                <c:ext xmlns:c15="http://schemas.microsoft.com/office/drawing/2012/chart" uri="{CE6537A1-D6FC-4f65-9D91-7224C49458BB}">
                  <c15:layout/>
                </c:ext>
              </c:extLst>
            </c:dLbl>
            <c:dLbl>
              <c:idx val="13"/>
              <c:layout/>
              <c:dLblPos val="t"/>
              <c:showLegendKey val="0"/>
              <c:showVal val="1"/>
              <c:showCatName val="0"/>
              <c:showSerName val="0"/>
              <c:showPercent val="0"/>
              <c:showBubbleSize val="0"/>
              <c:extLst>
                <c:ext xmlns:c15="http://schemas.microsoft.com/office/drawing/2012/chart" uri="{CE6537A1-D6FC-4f65-9D91-7224C49458BB}">
                  <c15:layout/>
                </c:ext>
              </c:extLst>
            </c:dLbl>
            <c:dLbl>
              <c:idx val="16"/>
              <c:layout/>
              <c:dLblPos val="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anchor="ctr" anchorCtr="1"/>
              <a:lstStyle/>
              <a:p>
                <a:pPr>
                  <a:defRPr sz="1600" b="1" i="0" u="none" strike="noStrike" kern="1200" baseline="0">
                    <a:solidFill>
                      <a:schemeClr val="accent1">
                        <a:lumMod val="75000"/>
                      </a:schemeClr>
                    </a:solidFill>
                    <a:latin typeface="+mn-lt"/>
                    <a:ea typeface="+mn-ea"/>
                    <a:cs typeface="+mn-cs"/>
                  </a:defRPr>
                </a:pPr>
                <a:endParaRPr lang="pt-BR"/>
              </a:p>
            </c:txPr>
            <c:dLblPos val="t"/>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'5.1'!$N$5:$AD$5</c:f>
              <c:numCache>
                <c:formatCode>0000</c:formatCode>
                <c:ptCount val="17"/>
                <c:pt idx="0">
                  <c:v>2003</c:v>
                </c:pt>
                <c:pt idx="1">
                  <c:v>2004</c:v>
                </c:pt>
                <c:pt idx="2">
                  <c:v>2005</c:v>
                </c:pt>
                <c:pt idx="3">
                  <c:v>2006</c:v>
                </c:pt>
                <c:pt idx="4">
                  <c:v>2007</c:v>
                </c:pt>
                <c:pt idx="5">
                  <c:v>2008</c:v>
                </c:pt>
                <c:pt idx="6">
                  <c:v>2009</c:v>
                </c:pt>
                <c:pt idx="7">
                  <c:v>2010</c:v>
                </c:pt>
                <c:pt idx="8">
                  <c:v>2011</c:v>
                </c:pt>
                <c:pt idx="9">
                  <c:v>2012</c:v>
                </c:pt>
                <c:pt idx="10">
                  <c:v>2013</c:v>
                </c:pt>
                <c:pt idx="11">
                  <c:v>2014</c:v>
                </c:pt>
                <c:pt idx="12" formatCode="General">
                  <c:v>2015</c:v>
                </c:pt>
                <c:pt idx="13" formatCode="General">
                  <c:v>2016</c:v>
                </c:pt>
                <c:pt idx="14" formatCode="General">
                  <c:v>2017</c:v>
                </c:pt>
                <c:pt idx="15" formatCode="General">
                  <c:v>2018</c:v>
                </c:pt>
                <c:pt idx="16" formatCode="General">
                  <c:v>2019</c:v>
                </c:pt>
              </c:numCache>
            </c:numRef>
          </c:cat>
          <c:val>
            <c:numRef>
              <c:f>'5.1'!$N$66:$AD$66</c:f>
              <c:numCache>
                <c:formatCode>0.0%</c:formatCode>
                <c:ptCount val="17"/>
                <c:pt idx="0">
                  <c:v>4.6934243214084785E-2</c:v>
                </c:pt>
                <c:pt idx="1">
                  <c:v>4.7871102538236551E-2</c:v>
                </c:pt>
                <c:pt idx="2">
                  <c:v>4.9929695187627403E-2</c:v>
                </c:pt>
                <c:pt idx="3">
                  <c:v>5.1257386269682466E-2</c:v>
                </c:pt>
                <c:pt idx="4">
                  <c:v>5.1659365088013054E-2</c:v>
                </c:pt>
                <c:pt idx="5">
                  <c:v>5.2567547401561908E-2</c:v>
                </c:pt>
                <c:pt idx="6">
                  <c:v>5.4687184712205412E-2</c:v>
                </c:pt>
                <c:pt idx="7">
                  <c:v>5.4534956708206024E-2</c:v>
                </c:pt>
                <c:pt idx="8">
                  <c:v>5.6206891386209316E-2</c:v>
                </c:pt>
                <c:pt idx="9">
                  <c:v>5.8510306154890633E-2</c:v>
                </c:pt>
                <c:pt idx="10">
                  <c:v>5.9552666215294696E-2</c:v>
                </c:pt>
                <c:pt idx="11">
                  <c:v>6.1127962243696633E-2</c:v>
                </c:pt>
                <c:pt idx="12">
                  <c:v>6.0609184847688825E-2</c:v>
                </c:pt>
                <c:pt idx="13">
                  <c:v>5.8428790294425173E-2</c:v>
                </c:pt>
                <c:pt idx="14">
                  <c:v>5.6551449092461875E-2</c:v>
                </c:pt>
                <c:pt idx="15">
                  <c:v>5.6834160207391772E-2</c:v>
                </c:pt>
                <c:pt idx="16">
                  <c:v>5.7592301542905462E-2</c:v>
                </c:pt>
              </c:numCache>
            </c:numRef>
          </c:val>
          <c:smooth val="0"/>
        </c:ser>
        <c:ser>
          <c:idx val="1"/>
          <c:order val="1"/>
          <c:tx>
            <c:v>Despesa</c:v>
          </c:tx>
          <c:spPr>
            <a:ln w="50800" cap="rnd">
              <a:solidFill>
                <a:schemeClr val="accent2"/>
              </a:solidFill>
              <a:round/>
            </a:ln>
            <a:effectLst/>
          </c:spPr>
          <c:marker>
            <c:symbol val="none"/>
          </c:marker>
          <c:dPt>
            <c:idx val="12"/>
            <c:marker>
              <c:symbol val="circle"/>
              <c:size val="8"/>
              <c:spPr>
                <a:solidFill>
                  <a:schemeClr val="accent2"/>
                </a:solidFill>
                <a:ln w="9525">
                  <a:solidFill>
                    <a:schemeClr val="accent2"/>
                  </a:solidFill>
                </a:ln>
                <a:effectLst/>
              </c:spPr>
            </c:marker>
            <c:bubble3D val="0"/>
          </c:dPt>
          <c:dPt>
            <c:idx val="13"/>
            <c:marker>
              <c:symbol val="circle"/>
              <c:size val="7"/>
              <c:spPr>
                <a:solidFill>
                  <a:schemeClr val="accent2"/>
                </a:solidFill>
                <a:ln w="9525">
                  <a:solidFill>
                    <a:schemeClr val="accent2"/>
                  </a:solidFill>
                </a:ln>
                <a:effectLst/>
              </c:spPr>
            </c:marker>
            <c:bubble3D val="0"/>
            <c:spPr>
              <a:ln w="50800" cap="rnd">
                <a:solidFill>
                  <a:schemeClr val="accent2"/>
                </a:solidFill>
                <a:prstDash val="dash"/>
                <a:round/>
              </a:ln>
              <a:effectLst/>
            </c:spPr>
          </c:dPt>
          <c:dPt>
            <c:idx val="14"/>
            <c:bubble3D val="0"/>
            <c:spPr>
              <a:ln w="50800" cap="rnd">
                <a:solidFill>
                  <a:schemeClr val="accent2"/>
                </a:solidFill>
                <a:prstDash val="dash"/>
                <a:round/>
              </a:ln>
              <a:effectLst/>
            </c:spPr>
          </c:dPt>
          <c:dPt>
            <c:idx val="15"/>
            <c:bubble3D val="0"/>
            <c:spPr>
              <a:ln w="50800" cap="rnd">
                <a:solidFill>
                  <a:schemeClr val="accent2"/>
                </a:solidFill>
                <a:prstDash val="dash"/>
                <a:round/>
              </a:ln>
              <a:effectLst/>
            </c:spPr>
          </c:dPt>
          <c:dPt>
            <c:idx val="16"/>
            <c:marker>
              <c:symbol val="circle"/>
              <c:size val="7"/>
              <c:spPr>
                <a:solidFill>
                  <a:schemeClr val="accent2"/>
                </a:solidFill>
                <a:ln w="9525">
                  <a:solidFill>
                    <a:schemeClr val="accent2"/>
                  </a:solidFill>
                </a:ln>
                <a:effectLst/>
              </c:spPr>
            </c:marker>
            <c:bubble3D val="0"/>
            <c:spPr>
              <a:ln w="50800" cap="rnd">
                <a:solidFill>
                  <a:schemeClr val="accent2"/>
                </a:solidFill>
                <a:prstDash val="dash"/>
                <a:round/>
              </a:ln>
              <a:effectLst/>
            </c:spPr>
          </c:dPt>
          <c:dLbls>
            <c:dLbl>
              <c:idx val="12"/>
              <c:layout>
                <c:manualLayout>
                  <c:x val="-3.7860183000026602E-2"/>
                  <c:y val="-4.390005752351217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1.514407320001065E-2"/>
                  <c:y val="-4.906477017333717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2.120170248001494E-2"/>
                  <c:y val="-2.5823563249124805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anchor="ctr" anchorCtr="1"/>
              <a:lstStyle/>
              <a:p>
                <a:pPr>
                  <a:defRPr sz="1600" b="1" i="0" u="none" strike="noStrike" kern="1200" baseline="0">
                    <a:solidFill>
                      <a:schemeClr val="accent2">
                        <a:lumMod val="75000"/>
                      </a:schemeClr>
                    </a:solidFill>
                    <a:latin typeface="+mn-lt"/>
                    <a:ea typeface="+mn-ea"/>
                    <a:cs typeface="+mn-cs"/>
                  </a:defRPr>
                </a:pPr>
                <a:endParaRPr lang="pt-BR"/>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'5.1'!$N$5:$AD$5</c:f>
              <c:numCache>
                <c:formatCode>0000</c:formatCode>
                <c:ptCount val="17"/>
                <c:pt idx="0">
                  <c:v>2003</c:v>
                </c:pt>
                <c:pt idx="1">
                  <c:v>2004</c:v>
                </c:pt>
                <c:pt idx="2">
                  <c:v>2005</c:v>
                </c:pt>
                <c:pt idx="3">
                  <c:v>2006</c:v>
                </c:pt>
                <c:pt idx="4">
                  <c:v>2007</c:v>
                </c:pt>
                <c:pt idx="5">
                  <c:v>2008</c:v>
                </c:pt>
                <c:pt idx="6">
                  <c:v>2009</c:v>
                </c:pt>
                <c:pt idx="7">
                  <c:v>2010</c:v>
                </c:pt>
                <c:pt idx="8">
                  <c:v>2011</c:v>
                </c:pt>
                <c:pt idx="9">
                  <c:v>2012</c:v>
                </c:pt>
                <c:pt idx="10">
                  <c:v>2013</c:v>
                </c:pt>
                <c:pt idx="11">
                  <c:v>2014</c:v>
                </c:pt>
                <c:pt idx="12" formatCode="General">
                  <c:v>2015</c:v>
                </c:pt>
                <c:pt idx="13" formatCode="General">
                  <c:v>2016</c:v>
                </c:pt>
                <c:pt idx="14" formatCode="General">
                  <c:v>2017</c:v>
                </c:pt>
                <c:pt idx="15" formatCode="General">
                  <c:v>2018</c:v>
                </c:pt>
                <c:pt idx="16" formatCode="General">
                  <c:v>2019</c:v>
                </c:pt>
              </c:numCache>
            </c:numRef>
          </c:cat>
          <c:val>
            <c:numRef>
              <c:f>'5.1'!$N$67:$AD$67</c:f>
              <c:numCache>
                <c:formatCode>0.0%</c:formatCode>
                <c:ptCount val="17"/>
                <c:pt idx="0">
                  <c:v>6.2285168642942555E-2</c:v>
                </c:pt>
                <c:pt idx="1">
                  <c:v>6.4200961986630514E-2</c:v>
                </c:pt>
                <c:pt idx="2">
                  <c:v>6.7232000736496392E-2</c:v>
                </c:pt>
                <c:pt idx="3">
                  <c:v>6.8713217122635187E-2</c:v>
                </c:pt>
                <c:pt idx="4">
                  <c:v>6.8171922157640882E-2</c:v>
                </c:pt>
                <c:pt idx="5">
                  <c:v>6.4218837001726176E-2</c:v>
                </c:pt>
                <c:pt idx="6">
                  <c:v>6.7567498888293526E-2</c:v>
                </c:pt>
                <c:pt idx="7">
                  <c:v>6.5569687003621424E-2</c:v>
                </c:pt>
                <c:pt idx="8">
                  <c:v>6.4332191453568596E-2</c:v>
                </c:pt>
                <c:pt idx="9">
                  <c:v>6.7172302224434238E-2</c:v>
                </c:pt>
                <c:pt idx="10">
                  <c:v>6.9219262719209473E-2</c:v>
                </c:pt>
                <c:pt idx="11">
                  <c:v>7.1397023326911613E-2</c:v>
                </c:pt>
                <c:pt idx="12">
                  <c:v>7.5346016727972781E-2</c:v>
                </c:pt>
                <c:pt idx="13">
                  <c:v>7.9333586769693112E-2</c:v>
                </c:pt>
                <c:pt idx="14">
                  <c:v>8.0356339009688027E-2</c:v>
                </c:pt>
                <c:pt idx="15">
                  <c:v>8.1385319293120012E-2</c:v>
                </c:pt>
                <c:pt idx="16">
                  <c:v>8.2762569363145147E-2</c:v>
                </c:pt>
              </c:numCache>
            </c:numRef>
          </c:val>
          <c:smooth val="0"/>
        </c:ser>
        <c:dLbls>
          <c:showLegendKey val="0"/>
          <c:showVal val="0"/>
          <c:showCatName val="0"/>
          <c:showSerName val="0"/>
          <c:showPercent val="0"/>
          <c:showBubbleSize val="0"/>
        </c:dLbls>
        <c:smooth val="0"/>
        <c:axId val="219135904"/>
        <c:axId val="219136464"/>
      </c:lineChart>
      <c:catAx>
        <c:axId val="219135904"/>
        <c:scaling>
          <c:orientation val="minMax"/>
        </c:scaling>
        <c:delete val="0"/>
        <c:axPos val="b"/>
        <c:majorGridlines>
          <c:spPr>
            <a:ln w="9525" cap="flat" cmpd="sng" algn="ctr">
              <a:solidFill>
                <a:schemeClr val="tx1">
                  <a:lumMod val="15000"/>
                  <a:lumOff val="85000"/>
                </a:schemeClr>
              </a:solidFill>
              <a:round/>
            </a:ln>
            <a:effectLst/>
          </c:spPr>
        </c:majorGridlines>
        <c:numFmt formatCode="000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pt-BR"/>
          </a:p>
        </c:txPr>
        <c:crossAx val="219136464"/>
        <c:crosses val="autoZero"/>
        <c:auto val="1"/>
        <c:lblAlgn val="ctr"/>
        <c:lblOffset val="100"/>
        <c:noMultiLvlLbl val="0"/>
      </c:catAx>
      <c:valAx>
        <c:axId val="219136464"/>
        <c:scaling>
          <c:orientation val="minMax"/>
          <c:min val="3.0000000000000016E-2"/>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pt-BR"/>
          </a:p>
        </c:txPr>
        <c:crossAx val="21913590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pt-BR"/>
        </a:p>
      </c:txPr>
    </c:legend>
    <c:plotVisOnly val="1"/>
    <c:dispBlanksAs val="gap"/>
    <c:showDLblsOverMax val="0"/>
  </c:chart>
  <c:spPr>
    <a:noFill/>
    <a:ln>
      <a:noFill/>
    </a:ln>
    <a:effectLst/>
  </c:spPr>
  <c:txPr>
    <a:bodyPr/>
    <a:lstStyle/>
    <a:p>
      <a:pPr>
        <a:defRPr sz="1600"/>
      </a:pPr>
      <a:endParaRPr lang="pt-BR"/>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049970655032845E-2"/>
          <c:y val="3.6096428336993683E-2"/>
          <c:w val="0.90869806547077314"/>
          <c:h val="0.72860650993106058"/>
        </c:manualLayout>
      </c:layout>
      <c:barChart>
        <c:barDir val="col"/>
        <c:grouping val="clustered"/>
        <c:varyColors val="0"/>
        <c:ser>
          <c:idx val="2"/>
          <c:order val="0"/>
          <c:tx>
            <c:strRef>
              <c:f>Previdência!$A$5</c:f>
              <c:strCache>
                <c:ptCount val="1"/>
                <c:pt idx="0">
                  <c:v>Déficit</c:v>
                </c:pt>
              </c:strCache>
            </c:strRef>
          </c:tx>
          <c:spPr>
            <a:solidFill>
              <a:schemeClr val="accent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pt-B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Previdência!$B$2:$P$2</c:f>
              <c:strCache>
                <c:ptCount val="15"/>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 
Av. 3º Bim.</c:v>
                </c:pt>
                <c:pt idx="14">
                  <c:v>PLOA 2016</c:v>
                </c:pt>
              </c:strCache>
            </c:strRef>
          </c:cat>
          <c:val>
            <c:numRef>
              <c:f>Previdência!$B$5:$P$5</c:f>
              <c:numCache>
                <c:formatCode>_(* #,##0.0_);_(* \(#,##0.0\);_(* "-"??_);_(@_)</c:formatCode>
                <c:ptCount val="15"/>
                <c:pt idx="0">
                  <c:v>15.287501967389986</c:v>
                </c:pt>
                <c:pt idx="1">
                  <c:v>24.547850480598807</c:v>
                </c:pt>
                <c:pt idx="2">
                  <c:v>31.985379228349935</c:v>
                </c:pt>
                <c:pt idx="3">
                  <c:v>37.576032937090062</c:v>
                </c:pt>
                <c:pt idx="4">
                  <c:v>42.065109261930012</c:v>
                </c:pt>
                <c:pt idx="5">
                  <c:v>44.88165253077679</c:v>
                </c:pt>
                <c:pt idx="6">
                  <c:v>36.206740686960018</c:v>
                </c:pt>
                <c:pt idx="7">
                  <c:v>42.867921544455996</c:v>
                </c:pt>
                <c:pt idx="8">
                  <c:v>42.890175927800875</c:v>
                </c:pt>
                <c:pt idx="9">
                  <c:v>35.546278349180085</c:v>
                </c:pt>
                <c:pt idx="10">
                  <c:v>40.824818849810981</c:v>
                </c:pt>
                <c:pt idx="11">
                  <c:v>49.856138464649895</c:v>
                </c:pt>
                <c:pt idx="12">
                  <c:v>56.698149195510062</c:v>
                </c:pt>
                <c:pt idx="13">
                  <c:v>88.886331869698239</c:v>
                </c:pt>
                <c:pt idx="14">
                  <c:v>124.91421612669427</c:v>
                </c:pt>
              </c:numCache>
            </c:numRef>
          </c:val>
        </c:ser>
        <c:dLbls>
          <c:showLegendKey val="0"/>
          <c:showVal val="0"/>
          <c:showCatName val="0"/>
          <c:showSerName val="0"/>
          <c:showPercent val="0"/>
          <c:showBubbleSize val="0"/>
        </c:dLbls>
        <c:gapWidth val="25"/>
        <c:axId val="221106928"/>
        <c:axId val="221107488"/>
      </c:barChart>
      <c:catAx>
        <c:axId val="2211069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pt-BR"/>
          </a:p>
        </c:txPr>
        <c:crossAx val="221107488"/>
        <c:crosses val="autoZero"/>
        <c:auto val="1"/>
        <c:lblAlgn val="ctr"/>
        <c:lblOffset val="100"/>
        <c:noMultiLvlLbl val="0"/>
      </c:catAx>
      <c:valAx>
        <c:axId val="221107488"/>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pt-BR"/>
          </a:p>
        </c:txPr>
        <c:crossAx val="22110692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pt-BR"/>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2"/>
          <c:order val="0"/>
          <c:tx>
            <c:strRef>
              <c:f>BASE_RPPS!$B$12</c:f>
              <c:strCache>
                <c:ptCount val="1"/>
                <c:pt idx="0">
                  <c:v>Déficit</c:v>
                </c:pt>
              </c:strCache>
            </c:strRef>
          </c:tx>
          <c:spPr>
            <a:solidFill>
              <a:schemeClr val="tx2">
                <a:lumMod val="75000"/>
              </a:schemeClr>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pt-B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BASE_RPPS!$C$5:$M$5</c:f>
              <c:strCache>
                <c:ptCount val="11"/>
                <c:pt idx="0">
                  <c:v>2006</c:v>
                </c:pt>
                <c:pt idx="1">
                  <c:v>2007</c:v>
                </c:pt>
                <c:pt idx="2">
                  <c:v>2008</c:v>
                </c:pt>
                <c:pt idx="3">
                  <c:v>2009</c:v>
                </c:pt>
                <c:pt idx="4">
                  <c:v>2010</c:v>
                </c:pt>
                <c:pt idx="5">
                  <c:v>2011</c:v>
                </c:pt>
                <c:pt idx="6">
                  <c:v>2012</c:v>
                </c:pt>
                <c:pt idx="7">
                  <c:v>2013</c:v>
                </c:pt>
                <c:pt idx="8">
                  <c:v>2014</c:v>
                </c:pt>
                <c:pt idx="9">
                  <c:v>Proj 2015</c:v>
                </c:pt>
                <c:pt idx="10">
                  <c:v>PLOA 2016</c:v>
                </c:pt>
              </c:strCache>
            </c:strRef>
          </c:cat>
          <c:val>
            <c:numRef>
              <c:f>BASE_RPPS!$C$12:$M$12</c:f>
              <c:numCache>
                <c:formatCode>General</c:formatCode>
                <c:ptCount val="11"/>
                <c:pt idx="0">
                  <c:v>33.045897023679984</c:v>
                </c:pt>
                <c:pt idx="1">
                  <c:v>35.266336281550061</c:v>
                </c:pt>
                <c:pt idx="2">
                  <c:v>38.672602020270013</c:v>
                </c:pt>
                <c:pt idx="3">
                  <c:v>43.653719001520003</c:v>
                </c:pt>
                <c:pt idx="4">
                  <c:v>48.36963675044997</c:v>
                </c:pt>
                <c:pt idx="5">
                  <c:v>51.669513491843958</c:v>
                </c:pt>
                <c:pt idx="6">
                  <c:v>54.425693890632026</c:v>
                </c:pt>
                <c:pt idx="7">
                  <c:v>59.265882624250061</c:v>
                </c:pt>
                <c:pt idx="8">
                  <c:v>63.356491232423984</c:v>
                </c:pt>
                <c:pt idx="9">
                  <c:v>68.412145802151855</c:v>
                </c:pt>
                <c:pt idx="10">
                  <c:v>69.97017091035984</c:v>
                </c:pt>
              </c:numCache>
            </c:numRef>
          </c:val>
        </c:ser>
        <c:dLbls>
          <c:showLegendKey val="0"/>
          <c:showVal val="0"/>
          <c:showCatName val="0"/>
          <c:showSerName val="0"/>
          <c:showPercent val="0"/>
          <c:showBubbleSize val="0"/>
        </c:dLbls>
        <c:gapWidth val="25"/>
        <c:axId val="334296256"/>
        <c:axId val="334302416"/>
      </c:barChart>
      <c:catAx>
        <c:axId val="3342962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pt-BR"/>
          </a:p>
        </c:txPr>
        <c:crossAx val="334302416"/>
        <c:crosses val="autoZero"/>
        <c:auto val="1"/>
        <c:lblAlgn val="ctr"/>
        <c:lblOffset val="100"/>
        <c:noMultiLvlLbl val="0"/>
      </c:catAx>
      <c:valAx>
        <c:axId val="33430241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pt-BR"/>
          </a:p>
        </c:txPr>
        <c:crossAx val="3342962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pt-BR"/>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773817954445592"/>
          <c:y val="7.2822837864222403E-2"/>
          <c:w val="0.42615628971416586"/>
          <c:h val="0.74620363484653673"/>
        </c:manualLayout>
      </c:layout>
      <c:pieChart>
        <c:varyColors val="1"/>
        <c:ser>
          <c:idx val="0"/>
          <c:order val="0"/>
          <c:spPr>
            <a:ln>
              <a:noFill/>
            </a:ln>
          </c:spPr>
          <c:dPt>
            <c:idx val="0"/>
            <c:bubble3D val="0"/>
            <c:spPr>
              <a:solidFill>
                <a:schemeClr val="accent1"/>
              </a:solidFill>
              <a:ln w="19050">
                <a:noFill/>
              </a:ln>
              <a:effectLst/>
            </c:spPr>
          </c:dPt>
          <c:dPt>
            <c:idx val="1"/>
            <c:bubble3D val="0"/>
            <c:spPr>
              <a:solidFill>
                <a:schemeClr val="accent2"/>
              </a:solidFill>
              <a:ln w="19050">
                <a:noFill/>
              </a:ln>
              <a:effectLst/>
            </c:spPr>
          </c:dPt>
          <c:dPt>
            <c:idx val="2"/>
            <c:bubble3D val="0"/>
            <c:spPr>
              <a:solidFill>
                <a:schemeClr val="accent3"/>
              </a:solidFill>
              <a:ln w="19050">
                <a:noFill/>
              </a:ln>
              <a:effectLst/>
            </c:spPr>
          </c:dPt>
          <c:dPt>
            <c:idx val="3"/>
            <c:bubble3D val="0"/>
            <c:spPr>
              <a:solidFill>
                <a:schemeClr val="accent4"/>
              </a:solidFill>
              <a:ln w="19050">
                <a:noFill/>
              </a:ln>
              <a:effectLst/>
            </c:spPr>
          </c:dPt>
          <c:dPt>
            <c:idx val="4"/>
            <c:bubble3D val="0"/>
            <c:spPr>
              <a:solidFill>
                <a:schemeClr val="accent5"/>
              </a:solidFill>
              <a:ln w="19050">
                <a:noFill/>
              </a:ln>
              <a:effectLst/>
            </c:spPr>
          </c:dPt>
          <c:dPt>
            <c:idx val="5"/>
            <c:bubble3D val="0"/>
            <c:spPr>
              <a:solidFill>
                <a:schemeClr val="accent6"/>
              </a:solidFill>
              <a:ln w="19050">
                <a:noFill/>
              </a:ln>
              <a:effectLst/>
            </c:spPr>
          </c:dPt>
          <c:dPt>
            <c:idx val="6"/>
            <c:bubble3D val="0"/>
            <c:spPr>
              <a:solidFill>
                <a:schemeClr val="accent1">
                  <a:lumMod val="60000"/>
                </a:schemeClr>
              </a:solidFill>
              <a:ln w="19050">
                <a:noFill/>
              </a:ln>
              <a:effectLst/>
            </c:spPr>
          </c:dPt>
          <c:dPt>
            <c:idx val="7"/>
            <c:bubble3D val="0"/>
            <c:spPr>
              <a:solidFill>
                <a:schemeClr val="accent2">
                  <a:lumMod val="60000"/>
                </a:schemeClr>
              </a:solidFill>
              <a:ln w="19050">
                <a:noFill/>
              </a:ln>
              <a:effectLst/>
            </c:spPr>
          </c:dPt>
          <c:dLbls>
            <c:dLbl>
              <c:idx val="7"/>
              <c:layout>
                <c:manualLayout>
                  <c:x val="8.804829175174821E-3"/>
                  <c:y val="2.4191388551415842E-3"/>
                </c:manualLayout>
              </c:layout>
              <c:showLegendKey val="0"/>
              <c:showVal val="1"/>
              <c:showCatName val="0"/>
              <c:showSerName val="0"/>
              <c:showPercent val="1"/>
              <c:showBubbleSize val="0"/>
              <c:separator>
</c:separator>
              <c:extLst>
                <c:ext xmlns:c15="http://schemas.microsoft.com/office/drawing/2012/chart" uri="{CE6537A1-D6FC-4f65-9D91-7224C49458BB}">
                  <c15:layout/>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pt-BR"/>
              </a:p>
            </c:txPr>
            <c:showLegendKey val="0"/>
            <c:showVal val="1"/>
            <c:showCatName val="0"/>
            <c:showSerName val="0"/>
            <c:showPercent val="1"/>
            <c:showBubbleSize val="0"/>
            <c:separator>
</c:separator>
            <c:showLeaderLines val="0"/>
            <c:extLst>
              <c:ext xmlns:c15="http://schemas.microsoft.com/office/drawing/2012/chart" uri="{CE6537A1-D6FC-4f65-9D91-7224C49458BB}">
                <c15:layout/>
              </c:ext>
            </c:extLst>
          </c:dLbls>
          <c:cat>
            <c:strRef>
              <c:f>'Despesa c Beneficios'!$BL$18:$BL$25</c:f>
              <c:strCache>
                <c:ptCount val="8"/>
                <c:pt idx="0">
                  <c:v>Aposentadoria por Idade</c:v>
                </c:pt>
                <c:pt idx="1">
                  <c:v>Aposentadoria por Invalidez previdenciária</c:v>
                </c:pt>
                <c:pt idx="2">
                  <c:v>Aposentadoria por Tempo de Contribuição</c:v>
                </c:pt>
                <c:pt idx="3">
                  <c:v>Pensões por Morte</c:v>
                </c:pt>
                <c:pt idx="4">
                  <c:v>Auxílio-Doença previdenciário</c:v>
                </c:pt>
                <c:pt idx="5">
                  <c:v>Outros*</c:v>
                </c:pt>
                <c:pt idx="6">
                  <c:v>LOAS - idoso</c:v>
                </c:pt>
                <c:pt idx="7">
                  <c:v>LOAS - deficiente</c:v>
                </c:pt>
              </c:strCache>
            </c:strRef>
          </c:cat>
          <c:val>
            <c:numRef>
              <c:f>'Despesa c Beneficios'!$BM$18:$BM$25</c:f>
              <c:numCache>
                <c:formatCode>#,##0</c:formatCode>
                <c:ptCount val="8"/>
                <c:pt idx="0">
                  <c:v>88818.812692230014</c:v>
                </c:pt>
                <c:pt idx="1">
                  <c:v>37758.000694130096</c:v>
                </c:pt>
                <c:pt idx="2">
                  <c:v>103206.28716927009</c:v>
                </c:pt>
                <c:pt idx="3">
                  <c:v>83437.692094810292</c:v>
                </c:pt>
                <c:pt idx="4">
                  <c:v>18978.44034847997</c:v>
                </c:pt>
                <c:pt idx="5">
                  <c:v>13152.479544039976</c:v>
                </c:pt>
                <c:pt idx="6">
                  <c:v>16071.242273890115</c:v>
                </c:pt>
                <c:pt idx="7">
                  <c:v>19070.1871366302</c:v>
                </c:pt>
              </c:numCache>
            </c:numRef>
          </c:val>
        </c:ser>
        <c:dLbls>
          <c:showLegendKey val="0"/>
          <c:showVal val="0"/>
          <c:showCatName val="0"/>
          <c:showSerName val="0"/>
          <c:showPercent val="0"/>
          <c:showBubbleSize val="0"/>
          <c:showLeaderLines val="0"/>
        </c:dLbls>
        <c:firstSliceAng val="0"/>
      </c:pieChart>
      <c:spPr>
        <a:noFill/>
        <a:ln>
          <a:noFill/>
        </a:ln>
        <a:effectLst/>
      </c:spPr>
    </c:plotArea>
    <c:legend>
      <c:legendPos val="r"/>
      <c:layout>
        <c:manualLayout>
          <c:xMode val="edge"/>
          <c:yMode val="edge"/>
          <c:x val="0.58106532930737442"/>
          <c:y val="4.1781328581468505E-2"/>
          <c:w val="0.40468819111551446"/>
          <c:h val="0.83052325644097713"/>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pt-BR"/>
        </a:p>
      </c:txPr>
    </c:legend>
    <c:plotVisOnly val="1"/>
    <c:dispBlanksAs val="zero"/>
    <c:showDLblsOverMax val="0"/>
  </c:chart>
  <c:spPr>
    <a:noFill/>
    <a:ln>
      <a:noFill/>
    </a:ln>
    <a:effectLst/>
  </c:spPr>
  <c:txPr>
    <a:bodyPr/>
    <a:lstStyle/>
    <a:p>
      <a:pPr>
        <a:defRPr/>
      </a:pPr>
      <a:endParaRPr lang="pt-BR"/>
    </a:p>
  </c:txPr>
  <c:externalData r:id="rId2">
    <c:autoUpdate val="0"/>
  </c:externalData>
  <c:userShapes r:id="rId3"/>
</c:chartSpace>
</file>

<file path=ppt/charts/chart9.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scatterChart>
        <c:scatterStyle val="lineMarker"/>
        <c:varyColors val="0"/>
        <c:ser>
          <c:idx val="0"/>
          <c:order val="0"/>
          <c:tx>
            <c:strRef>
              <c:f>'age2011'!$K$5</c:f>
              <c:strCache>
                <c:ptCount val="1"/>
                <c:pt idx="0">
                  <c:v>exp</c:v>
                </c:pt>
              </c:strCache>
            </c:strRef>
          </c:tx>
          <c:spPr>
            <a:ln w="28575">
              <a:noFill/>
            </a:ln>
          </c:spPr>
          <c:marker>
            <c:symbol val="diamond"/>
            <c:size val="11"/>
            <c:spPr>
              <a:solidFill>
                <a:srgbClr val="00B0F0"/>
              </a:solidFill>
            </c:spPr>
          </c:marker>
          <c:dPt>
            <c:idx val="49"/>
            <c:marker>
              <c:spPr>
                <a:solidFill>
                  <a:srgbClr val="FF0000"/>
                </a:solidFill>
                <a:ln>
                  <a:noFill/>
                </a:ln>
              </c:spPr>
            </c:marker>
            <c:bubble3D val="0"/>
          </c:dPt>
          <c:dLbls>
            <c:dLbl>
              <c:idx val="49"/>
              <c:layout/>
              <c:tx>
                <c:rich>
                  <a:bodyPr/>
                  <a:lstStyle/>
                  <a:p>
                    <a:r>
                      <a:rPr lang="en-US" b="1"/>
                      <a:t>B</a:t>
                    </a:r>
                    <a:r>
                      <a:rPr lang="en-US"/>
                      <a:t>rasil</a:t>
                    </a:r>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xVal>
            <c:numRef>
              <c:f>'age2011'!$J$6:$J$55</c:f>
              <c:numCache>
                <c:formatCode>General</c:formatCode>
                <c:ptCount val="50"/>
                <c:pt idx="0">
                  <c:v>13.690667152404799</c:v>
                </c:pt>
                <c:pt idx="1">
                  <c:v>18.070329666137674</c:v>
                </c:pt>
                <c:pt idx="2">
                  <c:v>17.352664947509787</c:v>
                </c:pt>
                <c:pt idx="3">
                  <c:v>18.611349105835</c:v>
                </c:pt>
                <c:pt idx="4">
                  <c:v>14.4701538085938</c:v>
                </c:pt>
                <c:pt idx="5">
                  <c:v>9.4377145767211896</c:v>
                </c:pt>
                <c:pt idx="6">
                  <c:v>17.735050201416001</c:v>
                </c:pt>
                <c:pt idx="7">
                  <c:v>11.7878608703613</c:v>
                </c:pt>
                <c:pt idx="8">
                  <c:v>15.774141311645501</c:v>
                </c:pt>
                <c:pt idx="9">
                  <c:v>17.059848785400433</c:v>
                </c:pt>
                <c:pt idx="10">
                  <c:v>17.6350212097168</c:v>
                </c:pt>
                <c:pt idx="11">
                  <c:v>17.6706657409668</c:v>
                </c:pt>
                <c:pt idx="12">
                  <c:v>17.09168052673337</c:v>
                </c:pt>
                <c:pt idx="13">
                  <c:v>14.207953453063999</c:v>
                </c:pt>
                <c:pt idx="14">
                  <c:v>20.988767623901357</c:v>
                </c:pt>
                <c:pt idx="15">
                  <c:v>19.16758728027337</c:v>
                </c:pt>
                <c:pt idx="16">
                  <c:v>13.201361656188999</c:v>
                </c:pt>
                <c:pt idx="17">
                  <c:v>16.8916625976563</c:v>
                </c:pt>
                <c:pt idx="18">
                  <c:v>12.3303070068359</c:v>
                </c:pt>
                <c:pt idx="19">
                  <c:v>11.511429786682099</c:v>
                </c:pt>
                <c:pt idx="20">
                  <c:v>10.492981910705611</c:v>
                </c:pt>
                <c:pt idx="21">
                  <c:v>20.531078338623001</c:v>
                </c:pt>
                <c:pt idx="22">
                  <c:v>23.668481826782202</c:v>
                </c:pt>
                <c:pt idx="23">
                  <c:v>18.4748134613037</c:v>
                </c:pt>
                <c:pt idx="24">
                  <c:v>15.5400495529175</c:v>
                </c:pt>
                <c:pt idx="25">
                  <c:v>14.010705947876</c:v>
                </c:pt>
                <c:pt idx="26">
                  <c:v>8.0413961410522479</c:v>
                </c:pt>
                <c:pt idx="27">
                  <c:v>6.1226820945739702</c:v>
                </c:pt>
                <c:pt idx="28">
                  <c:v>4.9998035430908265</c:v>
                </c:pt>
                <c:pt idx="29">
                  <c:v>15.912121772766101</c:v>
                </c:pt>
                <c:pt idx="30">
                  <c:v>13.3043098449707</c:v>
                </c:pt>
                <c:pt idx="31">
                  <c:v>15.229479789733888</c:v>
                </c:pt>
                <c:pt idx="32">
                  <c:v>13.747614860534698</c:v>
                </c:pt>
                <c:pt idx="33">
                  <c:v>18.245477676391573</c:v>
                </c:pt>
                <c:pt idx="34">
                  <c:v>14.880422592163111</c:v>
                </c:pt>
                <c:pt idx="35">
                  <c:v>13.00372695922851</c:v>
                </c:pt>
                <c:pt idx="36">
                  <c:v>9.342159271240245</c:v>
                </c:pt>
                <c:pt idx="37">
                  <c:v>12.493812561035202</c:v>
                </c:pt>
                <c:pt idx="38">
                  <c:v>16.857715606689521</c:v>
                </c:pt>
                <c:pt idx="39">
                  <c:v>17.286287307739272</c:v>
                </c:pt>
                <c:pt idx="40">
                  <c:v>7.9756922721862802</c:v>
                </c:pt>
                <c:pt idx="41">
                  <c:v>18.535436630248974</c:v>
                </c:pt>
                <c:pt idx="42">
                  <c:v>17.170154571533189</c:v>
                </c:pt>
                <c:pt idx="43">
                  <c:v>9.1343793869018413</c:v>
                </c:pt>
                <c:pt idx="44">
                  <c:v>7.1524066925048801</c:v>
                </c:pt>
                <c:pt idx="45">
                  <c:v>2.43736052513123</c:v>
                </c:pt>
                <c:pt idx="46">
                  <c:v>15.570159912109411</c:v>
                </c:pt>
                <c:pt idx="47">
                  <c:v>16.851636886596687</c:v>
                </c:pt>
                <c:pt idx="48">
                  <c:v>13.327469825744615</c:v>
                </c:pt>
                <c:pt idx="49">
                  <c:v>7.0958442687988255</c:v>
                </c:pt>
              </c:numCache>
            </c:numRef>
          </c:xVal>
          <c:yVal>
            <c:numRef>
              <c:f>'age2011'!$K$6:$K$55</c:f>
              <c:numCache>
                <c:formatCode>General</c:formatCode>
                <c:ptCount val="50"/>
                <c:pt idx="0">
                  <c:v>3.508</c:v>
                </c:pt>
                <c:pt idx="1">
                  <c:v>13.247</c:v>
                </c:pt>
                <c:pt idx="2">
                  <c:v>10.174000000000001</c:v>
                </c:pt>
                <c:pt idx="3">
                  <c:v>8.275420104680185</c:v>
                </c:pt>
                <c:pt idx="4">
                  <c:v>4.3129999999999944</c:v>
                </c:pt>
                <c:pt idx="5">
                  <c:v>3.23</c:v>
                </c:pt>
                <c:pt idx="6">
                  <c:v>7.633497805791281</c:v>
                </c:pt>
                <c:pt idx="7">
                  <c:v>9.8765824895954708</c:v>
                </c:pt>
                <c:pt idx="8">
                  <c:v>8.8680000000000003</c:v>
                </c:pt>
                <c:pt idx="9">
                  <c:v>6.2119999999999997</c:v>
                </c:pt>
                <c:pt idx="10">
                  <c:v>6.89</c:v>
                </c:pt>
                <c:pt idx="11">
                  <c:v>10.283000000000001</c:v>
                </c:pt>
                <c:pt idx="12">
                  <c:v>13.769449656885021</c:v>
                </c:pt>
                <c:pt idx="13">
                  <c:v>3.8982746599999998</c:v>
                </c:pt>
                <c:pt idx="14">
                  <c:v>10.56500000000001</c:v>
                </c:pt>
                <c:pt idx="15">
                  <c:v>14.548</c:v>
                </c:pt>
                <c:pt idx="16">
                  <c:v>1.6</c:v>
                </c:pt>
                <c:pt idx="17">
                  <c:v>9.9720000000000066</c:v>
                </c:pt>
                <c:pt idx="18">
                  <c:v>2.137</c:v>
                </c:pt>
                <c:pt idx="19">
                  <c:v>5.2539999999999996</c:v>
                </c:pt>
                <c:pt idx="20">
                  <c:v>4.7819062899682399</c:v>
                </c:pt>
                <c:pt idx="21">
                  <c:v>15.846</c:v>
                </c:pt>
                <c:pt idx="22">
                  <c:v>10.206</c:v>
                </c:pt>
                <c:pt idx="23">
                  <c:v>8.1426944595732067</c:v>
                </c:pt>
                <c:pt idx="24">
                  <c:v>7.1506018119965518</c:v>
                </c:pt>
                <c:pt idx="25">
                  <c:v>7.7219999999999995</c:v>
                </c:pt>
                <c:pt idx="26">
                  <c:v>5.016</c:v>
                </c:pt>
                <c:pt idx="27">
                  <c:v>1.8380000000000001</c:v>
                </c:pt>
                <c:pt idx="28">
                  <c:v>0.5444771299999992</c:v>
                </c:pt>
                <c:pt idx="29">
                  <c:v>5.4569999999999999</c:v>
                </c:pt>
                <c:pt idx="30">
                  <c:v>4.8569999999999975</c:v>
                </c:pt>
                <c:pt idx="31">
                  <c:v>5.4310000000000063</c:v>
                </c:pt>
                <c:pt idx="32">
                  <c:v>10.817</c:v>
                </c:pt>
                <c:pt idx="33">
                  <c:v>13.041</c:v>
                </c:pt>
                <c:pt idx="34">
                  <c:v>8.5746167273916605</c:v>
                </c:pt>
                <c:pt idx="35">
                  <c:v>6.8</c:v>
                </c:pt>
                <c:pt idx="36">
                  <c:v>0.69885345175615621</c:v>
                </c:pt>
                <c:pt idx="37">
                  <c:v>7.5843289176993087</c:v>
                </c:pt>
                <c:pt idx="38">
                  <c:v>11.39500000000001</c:v>
                </c:pt>
                <c:pt idx="39">
                  <c:v>10.489000000000004</c:v>
                </c:pt>
                <c:pt idx="40">
                  <c:v>1.68059826</c:v>
                </c:pt>
                <c:pt idx="41">
                  <c:v>7.3770000000000007</c:v>
                </c:pt>
                <c:pt idx="42">
                  <c:v>6.5629999999999944</c:v>
                </c:pt>
                <c:pt idx="43">
                  <c:v>4.1983527499999944</c:v>
                </c:pt>
                <c:pt idx="44">
                  <c:v>7.5430000000000001</c:v>
                </c:pt>
                <c:pt idx="45">
                  <c:v>0.5</c:v>
                </c:pt>
                <c:pt idx="46">
                  <c:v>7.9044048999999941</c:v>
                </c:pt>
                <c:pt idx="47">
                  <c:v>5.6099999999999985</c:v>
                </c:pt>
                <c:pt idx="48">
                  <c:v>6.7170000000000005</c:v>
                </c:pt>
                <c:pt idx="49">
                  <c:v>10.61</c:v>
                </c:pt>
              </c:numCache>
            </c:numRef>
          </c:yVal>
          <c:smooth val="0"/>
        </c:ser>
        <c:dLbls>
          <c:showLegendKey val="0"/>
          <c:showVal val="0"/>
          <c:showCatName val="0"/>
          <c:showSerName val="0"/>
          <c:showPercent val="0"/>
          <c:showBubbleSize val="0"/>
        </c:dLbls>
        <c:axId val="252242832"/>
        <c:axId val="252240032"/>
      </c:scatterChart>
      <c:valAx>
        <c:axId val="252242832"/>
        <c:scaling>
          <c:orientation val="minMax"/>
        </c:scaling>
        <c:delete val="0"/>
        <c:axPos val="b"/>
        <c:title>
          <c:tx>
            <c:rich>
              <a:bodyPr/>
              <a:lstStyle/>
              <a:p>
                <a:pPr>
                  <a:defRPr/>
                </a:pPr>
                <a:r>
                  <a:rPr lang="pt-BR"/>
                  <a:t>População acima de 65 anos (% do total)</a:t>
                </a:r>
              </a:p>
            </c:rich>
          </c:tx>
          <c:layout/>
          <c:overlay val="0"/>
        </c:title>
        <c:numFmt formatCode="General" sourceLinked="1"/>
        <c:majorTickMark val="out"/>
        <c:minorTickMark val="none"/>
        <c:tickLblPos val="nextTo"/>
        <c:crossAx val="252240032"/>
        <c:crosses val="autoZero"/>
        <c:crossBetween val="midCat"/>
      </c:valAx>
      <c:valAx>
        <c:axId val="252240032"/>
        <c:scaling>
          <c:orientation val="minMax"/>
        </c:scaling>
        <c:delete val="0"/>
        <c:axPos val="l"/>
        <c:title>
          <c:tx>
            <c:rich>
              <a:bodyPr rot="-5400000" vert="horz"/>
              <a:lstStyle/>
              <a:p>
                <a:pPr>
                  <a:defRPr/>
                </a:pPr>
                <a:r>
                  <a:rPr lang="pt-BR"/>
                  <a:t> Despesa com Previdência  (em % do PIB)</a:t>
                </a:r>
              </a:p>
            </c:rich>
          </c:tx>
          <c:layout>
            <c:manualLayout>
              <c:xMode val="edge"/>
              <c:yMode val="edge"/>
              <c:x val="8.6738996213535473E-3"/>
              <c:y val="0.20184314032955686"/>
            </c:manualLayout>
          </c:layout>
          <c:overlay val="0"/>
        </c:title>
        <c:numFmt formatCode="General" sourceLinked="1"/>
        <c:majorTickMark val="out"/>
        <c:minorTickMark val="none"/>
        <c:tickLblPos val="nextTo"/>
        <c:crossAx val="252242832"/>
        <c:crosses val="autoZero"/>
        <c:crossBetween val="midCat"/>
      </c:valAx>
    </c:plotArea>
    <c:plotVisOnly val="1"/>
    <c:dispBlanksAs val="gap"/>
    <c:showDLblsOverMax val="0"/>
  </c:chart>
  <c:txPr>
    <a:bodyPr/>
    <a:lstStyle/>
    <a:p>
      <a:pPr>
        <a:defRPr sz="1200" b="0">
          <a:latin typeface="Arial Narrow" panose="020B0606020202030204" pitchFamily="34" charset="0"/>
        </a:defRPr>
      </a:pPr>
      <a:endParaRPr lang="pt-BR"/>
    </a:p>
  </c:txPr>
  <c:externalData r:id="rId2">
    <c:autoUpdate val="0"/>
  </c:externalData>
  <c:userShapes r:id="rId3"/>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8.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7.png"/></Relationships>
</file>

<file path=ppt/drawings/drawing1.xml><?xml version="1.0" encoding="utf-8"?>
<c:userShapes xmlns:c="http://schemas.openxmlformats.org/drawingml/2006/chart">
  <cdr:relSizeAnchor xmlns:cdr="http://schemas.openxmlformats.org/drawingml/2006/chartDrawing">
    <cdr:from>
      <cdr:x>0.01149</cdr:x>
      <cdr:y>0.85593</cdr:y>
    </cdr:from>
    <cdr:to>
      <cdr:x>0.98341</cdr:x>
      <cdr:y>0.97608</cdr:y>
    </cdr:to>
    <cdr:sp macro="" textlink="">
      <cdr:nvSpPr>
        <cdr:cNvPr id="2" name="CaixaDeTexto 1"/>
        <cdr:cNvSpPr txBox="1"/>
      </cdr:nvSpPr>
      <cdr:spPr>
        <a:xfrm xmlns:a="http://schemas.openxmlformats.org/drawingml/2006/main">
          <a:off x="102394" y="4357580"/>
          <a:ext cx="8664237" cy="61167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pt-BR" sz="1200" dirty="0"/>
            <a:t>* Em</a:t>
          </a:r>
          <a:r>
            <a:rPr lang="pt-BR" sz="1200" baseline="0" dirty="0"/>
            <a:t> Outros, tem-se Aposentadoria por Invalidez Acidentária, Auxílio-Doença Previdenciário e Acidentário, Rendas Mensais Vitalícias por Invalidez e por Idade, Pensão por Morte Acidentária, Auxílio-Suplementar, Salário-Maternidade, Auxílio-reclusão, Auxílio-acidente, EPU, dentre outros.</a:t>
          </a:r>
          <a:endParaRPr lang="pt-BR" sz="1200" dirty="0"/>
        </a:p>
      </cdr:txBody>
    </cdr:sp>
  </cdr:relSizeAnchor>
</c:userShapes>
</file>

<file path=ppt/drawings/drawing2.xml><?xml version="1.0" encoding="utf-8"?>
<c:userShapes xmlns:c="http://schemas.openxmlformats.org/drawingml/2006/chart">
  <cdr:relSizeAnchor xmlns:cdr="http://schemas.openxmlformats.org/drawingml/2006/chartDrawing">
    <cdr:from>
      <cdr:x>0.29093</cdr:x>
      <cdr:y>0.44883</cdr:y>
    </cdr:from>
    <cdr:to>
      <cdr:x>0.38772</cdr:x>
      <cdr:y>0.50916</cdr:y>
    </cdr:to>
    <cdr:sp macro="" textlink="">
      <cdr:nvSpPr>
        <cdr:cNvPr id="2" name="CaixaDeTexto 1"/>
        <cdr:cNvSpPr txBox="1"/>
      </cdr:nvSpPr>
      <cdr:spPr>
        <a:xfrm xmlns:a="http://schemas.openxmlformats.org/drawingml/2006/main">
          <a:off x="2555776" y="2060848"/>
          <a:ext cx="850298" cy="276999"/>
        </a:xfrm>
        <a:prstGeom xmlns:a="http://schemas.openxmlformats.org/drawingml/2006/main" prst="rect">
          <a:avLst/>
        </a:prstGeom>
      </cdr:spPr>
      <cdr:txBody>
        <a:bodyPr xmlns:a="http://schemas.openxmlformats.org/drawingml/2006/main" vertOverflow="clip" wrap="square" rtlCol="0">
          <a:spAutoFit/>
        </a:bodyPr>
        <a:lstStyle xmlns:a="http://schemas.openxmlformats.org/drawingml/2006/main"/>
        <a:p xmlns:a="http://schemas.openxmlformats.org/drawingml/2006/main">
          <a:r>
            <a:rPr lang="pt-BR" sz="1200" b="0" kern="1200" dirty="0">
              <a:solidFill>
                <a:prstClr val="black"/>
              </a:solidFill>
              <a:latin typeface="Arial Narrow" panose="020B0606020202030204" pitchFamily="34" charset="0"/>
            </a:rPr>
            <a:t>Turquia</a:t>
          </a:r>
        </a:p>
      </cdr:txBody>
    </cdr:sp>
  </cdr:relSizeAnchor>
  <cdr:relSizeAnchor xmlns:cdr="http://schemas.openxmlformats.org/drawingml/2006/chartDrawing">
    <cdr:from>
      <cdr:x>0.08463</cdr:x>
      <cdr:y>0.52876</cdr:y>
    </cdr:from>
    <cdr:to>
      <cdr:x>0.99606</cdr:x>
      <cdr:y>0.52876</cdr:y>
    </cdr:to>
    <cdr:sp macro="" textlink="">
      <cdr:nvSpPr>
        <cdr:cNvPr id="4" name="Conector reto 3"/>
        <cdr:cNvSpPr/>
      </cdr:nvSpPr>
      <cdr:spPr>
        <a:xfrm xmlns:a="http://schemas.openxmlformats.org/drawingml/2006/main">
          <a:off x="755576" y="2808312"/>
          <a:ext cx="8136904" cy="0"/>
        </a:xfrm>
        <a:prstGeom xmlns:a="http://schemas.openxmlformats.org/drawingml/2006/main" prst="line">
          <a:avLst/>
        </a:prstGeom>
        <a:ln xmlns:a="http://schemas.openxmlformats.org/drawingml/2006/main" w="31750">
          <a:solidFill>
            <a:schemeClr val="tx1"/>
          </a:solidFill>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pt-BR"/>
        </a:p>
      </cdr:txBody>
    </cdr:sp>
  </cdr:relSizeAnchor>
</c:userShapes>
</file>

<file path=ppt/drawings/drawing3.xml><?xml version="1.0" encoding="utf-8"?>
<c:userShapes xmlns:c="http://schemas.openxmlformats.org/drawingml/2006/chart">
  <cdr:relSizeAnchor xmlns:cdr="http://schemas.openxmlformats.org/drawingml/2006/chartDrawing">
    <cdr:from>
      <cdr:x>0.42906</cdr:x>
      <cdr:y>0.00434</cdr:y>
    </cdr:from>
    <cdr:to>
      <cdr:x>0.57094</cdr:x>
      <cdr:y>0.05618</cdr:y>
    </cdr:to>
    <cdr:sp macro="" textlink="">
      <cdr:nvSpPr>
        <cdr:cNvPr id="3" name="CaixaDeTexto 7"/>
        <cdr:cNvSpPr txBox="1"/>
      </cdr:nvSpPr>
      <cdr:spPr>
        <a:xfrm xmlns:a="http://schemas.openxmlformats.org/drawingml/2006/main">
          <a:off x="3923325" y="21742"/>
          <a:ext cx="1297350" cy="259669"/>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pt-BR" sz="1400" dirty="0" smtClean="0"/>
            <a:t>65</a:t>
          </a:r>
          <a:endParaRPr lang="pt-BR" sz="1400" dirty="0"/>
        </a:p>
      </cdr:txBody>
    </cdr:sp>
  </cdr:relSizeAnchor>
  <cdr:relSizeAnchor xmlns:cdr="http://schemas.openxmlformats.org/drawingml/2006/chartDrawing">
    <cdr:from>
      <cdr:x>0.22885</cdr:x>
      <cdr:y>0.07882</cdr:y>
    </cdr:from>
    <cdr:to>
      <cdr:x>0.77115</cdr:x>
      <cdr:y>0.13059</cdr:y>
    </cdr:to>
    <cdr:sp macro="" textlink="">
      <cdr:nvSpPr>
        <cdr:cNvPr id="2" name="Chave esquerda 1"/>
        <cdr:cNvSpPr/>
      </cdr:nvSpPr>
      <cdr:spPr>
        <a:xfrm xmlns:a="http://schemas.openxmlformats.org/drawingml/2006/main" rot="5400000">
          <a:off x="4442323" y="-1954969"/>
          <a:ext cx="259354" cy="4958882"/>
        </a:xfrm>
        <a:prstGeom xmlns:a="http://schemas.openxmlformats.org/drawingml/2006/main" prst="leftBrace">
          <a:avLst/>
        </a:prstGeom>
        <a:ln xmlns:a="http://schemas.openxmlformats.org/drawingml/2006/main" w="31750">
          <a:solidFill>
            <a:srgbClr val="C0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rtlCol="0" anchor="ctr"/>
        <a:lstStyle xmlns:a="http://schemas.openxmlformats.org/drawingml/2006/main">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endParaRPr lang="pt-B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pt-BR"/>
          </a:p>
        </p:txBody>
      </p:sp>
      <p:sp>
        <p:nvSpPr>
          <p:cNvPr id="3" name="Espaço Reservado para Data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D18699DB-C8C5-4369-90BC-7A9E1123A0AA}" type="datetimeFigureOut">
              <a:rPr lang="pt-BR" smtClean="0"/>
              <a:t>16/09/2015</a:t>
            </a:fld>
            <a:endParaRPr lang="pt-BR"/>
          </a:p>
        </p:txBody>
      </p:sp>
      <p:sp>
        <p:nvSpPr>
          <p:cNvPr id="4" name="Espaço Reservado para Imagem de Slide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pt-BR"/>
          </a:p>
        </p:txBody>
      </p:sp>
      <p:sp>
        <p:nvSpPr>
          <p:cNvPr id="5" name="Espaço Reservado para Anotações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493FAAD-BAC7-4AAC-93A7-5912D503E3B7}" type="slidenum">
              <a:rPr lang="pt-BR" smtClean="0"/>
              <a:t>‹nº›</a:t>
            </a:fld>
            <a:endParaRPr lang="pt-BR"/>
          </a:p>
        </p:txBody>
      </p:sp>
    </p:spTree>
    <p:extLst>
      <p:ext uri="{BB962C8B-B14F-4D97-AF65-F5344CB8AC3E}">
        <p14:creationId xmlns:p14="http://schemas.microsoft.com/office/powerpoint/2010/main" val="41438920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Times New Roman" panose="02020603050405020304" pitchFamily="18" charset="0"/>
              </a:defRPr>
            </a:lvl1pPr>
            <a:lvl2pPr marL="757066" indent="-291179">
              <a:defRPr sz="2000">
                <a:solidFill>
                  <a:schemeClr val="tx1"/>
                </a:solidFill>
                <a:latin typeface="Times New Roman" panose="02020603050405020304" pitchFamily="18" charset="0"/>
              </a:defRPr>
            </a:lvl2pPr>
            <a:lvl3pPr marL="1164717" indent="-232943">
              <a:defRPr sz="2000">
                <a:solidFill>
                  <a:schemeClr val="tx1"/>
                </a:solidFill>
                <a:latin typeface="Times New Roman" panose="02020603050405020304" pitchFamily="18" charset="0"/>
              </a:defRPr>
            </a:lvl3pPr>
            <a:lvl4pPr marL="1630604" indent="-232943">
              <a:defRPr sz="2000">
                <a:solidFill>
                  <a:schemeClr val="tx1"/>
                </a:solidFill>
                <a:latin typeface="Times New Roman" panose="02020603050405020304" pitchFamily="18" charset="0"/>
              </a:defRPr>
            </a:lvl4pPr>
            <a:lvl5pPr marL="2096491" indent="-232943">
              <a:defRPr sz="2000">
                <a:solidFill>
                  <a:schemeClr val="tx1"/>
                </a:solidFill>
                <a:latin typeface="Times New Roman" panose="02020603050405020304" pitchFamily="18" charset="0"/>
              </a:defRPr>
            </a:lvl5pPr>
            <a:lvl6pPr marL="2562377" indent="-232943" eaLnBrk="0" fontAlgn="base" hangingPunct="0">
              <a:spcBef>
                <a:spcPct val="0"/>
              </a:spcBef>
              <a:spcAft>
                <a:spcPct val="0"/>
              </a:spcAft>
              <a:defRPr sz="2000">
                <a:solidFill>
                  <a:schemeClr val="tx1"/>
                </a:solidFill>
                <a:latin typeface="Times New Roman" panose="02020603050405020304" pitchFamily="18" charset="0"/>
              </a:defRPr>
            </a:lvl6pPr>
            <a:lvl7pPr marL="3028264" indent="-232943" eaLnBrk="0" fontAlgn="base" hangingPunct="0">
              <a:spcBef>
                <a:spcPct val="0"/>
              </a:spcBef>
              <a:spcAft>
                <a:spcPct val="0"/>
              </a:spcAft>
              <a:defRPr sz="2000">
                <a:solidFill>
                  <a:schemeClr val="tx1"/>
                </a:solidFill>
                <a:latin typeface="Times New Roman" panose="02020603050405020304" pitchFamily="18" charset="0"/>
              </a:defRPr>
            </a:lvl7pPr>
            <a:lvl8pPr marL="3494151" indent="-232943" eaLnBrk="0" fontAlgn="base" hangingPunct="0">
              <a:spcBef>
                <a:spcPct val="0"/>
              </a:spcBef>
              <a:spcAft>
                <a:spcPct val="0"/>
              </a:spcAft>
              <a:defRPr sz="2000">
                <a:solidFill>
                  <a:schemeClr val="tx1"/>
                </a:solidFill>
                <a:latin typeface="Times New Roman" panose="02020603050405020304" pitchFamily="18" charset="0"/>
              </a:defRPr>
            </a:lvl8pPr>
            <a:lvl9pPr marL="3960038" indent="-232943" eaLnBrk="0" fontAlgn="base" hangingPunct="0">
              <a:spcBef>
                <a:spcPct val="0"/>
              </a:spcBef>
              <a:spcAft>
                <a:spcPct val="0"/>
              </a:spcAft>
              <a:defRPr sz="2000">
                <a:solidFill>
                  <a:schemeClr val="tx1"/>
                </a:solidFill>
                <a:latin typeface="Times New Roman" panose="02020603050405020304" pitchFamily="18" charset="0"/>
              </a:defRPr>
            </a:lvl9pPr>
          </a:lstStyle>
          <a:p>
            <a:fld id="{7C16F50E-8EED-4AE6-8981-433703549683}" type="slidenum">
              <a:rPr lang="pt-BR" altLang="pt-BR" sz="1200"/>
              <a:pPr/>
              <a:t>3</a:t>
            </a:fld>
            <a:endParaRPr lang="pt-BR" altLang="pt-BR" sz="1200"/>
          </a:p>
        </p:txBody>
      </p:sp>
      <p:sp>
        <p:nvSpPr>
          <p:cNvPr id="6147" name="Text Box 2"/>
          <p:cNvSpPr txBox="1">
            <a:spLocks noChangeArrowheads="1"/>
          </p:cNvSpPr>
          <p:nvPr/>
        </p:nvSpPr>
        <p:spPr bwMode="auto">
          <a:xfrm>
            <a:off x="1056429" y="827962"/>
            <a:ext cx="4775834" cy="4096226"/>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3177" tIns="46589" rIns="93177" bIns="46589" anchor="ct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hangingPunct="1"/>
            <a:endParaRPr lang="pt-BR" altLang="pt-BR"/>
          </a:p>
        </p:txBody>
      </p:sp>
      <p:sp>
        <p:nvSpPr>
          <p:cNvPr id="6148" name="Rectangle 3"/>
          <p:cNvSpPr>
            <a:spLocks noGrp="1" noChangeArrowheads="1"/>
          </p:cNvSpPr>
          <p:nvPr>
            <p:ph type="body"/>
          </p:nvPr>
        </p:nvSpPr>
        <p:spPr bwMode="auto">
          <a:xfrm>
            <a:off x="918493" y="5201788"/>
            <a:ext cx="5048462" cy="493064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round/>
                <a:headEnd/>
                <a:tailEnd/>
              </a14:hiddenLine>
            </a:ext>
          </a:extLst>
        </p:spPr>
        <p:txBody>
          <a:bodyPr wrap="none" numCol="1" anchor="ctr" anchorCtr="0" compatLnSpc="1">
            <a:prstTxWarp prst="textNoShape">
              <a:avLst/>
            </a:prstTxWarp>
          </a:bodyPr>
          <a:lstStyle/>
          <a:p>
            <a:endParaRPr lang="es-ES" altLang="pt-BR" smtClean="0"/>
          </a:p>
        </p:txBody>
      </p:sp>
    </p:spTree>
    <p:extLst>
      <p:ext uri="{BB962C8B-B14F-4D97-AF65-F5344CB8AC3E}">
        <p14:creationId xmlns:p14="http://schemas.microsoft.com/office/powerpoint/2010/main" val="3156774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bwMode="auto">
          <a:xfrm>
            <a:off x="3935236" y="9585300"/>
            <a:ext cx="3011876" cy="50516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Times New Roman" panose="02020603050405020304" pitchFamily="18" charset="0"/>
              </a:defRPr>
            </a:lvl1pPr>
            <a:lvl2pPr marL="757066" indent="-291179">
              <a:defRPr sz="2000">
                <a:solidFill>
                  <a:schemeClr val="tx1"/>
                </a:solidFill>
                <a:latin typeface="Times New Roman" panose="02020603050405020304" pitchFamily="18" charset="0"/>
              </a:defRPr>
            </a:lvl2pPr>
            <a:lvl3pPr marL="1164717" indent="-232943">
              <a:defRPr sz="2000">
                <a:solidFill>
                  <a:schemeClr val="tx1"/>
                </a:solidFill>
                <a:latin typeface="Times New Roman" panose="02020603050405020304" pitchFamily="18" charset="0"/>
              </a:defRPr>
            </a:lvl3pPr>
            <a:lvl4pPr marL="1630604" indent="-232943">
              <a:defRPr sz="2000">
                <a:solidFill>
                  <a:schemeClr val="tx1"/>
                </a:solidFill>
                <a:latin typeface="Times New Roman" panose="02020603050405020304" pitchFamily="18" charset="0"/>
              </a:defRPr>
            </a:lvl4pPr>
            <a:lvl5pPr marL="2096491" indent="-232943">
              <a:defRPr sz="2000">
                <a:solidFill>
                  <a:schemeClr val="tx1"/>
                </a:solidFill>
                <a:latin typeface="Times New Roman" panose="02020603050405020304" pitchFamily="18" charset="0"/>
              </a:defRPr>
            </a:lvl5pPr>
            <a:lvl6pPr marL="2562377" indent="-232943" eaLnBrk="0" fontAlgn="base" hangingPunct="0">
              <a:spcBef>
                <a:spcPct val="0"/>
              </a:spcBef>
              <a:spcAft>
                <a:spcPct val="0"/>
              </a:spcAft>
              <a:defRPr sz="2000">
                <a:solidFill>
                  <a:schemeClr val="tx1"/>
                </a:solidFill>
                <a:latin typeface="Times New Roman" panose="02020603050405020304" pitchFamily="18" charset="0"/>
              </a:defRPr>
            </a:lvl6pPr>
            <a:lvl7pPr marL="3028264" indent="-232943" eaLnBrk="0" fontAlgn="base" hangingPunct="0">
              <a:spcBef>
                <a:spcPct val="0"/>
              </a:spcBef>
              <a:spcAft>
                <a:spcPct val="0"/>
              </a:spcAft>
              <a:defRPr sz="2000">
                <a:solidFill>
                  <a:schemeClr val="tx1"/>
                </a:solidFill>
                <a:latin typeface="Times New Roman" panose="02020603050405020304" pitchFamily="18" charset="0"/>
              </a:defRPr>
            </a:lvl7pPr>
            <a:lvl8pPr marL="3494151" indent="-232943" eaLnBrk="0" fontAlgn="base" hangingPunct="0">
              <a:spcBef>
                <a:spcPct val="0"/>
              </a:spcBef>
              <a:spcAft>
                <a:spcPct val="0"/>
              </a:spcAft>
              <a:defRPr sz="2000">
                <a:solidFill>
                  <a:schemeClr val="tx1"/>
                </a:solidFill>
                <a:latin typeface="Times New Roman" panose="02020603050405020304" pitchFamily="18" charset="0"/>
              </a:defRPr>
            </a:lvl8pPr>
            <a:lvl9pPr marL="3960038" indent="-232943" eaLnBrk="0" fontAlgn="base" hangingPunct="0">
              <a:spcBef>
                <a:spcPct val="0"/>
              </a:spcBef>
              <a:spcAft>
                <a:spcPct val="0"/>
              </a:spcAft>
              <a:defRPr sz="2000">
                <a:solidFill>
                  <a:schemeClr val="tx1"/>
                </a:solidFill>
                <a:latin typeface="Times New Roman" panose="02020603050405020304" pitchFamily="18" charset="0"/>
              </a:defRPr>
            </a:lvl9pPr>
          </a:lstStyle>
          <a:p>
            <a:fld id="{756D0C5F-0C32-45A0-885C-35F8A7D675E6}" type="slidenum">
              <a:rPr lang="pt-BR" altLang="pt-BR" sz="1200"/>
              <a:pPr/>
              <a:t>5</a:t>
            </a:fld>
            <a:endParaRPr lang="pt-BR" altLang="pt-BR" sz="1200"/>
          </a:p>
        </p:txBody>
      </p:sp>
      <p:sp>
        <p:nvSpPr>
          <p:cNvPr id="9219" name="Text Box 2"/>
          <p:cNvSpPr txBox="1">
            <a:spLocks noChangeArrowheads="1"/>
          </p:cNvSpPr>
          <p:nvPr/>
        </p:nvSpPr>
        <p:spPr bwMode="auto">
          <a:xfrm>
            <a:off x="1056429" y="827962"/>
            <a:ext cx="4775834" cy="4096226"/>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3177" tIns="46589" rIns="93177" bIns="46589" anchor="ct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hangingPunct="1"/>
            <a:endParaRPr lang="pt-BR" altLang="pt-BR"/>
          </a:p>
        </p:txBody>
      </p:sp>
      <p:sp>
        <p:nvSpPr>
          <p:cNvPr id="9220" name="Rectangle 3"/>
          <p:cNvSpPr>
            <a:spLocks noGrp="1" noChangeArrowheads="1"/>
          </p:cNvSpPr>
          <p:nvPr>
            <p:ph type="body"/>
          </p:nvPr>
        </p:nvSpPr>
        <p:spPr bwMode="auto">
          <a:xfrm>
            <a:off x="918493" y="5201788"/>
            <a:ext cx="5048462" cy="493064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round/>
                <a:headEnd/>
                <a:tailEnd/>
              </a14:hiddenLine>
            </a:ext>
          </a:extLst>
        </p:spPr>
        <p:txBody>
          <a:bodyPr wrap="none" numCol="1" anchor="ctr" anchorCtr="0" compatLnSpc="1">
            <a:prstTxWarp prst="textNoShape">
              <a:avLst/>
            </a:prstTxWarp>
          </a:bodyPr>
          <a:lstStyle/>
          <a:p>
            <a:endParaRPr lang="es-ES" altLang="pt-BR" smtClean="0"/>
          </a:p>
        </p:txBody>
      </p:sp>
    </p:spTree>
    <p:extLst>
      <p:ext uri="{BB962C8B-B14F-4D97-AF65-F5344CB8AC3E}">
        <p14:creationId xmlns:p14="http://schemas.microsoft.com/office/powerpoint/2010/main" val="32529351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Times New Roman" panose="02020603050405020304" pitchFamily="18" charset="0"/>
              </a:defRPr>
            </a:lvl1pPr>
            <a:lvl2pPr marL="757066" indent="-291179">
              <a:defRPr sz="2000">
                <a:solidFill>
                  <a:schemeClr val="tx1"/>
                </a:solidFill>
                <a:latin typeface="Times New Roman" panose="02020603050405020304" pitchFamily="18" charset="0"/>
              </a:defRPr>
            </a:lvl2pPr>
            <a:lvl3pPr marL="1164717" indent="-232943">
              <a:defRPr sz="2000">
                <a:solidFill>
                  <a:schemeClr val="tx1"/>
                </a:solidFill>
                <a:latin typeface="Times New Roman" panose="02020603050405020304" pitchFamily="18" charset="0"/>
              </a:defRPr>
            </a:lvl3pPr>
            <a:lvl4pPr marL="1630604" indent="-232943">
              <a:defRPr sz="2000">
                <a:solidFill>
                  <a:schemeClr val="tx1"/>
                </a:solidFill>
                <a:latin typeface="Times New Roman" panose="02020603050405020304" pitchFamily="18" charset="0"/>
              </a:defRPr>
            </a:lvl4pPr>
            <a:lvl5pPr marL="2096491" indent="-232943">
              <a:defRPr sz="2000">
                <a:solidFill>
                  <a:schemeClr val="tx1"/>
                </a:solidFill>
                <a:latin typeface="Times New Roman" panose="02020603050405020304" pitchFamily="18" charset="0"/>
              </a:defRPr>
            </a:lvl5pPr>
            <a:lvl6pPr marL="2562377" indent="-232943" eaLnBrk="0" fontAlgn="base" hangingPunct="0">
              <a:spcBef>
                <a:spcPct val="0"/>
              </a:spcBef>
              <a:spcAft>
                <a:spcPct val="0"/>
              </a:spcAft>
              <a:defRPr sz="2000">
                <a:solidFill>
                  <a:schemeClr val="tx1"/>
                </a:solidFill>
                <a:latin typeface="Times New Roman" panose="02020603050405020304" pitchFamily="18" charset="0"/>
              </a:defRPr>
            </a:lvl6pPr>
            <a:lvl7pPr marL="3028264" indent="-232943" eaLnBrk="0" fontAlgn="base" hangingPunct="0">
              <a:spcBef>
                <a:spcPct val="0"/>
              </a:spcBef>
              <a:spcAft>
                <a:spcPct val="0"/>
              </a:spcAft>
              <a:defRPr sz="2000">
                <a:solidFill>
                  <a:schemeClr val="tx1"/>
                </a:solidFill>
                <a:latin typeface="Times New Roman" panose="02020603050405020304" pitchFamily="18" charset="0"/>
              </a:defRPr>
            </a:lvl7pPr>
            <a:lvl8pPr marL="3494151" indent="-232943" eaLnBrk="0" fontAlgn="base" hangingPunct="0">
              <a:spcBef>
                <a:spcPct val="0"/>
              </a:spcBef>
              <a:spcAft>
                <a:spcPct val="0"/>
              </a:spcAft>
              <a:defRPr sz="2000">
                <a:solidFill>
                  <a:schemeClr val="tx1"/>
                </a:solidFill>
                <a:latin typeface="Times New Roman" panose="02020603050405020304" pitchFamily="18" charset="0"/>
              </a:defRPr>
            </a:lvl8pPr>
            <a:lvl9pPr marL="3960038" indent="-232943" eaLnBrk="0" fontAlgn="base" hangingPunct="0">
              <a:spcBef>
                <a:spcPct val="0"/>
              </a:spcBef>
              <a:spcAft>
                <a:spcPct val="0"/>
              </a:spcAft>
              <a:defRPr sz="2000">
                <a:solidFill>
                  <a:schemeClr val="tx1"/>
                </a:solidFill>
                <a:latin typeface="Times New Roman" panose="02020603050405020304" pitchFamily="18" charset="0"/>
              </a:defRPr>
            </a:lvl9pPr>
          </a:lstStyle>
          <a:p>
            <a:fld id="{A4C9BAE9-4F84-4F3B-B146-242703DDF386}" type="slidenum">
              <a:rPr lang="pt-BR" altLang="pt-BR" sz="1200"/>
              <a:pPr/>
              <a:t>6</a:t>
            </a:fld>
            <a:endParaRPr lang="pt-BR" altLang="pt-BR" sz="1200"/>
          </a:p>
        </p:txBody>
      </p:sp>
      <p:sp>
        <p:nvSpPr>
          <p:cNvPr id="9219" name="Text Box 2"/>
          <p:cNvSpPr txBox="1">
            <a:spLocks noChangeArrowheads="1"/>
          </p:cNvSpPr>
          <p:nvPr/>
        </p:nvSpPr>
        <p:spPr bwMode="auto">
          <a:xfrm>
            <a:off x="1056429" y="827962"/>
            <a:ext cx="4775834" cy="4096226"/>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3177" tIns="46589" rIns="93177" bIns="46589" anchor="ct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hangingPunct="1"/>
            <a:endParaRPr lang="pt-BR" altLang="pt-BR"/>
          </a:p>
        </p:txBody>
      </p:sp>
      <p:sp>
        <p:nvSpPr>
          <p:cNvPr id="9220" name="Rectangle 3"/>
          <p:cNvSpPr>
            <a:spLocks noGrp="1" noChangeArrowheads="1"/>
          </p:cNvSpPr>
          <p:nvPr>
            <p:ph type="body"/>
          </p:nvPr>
        </p:nvSpPr>
        <p:spPr bwMode="auto">
          <a:xfrm>
            <a:off x="918493" y="5201788"/>
            <a:ext cx="5048462" cy="493064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round/>
                <a:headEnd/>
                <a:tailEnd/>
              </a14:hiddenLine>
            </a:ext>
          </a:extLst>
        </p:spPr>
        <p:txBody>
          <a:bodyPr wrap="none" numCol="1" anchor="ctr" anchorCtr="0" compatLnSpc="1">
            <a:prstTxWarp prst="textNoShape">
              <a:avLst/>
            </a:prstTxWarp>
          </a:bodyPr>
          <a:lstStyle/>
          <a:p>
            <a:endParaRPr lang="es-ES" altLang="pt-BR" smtClean="0"/>
          </a:p>
        </p:txBody>
      </p:sp>
    </p:spTree>
    <p:extLst>
      <p:ext uri="{BB962C8B-B14F-4D97-AF65-F5344CB8AC3E}">
        <p14:creationId xmlns:p14="http://schemas.microsoft.com/office/powerpoint/2010/main" val="5426703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pt-BR" altLang="pt-BR" smtClean="0"/>
          </a:p>
        </p:txBody>
      </p:sp>
      <p:sp>
        <p:nvSpPr>
          <p:cNvPr id="13316"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7066" indent="-291179">
              <a:spcBef>
                <a:spcPct val="30000"/>
              </a:spcBef>
              <a:defRPr sz="1200">
                <a:solidFill>
                  <a:schemeClr val="tx1"/>
                </a:solidFill>
                <a:latin typeface="Calibri" panose="020F0502020204030204" pitchFamily="34" charset="0"/>
              </a:defRPr>
            </a:lvl2pPr>
            <a:lvl3pPr marL="1164717" indent="-232943">
              <a:spcBef>
                <a:spcPct val="30000"/>
              </a:spcBef>
              <a:defRPr sz="1200">
                <a:solidFill>
                  <a:schemeClr val="tx1"/>
                </a:solidFill>
                <a:latin typeface="Calibri" panose="020F0502020204030204" pitchFamily="34" charset="0"/>
              </a:defRPr>
            </a:lvl3pPr>
            <a:lvl4pPr marL="1630604" indent="-232943">
              <a:spcBef>
                <a:spcPct val="30000"/>
              </a:spcBef>
              <a:defRPr sz="1200">
                <a:solidFill>
                  <a:schemeClr val="tx1"/>
                </a:solidFill>
                <a:latin typeface="Calibri" panose="020F0502020204030204" pitchFamily="34" charset="0"/>
              </a:defRPr>
            </a:lvl4pPr>
            <a:lvl5pPr marL="2096491" indent="-232943">
              <a:spcBef>
                <a:spcPct val="30000"/>
              </a:spcBef>
              <a:defRPr sz="1200">
                <a:solidFill>
                  <a:schemeClr val="tx1"/>
                </a:solidFill>
                <a:latin typeface="Calibri" panose="020F0502020204030204" pitchFamily="34" charset="0"/>
              </a:defRPr>
            </a:lvl5pPr>
            <a:lvl6pPr marL="2562377" indent="-232943" eaLnBrk="0" fontAlgn="base" hangingPunct="0">
              <a:spcBef>
                <a:spcPct val="30000"/>
              </a:spcBef>
              <a:spcAft>
                <a:spcPct val="0"/>
              </a:spcAft>
              <a:defRPr sz="1200">
                <a:solidFill>
                  <a:schemeClr val="tx1"/>
                </a:solidFill>
                <a:latin typeface="Calibri" panose="020F0502020204030204" pitchFamily="34" charset="0"/>
              </a:defRPr>
            </a:lvl6pPr>
            <a:lvl7pPr marL="3028264" indent="-232943" eaLnBrk="0" fontAlgn="base" hangingPunct="0">
              <a:spcBef>
                <a:spcPct val="30000"/>
              </a:spcBef>
              <a:spcAft>
                <a:spcPct val="0"/>
              </a:spcAft>
              <a:defRPr sz="1200">
                <a:solidFill>
                  <a:schemeClr val="tx1"/>
                </a:solidFill>
                <a:latin typeface="Calibri" panose="020F0502020204030204" pitchFamily="34" charset="0"/>
              </a:defRPr>
            </a:lvl7pPr>
            <a:lvl8pPr marL="3494151" indent="-232943" eaLnBrk="0" fontAlgn="base" hangingPunct="0">
              <a:spcBef>
                <a:spcPct val="30000"/>
              </a:spcBef>
              <a:spcAft>
                <a:spcPct val="0"/>
              </a:spcAft>
              <a:defRPr sz="1200">
                <a:solidFill>
                  <a:schemeClr val="tx1"/>
                </a:solidFill>
                <a:latin typeface="Calibri" panose="020F0502020204030204" pitchFamily="34" charset="0"/>
              </a:defRPr>
            </a:lvl8pPr>
            <a:lvl9pPr marL="3960038" indent="-23294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D9EFEF-276F-402A-BD88-2C73C7310B0B}" type="slidenum">
              <a:rPr lang="pt-BR" altLang="pt-BR">
                <a:latin typeface="Arial" panose="020B0604020202020204" pitchFamily="34" charset="0"/>
              </a:rPr>
              <a:pPr>
                <a:spcBef>
                  <a:spcPct val="0"/>
                </a:spcBef>
              </a:pPr>
              <a:t>8</a:t>
            </a:fld>
            <a:endParaRPr lang="pt-BR" altLang="pt-BR">
              <a:latin typeface="Arial" panose="020B0604020202020204" pitchFamily="34" charset="0"/>
            </a:endParaRPr>
          </a:p>
        </p:txBody>
      </p:sp>
    </p:spTree>
    <p:extLst>
      <p:ext uri="{BB962C8B-B14F-4D97-AF65-F5344CB8AC3E}">
        <p14:creationId xmlns:p14="http://schemas.microsoft.com/office/powerpoint/2010/main" val="21367483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7"/>
          <p:cNvSpPr>
            <a:spLocks noGrp="1" noChangeArrowheads="1"/>
          </p:cNvSpPr>
          <p:nvPr>
            <p:ph type="sldNum" sz="quarter" idx="4294967295"/>
          </p:nvPr>
        </p:nvSpPr>
        <p:spPr bwMode="auto">
          <a:xfrm>
            <a:off x="3901158" y="10406803"/>
            <a:ext cx="2985911" cy="54874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E38DC891-0969-44CC-A405-33AF3D7B37D3}" type="slidenum">
              <a:rPr lang="pt-BR" altLang="pt-BR">
                <a:solidFill>
                  <a:schemeClr val="tx1"/>
                </a:solidFill>
                <a:latin typeface="Times New Roman" panose="02020603050405020304" pitchFamily="18" charset="0"/>
                <a:cs typeface="Arial" panose="020B0604020202020204" pitchFamily="34" charset="0"/>
              </a:rPr>
              <a:pPr/>
              <a:t>13</a:t>
            </a:fld>
            <a:endParaRPr lang="pt-BR" altLang="pt-BR">
              <a:solidFill>
                <a:schemeClr val="tx1"/>
              </a:solidFill>
              <a:latin typeface="Times New Roman" panose="02020603050405020304" pitchFamily="18" charset="0"/>
              <a:cs typeface="Arial" panose="020B0604020202020204" pitchFamily="34" charset="0"/>
            </a:endParaRPr>
          </a:p>
        </p:txBody>
      </p:sp>
      <p:sp>
        <p:nvSpPr>
          <p:cNvPr id="21507" name="Text Box 2"/>
          <p:cNvSpPr txBox="1">
            <a:spLocks noChangeArrowheads="1"/>
          </p:cNvSpPr>
          <p:nvPr/>
        </p:nvSpPr>
        <p:spPr bwMode="auto">
          <a:xfrm>
            <a:off x="1058051" y="829574"/>
            <a:ext cx="4775836" cy="4094613"/>
          </a:xfrm>
          <a:prstGeom prst="rect">
            <a:avLst/>
          </a:prstGeom>
          <a:solidFill>
            <a:srgbClr val="FFFFFF"/>
          </a:solidFill>
          <a:ln w="9525">
            <a:solidFill>
              <a:srgbClr val="000000"/>
            </a:solidFill>
            <a:miter lim="800000"/>
            <a:headEnd/>
            <a:tailEnd/>
          </a:ln>
        </p:spPr>
        <p:txBody>
          <a:bodyPr wrap="none" lIns="93177" tIns="46589" rIns="93177" bIns="46589" anchor="ctr"/>
          <a:lstStyle/>
          <a:p>
            <a:pPr algn="ctr" eaLnBrk="1" hangingPunct="1"/>
            <a:endParaRPr lang="pt-BR" altLang="pt-BR" sz="2000">
              <a:latin typeface="Times New Roman" panose="02020603050405020304" pitchFamily="18" charset="0"/>
              <a:cs typeface="Arial" panose="020B0604020202020204" pitchFamily="34" charset="0"/>
            </a:endParaRPr>
          </a:p>
        </p:txBody>
      </p:sp>
      <p:sp>
        <p:nvSpPr>
          <p:cNvPr id="21508" name="Rectangle 3"/>
          <p:cNvSpPr>
            <a:spLocks noGrp="1" noChangeArrowheads="1"/>
          </p:cNvSpPr>
          <p:nvPr>
            <p:ph type="body"/>
          </p:nvPr>
        </p:nvSpPr>
        <p:spPr>
          <a:xfrm>
            <a:off x="918492" y="5201788"/>
            <a:ext cx="5050084" cy="493225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spcBef>
                <a:spcPct val="0"/>
              </a:spcBef>
            </a:pPr>
            <a:endParaRPr lang="es-ES" altLang="pt-BR" smtClean="0"/>
          </a:p>
        </p:txBody>
      </p:sp>
    </p:spTree>
    <p:extLst>
      <p:ext uri="{BB962C8B-B14F-4D97-AF65-F5344CB8AC3E}">
        <p14:creationId xmlns:p14="http://schemas.microsoft.com/office/powerpoint/2010/main" val="16192986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Marcador de imagen de diapositiva"/>
          <p:cNvSpPr>
            <a:spLocks noGrp="1" noRot="1" noChangeAspect="1" noTextEdit="1"/>
          </p:cNvSpPr>
          <p:nvPr>
            <p:ph type="sldImg"/>
          </p:nvPr>
        </p:nvSpPr>
        <p:spPr>
          <a:xfrm>
            <a:off x="109538" y="757238"/>
            <a:ext cx="6729412" cy="3784600"/>
          </a:xfrm>
          <a:ln/>
        </p:spPr>
      </p:sp>
      <p:sp>
        <p:nvSpPr>
          <p:cNvPr id="7171" name="2 Marcador de notas"/>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 altLang="pt-BR" smtClean="0">
              <a:latin typeface="Arial" panose="020B0604020202020204" pitchFamily="34" charset="0"/>
            </a:endParaRPr>
          </a:p>
        </p:txBody>
      </p:sp>
      <p:sp>
        <p:nvSpPr>
          <p:cNvPr id="7172" name="Espaço Reservado para Cabeçalho 1"/>
          <p:cNvSpPr>
            <a:spLocks noGrp="1"/>
          </p:cNvSpPr>
          <p:nvPr>
            <p:ph type="hdr" sz="quarter"/>
          </p:nvPr>
        </p:nvSpPr>
        <p:spPr>
          <a:noFill/>
        </p:spPr>
        <p:txBody>
          <a:bodyPr/>
          <a:lstStyle>
            <a:lvl1pPr algn="ctr">
              <a:defRPr sz="2000">
                <a:solidFill>
                  <a:schemeClr val="tx1"/>
                </a:solidFill>
                <a:latin typeface="Times New Roman" panose="02020603050405020304" pitchFamily="18" charset="0"/>
              </a:defRPr>
            </a:lvl1pPr>
            <a:lvl2pPr marL="757066" indent="-291179" algn="ctr">
              <a:defRPr sz="2000">
                <a:solidFill>
                  <a:schemeClr val="tx1"/>
                </a:solidFill>
                <a:latin typeface="Times New Roman" panose="02020603050405020304" pitchFamily="18" charset="0"/>
              </a:defRPr>
            </a:lvl2pPr>
            <a:lvl3pPr marL="1164717" indent="-232943" algn="ctr">
              <a:defRPr sz="2000">
                <a:solidFill>
                  <a:schemeClr val="tx1"/>
                </a:solidFill>
                <a:latin typeface="Times New Roman" panose="02020603050405020304" pitchFamily="18" charset="0"/>
              </a:defRPr>
            </a:lvl3pPr>
            <a:lvl4pPr marL="1630604" indent="-232943" algn="ctr">
              <a:defRPr sz="2000">
                <a:solidFill>
                  <a:schemeClr val="tx1"/>
                </a:solidFill>
                <a:latin typeface="Times New Roman" panose="02020603050405020304" pitchFamily="18" charset="0"/>
              </a:defRPr>
            </a:lvl4pPr>
            <a:lvl5pPr marL="2096491" indent="-232943" algn="ctr">
              <a:defRPr sz="2000">
                <a:solidFill>
                  <a:schemeClr val="tx1"/>
                </a:solidFill>
                <a:latin typeface="Times New Roman" panose="02020603050405020304" pitchFamily="18" charset="0"/>
              </a:defRPr>
            </a:lvl5pPr>
            <a:lvl6pPr marL="2562377" indent="-232943" algn="ctr" eaLnBrk="0" fontAlgn="base" hangingPunct="0">
              <a:spcBef>
                <a:spcPct val="0"/>
              </a:spcBef>
              <a:spcAft>
                <a:spcPct val="0"/>
              </a:spcAft>
              <a:defRPr sz="2000">
                <a:solidFill>
                  <a:schemeClr val="tx1"/>
                </a:solidFill>
                <a:latin typeface="Times New Roman" panose="02020603050405020304" pitchFamily="18" charset="0"/>
              </a:defRPr>
            </a:lvl6pPr>
            <a:lvl7pPr marL="3028264" indent="-232943" algn="ctr" eaLnBrk="0" fontAlgn="base" hangingPunct="0">
              <a:spcBef>
                <a:spcPct val="0"/>
              </a:spcBef>
              <a:spcAft>
                <a:spcPct val="0"/>
              </a:spcAft>
              <a:defRPr sz="2000">
                <a:solidFill>
                  <a:schemeClr val="tx1"/>
                </a:solidFill>
                <a:latin typeface="Times New Roman" panose="02020603050405020304" pitchFamily="18" charset="0"/>
              </a:defRPr>
            </a:lvl7pPr>
            <a:lvl8pPr marL="3494151" indent="-232943" algn="ctr" eaLnBrk="0" fontAlgn="base" hangingPunct="0">
              <a:spcBef>
                <a:spcPct val="0"/>
              </a:spcBef>
              <a:spcAft>
                <a:spcPct val="0"/>
              </a:spcAft>
              <a:defRPr sz="2000">
                <a:solidFill>
                  <a:schemeClr val="tx1"/>
                </a:solidFill>
                <a:latin typeface="Times New Roman" panose="02020603050405020304" pitchFamily="18" charset="0"/>
              </a:defRPr>
            </a:lvl8pPr>
            <a:lvl9pPr marL="3960038" indent="-232943" algn="ctr" eaLnBrk="0" fontAlgn="base" hangingPunct="0">
              <a:spcBef>
                <a:spcPct val="0"/>
              </a:spcBef>
              <a:spcAft>
                <a:spcPct val="0"/>
              </a:spcAft>
              <a:defRPr sz="2000">
                <a:solidFill>
                  <a:schemeClr val="tx1"/>
                </a:solidFill>
                <a:latin typeface="Times New Roman" panose="02020603050405020304" pitchFamily="18" charset="0"/>
              </a:defRPr>
            </a:lvl9pPr>
          </a:lstStyle>
          <a:p>
            <a:pPr algn="l"/>
            <a:endParaRPr lang="pt-BR" altLang="pt-BR" sz="1200">
              <a:latin typeface="Arial" panose="020B0604020202020204" pitchFamily="34" charset="0"/>
            </a:endParaRPr>
          </a:p>
        </p:txBody>
      </p:sp>
    </p:spTree>
    <p:extLst>
      <p:ext uri="{BB962C8B-B14F-4D97-AF65-F5344CB8AC3E}">
        <p14:creationId xmlns:p14="http://schemas.microsoft.com/office/powerpoint/2010/main" val="2515483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p:sp>
      <p:sp>
        <p:nvSpPr>
          <p:cNvPr id="23555" name="Rectangle 3"/>
          <p:cNvSpPr>
            <a:spLocks noGrp="1" noChangeArrowheads="1"/>
          </p:cNvSpPr>
          <p:nvPr>
            <p:ph type="body" idx="1"/>
          </p:nvPr>
        </p:nvSpPr>
        <p:spPr>
          <a:xfrm>
            <a:off x="702664" y="4796684"/>
            <a:ext cx="5605074" cy="453845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p>
        </p:txBody>
      </p:sp>
    </p:spTree>
    <p:extLst>
      <p:ext uri="{BB962C8B-B14F-4D97-AF65-F5344CB8AC3E}">
        <p14:creationId xmlns:p14="http://schemas.microsoft.com/office/powerpoint/2010/main" val="39527669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Espaço Reservado para Imagem de Slide 1"/>
          <p:cNvSpPr>
            <a:spLocks noGrp="1" noRot="1" noChangeAspect="1" noTextEdit="1"/>
          </p:cNvSpPr>
          <p:nvPr>
            <p:ph type="sldImg"/>
          </p:nvPr>
        </p:nvSpPr>
        <p:spPr>
          <a:ln/>
        </p:spPr>
      </p:sp>
      <p:sp>
        <p:nvSpPr>
          <p:cNvPr id="29699" name="Espaço Reservado para Anotações 2"/>
          <p:cNvSpPr>
            <a:spLocks noGrp="1"/>
          </p:cNvSpPr>
          <p:nvPr>
            <p:ph type="body" idx="1"/>
          </p:nvPr>
        </p:nvSpPr>
        <p:spPr>
          <a:noFill/>
        </p:spPr>
        <p:txBody>
          <a:bodyPr/>
          <a:lstStyle/>
          <a:p>
            <a:endParaRPr lang="pt-BR" altLang="pt-BR" smtClean="0">
              <a:latin typeface="Arial" charset="0"/>
              <a:cs typeface="Arial" charset="0"/>
            </a:endParaRPr>
          </a:p>
        </p:txBody>
      </p:sp>
      <p:sp>
        <p:nvSpPr>
          <p:cNvPr id="29700" name="Espaço Reservado para Número de Slide 3"/>
          <p:cNvSpPr>
            <a:spLocks noGrp="1"/>
          </p:cNvSpPr>
          <p:nvPr>
            <p:ph type="sldNum" sz="quarter" idx="5"/>
          </p:nvPr>
        </p:nvSpPr>
        <p:spPr>
          <a:noFill/>
        </p:spPr>
        <p:txBody>
          <a:bodyPr/>
          <a:lstStyle>
            <a:lvl1pPr>
              <a:spcBef>
                <a:spcPct val="30000"/>
              </a:spcBef>
              <a:defRPr sz="1200">
                <a:solidFill>
                  <a:schemeClr val="tx1"/>
                </a:solidFill>
                <a:latin typeface="Arial" charset="0"/>
                <a:cs typeface="Arial" charset="0"/>
              </a:defRPr>
            </a:lvl1pPr>
            <a:lvl2pPr marL="770007" indent="-296033">
              <a:spcBef>
                <a:spcPct val="30000"/>
              </a:spcBef>
              <a:defRPr sz="1200">
                <a:solidFill>
                  <a:schemeClr val="tx1"/>
                </a:solidFill>
                <a:latin typeface="Arial" charset="0"/>
                <a:cs typeface="Arial" charset="0"/>
              </a:defRPr>
            </a:lvl2pPr>
            <a:lvl3pPr marL="1185747" indent="-236179">
              <a:spcBef>
                <a:spcPct val="30000"/>
              </a:spcBef>
              <a:defRPr sz="1200">
                <a:solidFill>
                  <a:schemeClr val="tx1"/>
                </a:solidFill>
                <a:latin typeface="Arial" charset="0"/>
                <a:cs typeface="Arial" charset="0"/>
              </a:defRPr>
            </a:lvl3pPr>
            <a:lvl4pPr marL="1661340" indent="-236179">
              <a:spcBef>
                <a:spcPct val="30000"/>
              </a:spcBef>
              <a:defRPr sz="1200">
                <a:solidFill>
                  <a:schemeClr val="tx1"/>
                </a:solidFill>
                <a:latin typeface="Arial" charset="0"/>
                <a:cs typeface="Arial" charset="0"/>
              </a:defRPr>
            </a:lvl4pPr>
            <a:lvl5pPr marL="2135315" indent="-236179">
              <a:spcBef>
                <a:spcPct val="30000"/>
              </a:spcBef>
              <a:defRPr sz="1200">
                <a:solidFill>
                  <a:schemeClr val="tx1"/>
                </a:solidFill>
                <a:latin typeface="Arial" charset="0"/>
                <a:cs typeface="Arial" charset="0"/>
              </a:defRPr>
            </a:lvl5pPr>
            <a:lvl6pPr marL="2601201" indent="-236179" eaLnBrk="0" fontAlgn="base" hangingPunct="0">
              <a:spcBef>
                <a:spcPct val="30000"/>
              </a:spcBef>
              <a:spcAft>
                <a:spcPct val="0"/>
              </a:spcAft>
              <a:defRPr sz="1200">
                <a:solidFill>
                  <a:schemeClr val="tx1"/>
                </a:solidFill>
                <a:latin typeface="Arial" charset="0"/>
                <a:cs typeface="Arial" charset="0"/>
              </a:defRPr>
            </a:lvl6pPr>
            <a:lvl7pPr marL="3067088" indent="-236179" eaLnBrk="0" fontAlgn="base" hangingPunct="0">
              <a:spcBef>
                <a:spcPct val="30000"/>
              </a:spcBef>
              <a:spcAft>
                <a:spcPct val="0"/>
              </a:spcAft>
              <a:defRPr sz="1200">
                <a:solidFill>
                  <a:schemeClr val="tx1"/>
                </a:solidFill>
                <a:latin typeface="Arial" charset="0"/>
                <a:cs typeface="Arial" charset="0"/>
              </a:defRPr>
            </a:lvl7pPr>
            <a:lvl8pPr marL="3532975" indent="-236179" eaLnBrk="0" fontAlgn="base" hangingPunct="0">
              <a:spcBef>
                <a:spcPct val="30000"/>
              </a:spcBef>
              <a:spcAft>
                <a:spcPct val="0"/>
              </a:spcAft>
              <a:defRPr sz="1200">
                <a:solidFill>
                  <a:schemeClr val="tx1"/>
                </a:solidFill>
                <a:latin typeface="Arial" charset="0"/>
                <a:cs typeface="Arial" charset="0"/>
              </a:defRPr>
            </a:lvl8pPr>
            <a:lvl9pPr marL="3998862" indent="-236179"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23B145A-B8A2-4630-8D64-2EBDA5DE19E1}" type="slidenum">
              <a:rPr lang="pt-BR" altLang="pt-BR"/>
              <a:pPr>
                <a:spcBef>
                  <a:spcPct val="0"/>
                </a:spcBef>
              </a:pPr>
              <a:t>67</a:t>
            </a:fld>
            <a:endParaRPr lang="pt-BR" altLang="pt-BR"/>
          </a:p>
        </p:txBody>
      </p:sp>
    </p:spTree>
    <p:extLst>
      <p:ext uri="{BB962C8B-B14F-4D97-AF65-F5344CB8AC3E}">
        <p14:creationId xmlns:p14="http://schemas.microsoft.com/office/powerpoint/2010/main" val="3337989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smtClean="0"/>
              <a:t>Clique para editar o título mestre</a:t>
            </a:r>
            <a:endParaRPr lang="pt-B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10BA9477-F348-462C-AA74-1A9127459C8D}" type="datetimeFigureOut">
              <a:rPr lang="pt-BR" smtClean="0"/>
              <a:t>16/09/2015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E832814-2FAC-4B6C-AD37-6F281AAFF0B9}" type="slidenum">
              <a:rPr lang="pt-BR" smtClean="0"/>
              <a:t>‹nº›</a:t>
            </a:fld>
            <a:endParaRPr lang="pt-BR"/>
          </a:p>
        </p:txBody>
      </p:sp>
    </p:spTree>
    <p:extLst>
      <p:ext uri="{BB962C8B-B14F-4D97-AF65-F5344CB8AC3E}">
        <p14:creationId xmlns:p14="http://schemas.microsoft.com/office/powerpoint/2010/main" val="3731381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10BA9477-F348-462C-AA74-1A9127459C8D}" type="datetimeFigureOut">
              <a:rPr lang="pt-BR" smtClean="0"/>
              <a:t>16/09/2015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E832814-2FAC-4B6C-AD37-6F281AAFF0B9}" type="slidenum">
              <a:rPr lang="pt-BR" smtClean="0"/>
              <a:t>‹nº›</a:t>
            </a:fld>
            <a:endParaRPr lang="pt-BR"/>
          </a:p>
        </p:txBody>
      </p:sp>
    </p:spTree>
    <p:extLst>
      <p:ext uri="{BB962C8B-B14F-4D97-AF65-F5344CB8AC3E}">
        <p14:creationId xmlns:p14="http://schemas.microsoft.com/office/powerpoint/2010/main" val="492399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10BA9477-F348-462C-AA74-1A9127459C8D}" type="datetimeFigureOut">
              <a:rPr lang="pt-BR" smtClean="0"/>
              <a:t>16/09/2015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E832814-2FAC-4B6C-AD37-6F281AAFF0B9}" type="slidenum">
              <a:rPr lang="pt-BR" smtClean="0"/>
              <a:t>‹nº›</a:t>
            </a:fld>
            <a:endParaRPr lang="pt-BR"/>
          </a:p>
        </p:txBody>
      </p:sp>
    </p:spTree>
    <p:extLst>
      <p:ext uri="{BB962C8B-B14F-4D97-AF65-F5344CB8AC3E}">
        <p14:creationId xmlns:p14="http://schemas.microsoft.com/office/powerpoint/2010/main" val="6572445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ítulo e conteúdo_amarelo">
    <p:spTree>
      <p:nvGrpSpPr>
        <p:cNvPr id="1" name=""/>
        <p:cNvGrpSpPr/>
        <p:nvPr/>
      </p:nvGrpSpPr>
      <p:grpSpPr>
        <a:xfrm>
          <a:off x="0" y="0"/>
          <a:ext cx="0" cy="0"/>
          <a:chOff x="0" y="0"/>
          <a:chExt cx="0" cy="0"/>
        </a:xfrm>
      </p:grpSpPr>
      <p:sp>
        <p:nvSpPr>
          <p:cNvPr id="7" name="Retângulo 6"/>
          <p:cNvSpPr/>
          <p:nvPr userDrawn="1"/>
        </p:nvSpPr>
        <p:spPr>
          <a:xfrm>
            <a:off x="0" y="0"/>
            <a:ext cx="12192000" cy="1484784"/>
          </a:xfrm>
          <a:prstGeom prst="rect">
            <a:avLst/>
          </a:prstGeom>
          <a:gradFill>
            <a:gsLst>
              <a:gs pos="0">
                <a:srgbClr val="FEC739"/>
              </a:gs>
              <a:gs pos="100000">
                <a:srgbClr val="FBAF3F"/>
              </a:gs>
              <a:gs pos="100000">
                <a:srgbClr val="FBAF3F"/>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1800"/>
          </a:p>
        </p:txBody>
      </p:sp>
      <p:sp>
        <p:nvSpPr>
          <p:cNvPr id="2" name="Título 1"/>
          <p:cNvSpPr>
            <a:spLocks noGrp="1"/>
          </p:cNvSpPr>
          <p:nvPr>
            <p:ph type="title" hasCustomPrompt="1"/>
          </p:nvPr>
        </p:nvSpPr>
        <p:spPr>
          <a:xfrm>
            <a:off x="609600" y="274638"/>
            <a:ext cx="10972800" cy="706090"/>
          </a:xfrm>
        </p:spPr>
        <p:txBody>
          <a:bodyPr/>
          <a:lstStyle>
            <a:lvl1pPr algn="l">
              <a:defRPr b="1"/>
            </a:lvl1pPr>
          </a:lstStyle>
          <a:p>
            <a:r>
              <a:rPr lang="pt-BR" dirty="0" smtClean="0"/>
              <a:t>Título</a:t>
            </a:r>
            <a:endParaRPr lang="pt-BR" dirty="0"/>
          </a:p>
        </p:txBody>
      </p:sp>
      <p:sp>
        <p:nvSpPr>
          <p:cNvPr id="3" name="Espaço Reservado para Conteúdo 2"/>
          <p:cNvSpPr>
            <a:spLocks noGrp="1"/>
          </p:cNvSpPr>
          <p:nvPr>
            <p:ph idx="1"/>
          </p:nvPr>
        </p:nvSpPr>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pt-BR" dirty="0" smtClean="0"/>
              <a:t>Clique para editar os estilos do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sp>
        <p:nvSpPr>
          <p:cNvPr id="4" name="Espaço Reservado para Data 3"/>
          <p:cNvSpPr>
            <a:spLocks noGrp="1"/>
          </p:cNvSpPr>
          <p:nvPr>
            <p:ph type="dt" sz="half" idx="10"/>
          </p:nvPr>
        </p:nvSpPr>
        <p:spPr>
          <a:xfrm>
            <a:off x="609600" y="6356351"/>
            <a:ext cx="10094912" cy="365125"/>
          </a:xfrm>
        </p:spPr>
        <p:txBody>
          <a:bodyPr/>
          <a:lstStyle>
            <a:lvl1pPr>
              <a:defRPr>
                <a:solidFill>
                  <a:schemeClr val="tx1">
                    <a:lumMod val="75000"/>
                    <a:lumOff val="25000"/>
                  </a:schemeClr>
                </a:solidFill>
              </a:defRPr>
            </a:lvl1pPr>
          </a:lstStyle>
          <a:p>
            <a:r>
              <a:rPr lang="pt-BR" dirty="0" smtClean="0"/>
              <a:t>Fonte:</a:t>
            </a:r>
            <a:endParaRPr lang="pt-BR" dirty="0"/>
          </a:p>
        </p:txBody>
      </p:sp>
      <p:sp>
        <p:nvSpPr>
          <p:cNvPr id="13" name="Subtítulo 2"/>
          <p:cNvSpPr>
            <a:spLocks noGrp="1"/>
          </p:cNvSpPr>
          <p:nvPr>
            <p:ph type="subTitle" idx="13" hasCustomPrompt="1"/>
          </p:nvPr>
        </p:nvSpPr>
        <p:spPr>
          <a:xfrm>
            <a:off x="623392" y="980728"/>
            <a:ext cx="10945216" cy="432048"/>
          </a:xfrm>
        </p:spPr>
        <p:txBody>
          <a:bodyPr anchor="ctr">
            <a:normAutofit/>
          </a:bodyPr>
          <a:lstStyle>
            <a:lvl1pPr marL="0" indent="0" algn="l">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dirty="0" smtClean="0"/>
              <a:t>Subtítulo</a:t>
            </a:r>
            <a:endParaRPr lang="pt-BR" dirty="0"/>
          </a:p>
        </p:txBody>
      </p:sp>
    </p:spTree>
    <p:extLst>
      <p:ext uri="{BB962C8B-B14F-4D97-AF65-F5344CB8AC3E}">
        <p14:creationId xmlns:p14="http://schemas.microsoft.com/office/powerpoint/2010/main" val="25764161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Conteúdo">
    <p:spTree>
      <p:nvGrpSpPr>
        <p:cNvPr id="1" name=""/>
        <p:cNvGrpSpPr/>
        <p:nvPr/>
      </p:nvGrpSpPr>
      <p:grpSpPr>
        <a:xfrm>
          <a:off x="0" y="0"/>
          <a:ext cx="0" cy="0"/>
          <a:chOff x="0" y="0"/>
          <a:chExt cx="0" cy="0"/>
        </a:xfrm>
      </p:grpSpPr>
      <p:sp>
        <p:nvSpPr>
          <p:cNvPr id="2" name="Espaço Reservado para Conteúdo 1"/>
          <p:cNvSpPr>
            <a:spLocks noGrp="1"/>
          </p:cNvSpPr>
          <p:nvPr>
            <p:ph/>
          </p:nvPr>
        </p:nvSpPr>
        <p:spPr>
          <a:xfrm>
            <a:off x="812800" y="990600"/>
            <a:ext cx="10464800" cy="5638800"/>
          </a:xfrm>
          <a:prstGeom prst="rect">
            <a:avLst/>
          </a:prstGeo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extLst>
      <p:ext uri="{BB962C8B-B14F-4D97-AF65-F5344CB8AC3E}">
        <p14:creationId xmlns:p14="http://schemas.microsoft.com/office/powerpoint/2010/main" val="3295016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10BA9477-F348-462C-AA74-1A9127459C8D}" type="datetimeFigureOut">
              <a:rPr lang="pt-BR" smtClean="0"/>
              <a:t>16/09/2015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E832814-2FAC-4B6C-AD37-6F281AAFF0B9}" type="slidenum">
              <a:rPr lang="pt-BR" smtClean="0"/>
              <a:t>‹nº›</a:t>
            </a:fld>
            <a:endParaRPr lang="pt-BR"/>
          </a:p>
        </p:txBody>
      </p:sp>
    </p:spTree>
    <p:extLst>
      <p:ext uri="{BB962C8B-B14F-4D97-AF65-F5344CB8AC3E}">
        <p14:creationId xmlns:p14="http://schemas.microsoft.com/office/powerpoint/2010/main" val="2703187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smtClean="0"/>
              <a:t>Clique para editar o título mestre</a:t>
            </a:r>
            <a:endParaRPr lang="pt-B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10BA9477-F348-462C-AA74-1A9127459C8D}" type="datetimeFigureOut">
              <a:rPr lang="pt-BR" smtClean="0"/>
              <a:t>16/09/2015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E832814-2FAC-4B6C-AD37-6F281AAFF0B9}" type="slidenum">
              <a:rPr lang="pt-BR" smtClean="0"/>
              <a:t>‹nº›</a:t>
            </a:fld>
            <a:endParaRPr lang="pt-BR"/>
          </a:p>
        </p:txBody>
      </p:sp>
    </p:spTree>
    <p:extLst>
      <p:ext uri="{BB962C8B-B14F-4D97-AF65-F5344CB8AC3E}">
        <p14:creationId xmlns:p14="http://schemas.microsoft.com/office/powerpoint/2010/main" val="2879077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838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6172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10BA9477-F348-462C-AA74-1A9127459C8D}" type="datetimeFigureOut">
              <a:rPr lang="pt-BR" smtClean="0"/>
              <a:t>16/09/2015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E832814-2FAC-4B6C-AD37-6F281AAFF0B9}" type="slidenum">
              <a:rPr lang="pt-BR" smtClean="0"/>
              <a:t>‹nº›</a:t>
            </a:fld>
            <a:endParaRPr lang="pt-BR"/>
          </a:p>
        </p:txBody>
      </p:sp>
    </p:spTree>
    <p:extLst>
      <p:ext uri="{BB962C8B-B14F-4D97-AF65-F5344CB8AC3E}">
        <p14:creationId xmlns:p14="http://schemas.microsoft.com/office/powerpoint/2010/main" val="690968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smtClean="0"/>
              <a:t>Clique para editar o título mestre</a:t>
            </a:r>
            <a:endParaRPr lang="pt-B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10BA9477-F348-462C-AA74-1A9127459C8D}" type="datetimeFigureOut">
              <a:rPr lang="pt-BR" smtClean="0"/>
              <a:t>16/09/2015</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EE832814-2FAC-4B6C-AD37-6F281AAFF0B9}" type="slidenum">
              <a:rPr lang="pt-BR" smtClean="0"/>
              <a:t>‹nº›</a:t>
            </a:fld>
            <a:endParaRPr lang="pt-BR"/>
          </a:p>
        </p:txBody>
      </p:sp>
    </p:spTree>
    <p:extLst>
      <p:ext uri="{BB962C8B-B14F-4D97-AF65-F5344CB8AC3E}">
        <p14:creationId xmlns:p14="http://schemas.microsoft.com/office/powerpoint/2010/main" val="3981227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10BA9477-F348-462C-AA74-1A9127459C8D}" type="datetimeFigureOut">
              <a:rPr lang="pt-BR" smtClean="0"/>
              <a:t>16/09/2015</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EE832814-2FAC-4B6C-AD37-6F281AAFF0B9}" type="slidenum">
              <a:rPr lang="pt-BR" smtClean="0"/>
              <a:t>‹nº›</a:t>
            </a:fld>
            <a:endParaRPr lang="pt-BR"/>
          </a:p>
        </p:txBody>
      </p:sp>
    </p:spTree>
    <p:extLst>
      <p:ext uri="{BB962C8B-B14F-4D97-AF65-F5344CB8AC3E}">
        <p14:creationId xmlns:p14="http://schemas.microsoft.com/office/powerpoint/2010/main" val="688076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10BA9477-F348-462C-AA74-1A9127459C8D}" type="datetimeFigureOut">
              <a:rPr lang="pt-BR" smtClean="0"/>
              <a:t>16/09/2015</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EE832814-2FAC-4B6C-AD37-6F281AAFF0B9}" type="slidenum">
              <a:rPr lang="pt-BR" smtClean="0"/>
              <a:t>‹nº›</a:t>
            </a:fld>
            <a:endParaRPr lang="pt-BR"/>
          </a:p>
        </p:txBody>
      </p:sp>
    </p:spTree>
    <p:extLst>
      <p:ext uri="{BB962C8B-B14F-4D97-AF65-F5344CB8AC3E}">
        <p14:creationId xmlns:p14="http://schemas.microsoft.com/office/powerpoint/2010/main" val="272560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pt-B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10BA9477-F348-462C-AA74-1A9127459C8D}" type="datetimeFigureOut">
              <a:rPr lang="pt-BR" smtClean="0"/>
              <a:t>16/09/2015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E832814-2FAC-4B6C-AD37-6F281AAFF0B9}" type="slidenum">
              <a:rPr lang="pt-BR" smtClean="0"/>
              <a:t>‹nº›</a:t>
            </a:fld>
            <a:endParaRPr lang="pt-BR"/>
          </a:p>
        </p:txBody>
      </p:sp>
    </p:spTree>
    <p:extLst>
      <p:ext uri="{BB962C8B-B14F-4D97-AF65-F5344CB8AC3E}">
        <p14:creationId xmlns:p14="http://schemas.microsoft.com/office/powerpoint/2010/main" val="1146893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pt-B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10BA9477-F348-462C-AA74-1A9127459C8D}" type="datetimeFigureOut">
              <a:rPr lang="pt-BR" smtClean="0"/>
              <a:t>16/09/2015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E832814-2FAC-4B6C-AD37-6F281AAFF0B9}" type="slidenum">
              <a:rPr lang="pt-BR" smtClean="0"/>
              <a:t>‹nº›</a:t>
            </a:fld>
            <a:endParaRPr lang="pt-BR"/>
          </a:p>
        </p:txBody>
      </p:sp>
    </p:spTree>
    <p:extLst>
      <p:ext uri="{BB962C8B-B14F-4D97-AF65-F5344CB8AC3E}">
        <p14:creationId xmlns:p14="http://schemas.microsoft.com/office/powerpoint/2010/main" val="62490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BA9477-F348-462C-AA74-1A9127459C8D}" type="datetimeFigureOut">
              <a:rPr lang="pt-BR" smtClean="0"/>
              <a:t>16/09/2015</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832814-2FAC-4B6C-AD37-6F281AAFF0B9}" type="slidenum">
              <a:rPr lang="pt-BR" smtClean="0"/>
              <a:t>‹nº›</a:t>
            </a:fld>
            <a:endParaRPr lang="pt-BR"/>
          </a:p>
        </p:txBody>
      </p:sp>
    </p:spTree>
    <p:extLst>
      <p:ext uri="{BB962C8B-B14F-4D97-AF65-F5344CB8AC3E}">
        <p14:creationId xmlns:p14="http://schemas.microsoft.com/office/powerpoint/2010/main" val="30598349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7.xml"/><Relationship Id="rId5" Type="http://schemas.openxmlformats.org/officeDocument/2006/relationships/image" Target="../media/image15.emf"/><Relationship Id="rId4" Type="http://schemas.openxmlformats.org/officeDocument/2006/relationships/image" Target="../media/image14.emf"/></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image" Target="../media/image4.emf"/></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oleObject" Target="../embeddings/Planilha_do_Microsoft_Excel_97-20033.xls"/><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27.png"/></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2.xml"/><Relationship Id="rId5" Type="http://schemas.openxmlformats.org/officeDocument/2006/relationships/image" Target="../media/image33.png"/><Relationship Id="rId4" Type="http://schemas.openxmlformats.org/officeDocument/2006/relationships/image" Target="../media/image32.gif"/></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2.xml"/><Relationship Id="rId5" Type="http://schemas.openxmlformats.org/officeDocument/2006/relationships/image" Target="../media/image37.png"/><Relationship Id="rId4" Type="http://schemas.openxmlformats.org/officeDocument/2006/relationships/image" Target="../media/image36.jpeg"/></Relationships>
</file>

<file path=ppt/slides/_rels/slide71.xml.rels><?xml version="1.0" encoding="UTF-8" standalone="yes"?>
<Relationships xmlns="http://schemas.openxmlformats.org/package/2006/relationships"><Relationship Id="rId3" Type="http://schemas.openxmlformats.org/officeDocument/2006/relationships/image" Target="../media/image32.gif"/><Relationship Id="rId2" Type="http://schemas.openxmlformats.org/officeDocument/2006/relationships/image" Target="../media/image34.png"/><Relationship Id="rId1" Type="http://schemas.openxmlformats.org/officeDocument/2006/relationships/slideLayout" Target="../slideLayouts/slideLayout2.xml"/><Relationship Id="rId5" Type="http://schemas.openxmlformats.org/officeDocument/2006/relationships/image" Target="../media/image38.jpeg"/><Relationship Id="rId4" Type="http://schemas.openxmlformats.org/officeDocument/2006/relationships/image" Target="../media/image35.png"/></Relationships>
</file>

<file path=ppt/slides/_rels/slide72.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3.xml"/><Relationship Id="rId1" Type="http://schemas.openxmlformats.org/officeDocument/2006/relationships/vmlDrawing" Target="../drawings/vmlDrawing1.vml"/><Relationship Id="rId5" Type="http://schemas.openxmlformats.org/officeDocument/2006/relationships/image" Target="../media/image8.png"/><Relationship Id="rId4" Type="http://schemas.openxmlformats.org/officeDocument/2006/relationships/oleObject" Target="../embeddings/Planilha_do_Microsoft_Excel_97-20031.xls"/></Relationships>
</file>

<file path=ppt/slides/_rels/slide9.xml.rels><?xml version="1.0" encoding="UTF-8" standalone="yes"?>
<Relationships xmlns="http://schemas.openxmlformats.org/package/2006/relationships"><Relationship Id="rId3" Type="http://schemas.openxmlformats.org/officeDocument/2006/relationships/oleObject" Target="../embeddings/Planilha_do_Microsoft_Excel_97-20032.xls"/><Relationship Id="rId2" Type="http://schemas.openxmlformats.org/officeDocument/2006/relationships/slideLayout" Target="../slideLayouts/slideLayout13.xml"/><Relationship Id="rId1" Type="http://schemas.openxmlformats.org/officeDocument/2006/relationships/vmlDrawing" Target="../drawings/vmlDrawing2.v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480678"/>
            <a:ext cx="9144000" cy="4444247"/>
          </a:xfrm>
        </p:spPr>
        <p:style>
          <a:lnRef idx="2">
            <a:schemeClr val="accent6">
              <a:shade val="50000"/>
            </a:schemeClr>
          </a:lnRef>
          <a:fillRef idx="1">
            <a:schemeClr val="accent6"/>
          </a:fillRef>
          <a:effectRef idx="0">
            <a:schemeClr val="accent6"/>
          </a:effectRef>
          <a:fontRef idx="minor">
            <a:schemeClr val="lt1"/>
          </a:fontRef>
        </p:style>
        <p:txBody>
          <a:bodyPr>
            <a:normAutofit fontScale="90000"/>
          </a:bodyPr>
          <a:lstStyle/>
          <a:p>
            <a:r>
              <a:rPr lang="pt-BR" dirty="0">
                <a:solidFill>
                  <a:schemeClr val="tx1"/>
                </a:solidFill>
              </a:rPr>
              <a:t>Mudanças na legislação previdenciária em decorrência das MP 664 e </a:t>
            </a:r>
            <a:r>
              <a:rPr lang="pt-BR" dirty="0" smtClean="0">
                <a:solidFill>
                  <a:schemeClr val="tx1"/>
                </a:solidFill>
              </a:rPr>
              <a:t>665/14 </a:t>
            </a:r>
            <a:r>
              <a:rPr lang="pt-BR" dirty="0">
                <a:solidFill>
                  <a:schemeClr val="tx1"/>
                </a:solidFill>
              </a:rPr>
              <a:t>e respectivas leis de conversão (Leis 13.135 e 13.134/15) e da MP 676/15</a:t>
            </a:r>
          </a:p>
        </p:txBody>
      </p:sp>
      <p:sp>
        <p:nvSpPr>
          <p:cNvPr id="3" name="Subtítulo 2"/>
          <p:cNvSpPr>
            <a:spLocks noGrp="1"/>
          </p:cNvSpPr>
          <p:nvPr>
            <p:ph type="subTitle" idx="1"/>
          </p:nvPr>
        </p:nvSpPr>
        <p:spPr>
          <a:xfrm>
            <a:off x="1524000" y="4924925"/>
            <a:ext cx="9144000" cy="1459833"/>
          </a:xfrm>
        </p:spPr>
        <p:style>
          <a:lnRef idx="2">
            <a:schemeClr val="accent4">
              <a:shade val="50000"/>
            </a:schemeClr>
          </a:lnRef>
          <a:fillRef idx="1">
            <a:schemeClr val="accent4"/>
          </a:fillRef>
          <a:effectRef idx="0">
            <a:schemeClr val="accent4"/>
          </a:effectRef>
          <a:fontRef idx="minor">
            <a:schemeClr val="lt1"/>
          </a:fontRef>
        </p:style>
        <p:txBody>
          <a:bodyPr/>
          <a:lstStyle/>
          <a:p>
            <a:r>
              <a:rPr lang="pt-BR" dirty="0" smtClean="0">
                <a:solidFill>
                  <a:schemeClr val="tx1"/>
                </a:solidFill>
              </a:rPr>
              <a:t>MARCELO DE SIQUEIRA FREITAS</a:t>
            </a:r>
          </a:p>
          <a:p>
            <a:r>
              <a:rPr lang="pt-BR" dirty="0" smtClean="0">
                <a:solidFill>
                  <a:schemeClr val="tx1"/>
                </a:solidFill>
              </a:rPr>
              <a:t>Secretário Executivo do Ministério da Previdência Social</a:t>
            </a:r>
          </a:p>
          <a:p>
            <a:r>
              <a:rPr lang="pt-BR" dirty="0" smtClean="0">
                <a:solidFill>
                  <a:schemeClr val="tx1"/>
                </a:solidFill>
              </a:rPr>
              <a:t>Procurador Federal</a:t>
            </a:r>
            <a:endParaRPr lang="pt-BR" dirty="0">
              <a:solidFill>
                <a:schemeClr val="tx1"/>
              </a:solidFill>
            </a:endParaRPr>
          </a:p>
        </p:txBody>
      </p:sp>
    </p:spTree>
    <p:extLst>
      <p:ext uri="{BB962C8B-B14F-4D97-AF65-F5344CB8AC3E}">
        <p14:creationId xmlns:p14="http://schemas.microsoft.com/office/powerpoint/2010/main" val="26834569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2424113" y="908050"/>
            <a:ext cx="7772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a:r>
              <a:rPr lang="pt-BR" altLang="pt-BR" sz="1800" b="1" i="1">
                <a:latin typeface="Arial" panose="020B0604020202020204" pitchFamily="34" charset="0"/>
              </a:rPr>
              <a:t>Envelhecimento Populacional de 2000 a 2060</a:t>
            </a:r>
          </a:p>
          <a:p>
            <a:pPr algn="ctr"/>
            <a:r>
              <a:rPr lang="pt-BR" altLang="pt-BR" sz="1800" b="1" i="1">
                <a:latin typeface="Arial" panose="020B0604020202020204" pitchFamily="34" charset="0"/>
              </a:rPr>
              <a:t>Percentual por Grupo Etário</a:t>
            </a:r>
          </a:p>
        </p:txBody>
      </p:sp>
      <p:pic>
        <p:nvPicPr>
          <p:cNvPr id="16387" name="Imagem 1"/>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0" y="2538414"/>
            <a:ext cx="7696200" cy="4319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8" name="Text Box 3"/>
          <p:cNvSpPr txBox="1">
            <a:spLocks noChangeArrowheads="1"/>
          </p:cNvSpPr>
          <p:nvPr/>
        </p:nvSpPr>
        <p:spPr bwMode="auto">
          <a:xfrm>
            <a:off x="1524000" y="6399213"/>
            <a:ext cx="9144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r>
              <a:rPr lang="pt-BR" altLang="pt-BR" sz="800" b="1" i="1">
                <a:latin typeface="Arial" panose="020B0604020202020204" pitchFamily="34" charset="0"/>
                <a:cs typeface="Times New Roman" panose="02020603050405020304" pitchFamily="18" charset="0"/>
              </a:rPr>
              <a:t>Fonte: IBGE.</a:t>
            </a:r>
          </a:p>
          <a:p>
            <a:r>
              <a:rPr lang="pt-BR" altLang="pt-BR" sz="800" b="1" i="1">
                <a:latin typeface="Arial" panose="020B0604020202020204" pitchFamily="34" charset="0"/>
                <a:cs typeface="Times New Roman" panose="02020603050405020304" pitchFamily="18" charset="0"/>
              </a:rPr>
              <a:t>Elaboração: SPS/MPS.</a:t>
            </a:r>
          </a:p>
        </p:txBody>
      </p:sp>
      <p:sp>
        <p:nvSpPr>
          <p:cNvPr id="16389" name="Rectangle 2"/>
          <p:cNvSpPr>
            <a:spLocks noChangeArrowheads="1"/>
          </p:cNvSpPr>
          <p:nvPr/>
        </p:nvSpPr>
        <p:spPr bwMode="auto">
          <a:xfrm>
            <a:off x="2247900" y="1628775"/>
            <a:ext cx="7772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r>
              <a:rPr lang="pt-BR" altLang="pt-BR" sz="1400" b="1" i="1">
                <a:latin typeface="Arial" panose="020B0604020202020204" pitchFamily="34" charset="0"/>
              </a:rPr>
              <a:t>O processo de transição demográfica, com a diminuição dos trabalhadores em idade ativa e crescimento da população idosa, tem impacto direto nas contas da Previdência Social.</a:t>
            </a:r>
          </a:p>
        </p:txBody>
      </p:sp>
    </p:spTree>
    <p:extLst>
      <p:ext uri="{BB962C8B-B14F-4D97-AF65-F5344CB8AC3E}">
        <p14:creationId xmlns:p14="http://schemas.microsoft.com/office/powerpoint/2010/main" val="7991872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2424113" y="1100138"/>
            <a:ext cx="7772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a:r>
              <a:rPr lang="pt-BR" altLang="pt-BR" sz="1800" b="1" i="1">
                <a:latin typeface="Arial" panose="020B0604020202020204" pitchFamily="34" charset="0"/>
              </a:rPr>
              <a:t>Relação de Dependência de Crianças, Idosos e Total de 2000 a 2060</a:t>
            </a:r>
          </a:p>
        </p:txBody>
      </p:sp>
      <p:sp>
        <p:nvSpPr>
          <p:cNvPr id="17411" name="Rectangle 4"/>
          <p:cNvSpPr>
            <a:spLocks noChangeArrowheads="1"/>
          </p:cNvSpPr>
          <p:nvPr/>
        </p:nvSpPr>
        <p:spPr bwMode="auto">
          <a:xfrm>
            <a:off x="6003635" y="878832"/>
            <a:ext cx="1847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hangingPunct="1"/>
            <a:endParaRPr lang="es-ES" altLang="pt-BR" sz="2400"/>
          </a:p>
        </p:txBody>
      </p:sp>
      <p:sp>
        <p:nvSpPr>
          <p:cNvPr id="17412" name="Rectangle 61"/>
          <p:cNvSpPr>
            <a:spLocks noChangeArrowheads="1"/>
          </p:cNvSpPr>
          <p:nvPr/>
        </p:nvSpPr>
        <p:spPr bwMode="auto">
          <a:xfrm>
            <a:off x="6003635" y="5515919"/>
            <a:ext cx="1847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hangingPunct="1"/>
            <a:endParaRPr lang="es-ES" altLang="pt-BR" sz="2400"/>
          </a:p>
        </p:txBody>
      </p:sp>
      <p:pic>
        <p:nvPicPr>
          <p:cNvPr id="17413" name="Imagem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66989" y="2205039"/>
            <a:ext cx="7324725" cy="374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4" name="Text Box 3"/>
          <p:cNvSpPr txBox="1">
            <a:spLocks noChangeArrowheads="1"/>
          </p:cNvSpPr>
          <p:nvPr/>
        </p:nvSpPr>
        <p:spPr bwMode="auto">
          <a:xfrm>
            <a:off x="1524000" y="6399213"/>
            <a:ext cx="9144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r>
              <a:rPr lang="pt-BR" altLang="pt-BR" sz="800" b="1" i="1">
                <a:latin typeface="Arial" panose="020B0604020202020204" pitchFamily="34" charset="0"/>
                <a:cs typeface="Times New Roman" panose="02020603050405020304" pitchFamily="18" charset="0"/>
              </a:rPr>
              <a:t>Fonte: IBGE.</a:t>
            </a:r>
          </a:p>
          <a:p>
            <a:r>
              <a:rPr lang="pt-BR" altLang="pt-BR" sz="800" b="1" i="1">
                <a:latin typeface="Arial" panose="020B0604020202020204" pitchFamily="34" charset="0"/>
                <a:cs typeface="Times New Roman" panose="02020603050405020304" pitchFamily="18" charset="0"/>
              </a:rPr>
              <a:t>Elaboração: SPS/MPS.</a:t>
            </a:r>
          </a:p>
        </p:txBody>
      </p:sp>
    </p:spTree>
    <p:extLst>
      <p:ext uri="{BB962C8B-B14F-4D97-AF65-F5344CB8AC3E}">
        <p14:creationId xmlns:p14="http://schemas.microsoft.com/office/powerpoint/2010/main" val="37135355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aixaDeTexto 165"/>
          <p:cNvSpPr txBox="1">
            <a:spLocks noChangeArrowheads="1"/>
          </p:cNvSpPr>
          <p:nvPr/>
        </p:nvSpPr>
        <p:spPr bwMode="auto">
          <a:xfrm>
            <a:off x="1524000" y="836613"/>
            <a:ext cx="9144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r>
              <a:rPr lang="pt-BR" altLang="pt-BR" sz="2000" b="1">
                <a:latin typeface="Arial Narrow" panose="020B0606020202030204" pitchFamily="34" charset="0"/>
                <a:cs typeface="Times New Roman" panose="02020603050405020304" pitchFamily="18" charset="0"/>
              </a:rPr>
              <a:t>Comparação das estruturas demográficas</a:t>
            </a:r>
            <a:r>
              <a:rPr lang="pt-BR" altLang="pt-BR" sz="2000">
                <a:latin typeface="Arial Narrow" panose="020B0606020202030204" pitchFamily="34" charset="0"/>
                <a:cs typeface="Times New Roman" panose="02020603050405020304" pitchFamily="18" charset="0"/>
              </a:rPr>
              <a:t> – Brasil (1980, 2010, 2030  e 2060)</a:t>
            </a:r>
          </a:p>
        </p:txBody>
      </p:sp>
      <p:sp>
        <p:nvSpPr>
          <p:cNvPr id="169" name="CaixaDeTexto 20"/>
          <p:cNvSpPr txBox="1"/>
          <p:nvPr/>
        </p:nvSpPr>
        <p:spPr>
          <a:xfrm>
            <a:off x="1987550" y="2720975"/>
            <a:ext cx="1809750" cy="363538"/>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eaLnBrk="1" hangingPunct="1">
              <a:defRPr/>
            </a:pPr>
            <a:endParaRPr lang="pt-BR" sz="1200" dirty="0">
              <a:latin typeface="Arial" panose="020B0604020202020204" pitchFamily="34" charset="0"/>
              <a:cs typeface="Arial" panose="020B0604020202020204" pitchFamily="34" charset="0"/>
            </a:endParaRPr>
          </a:p>
        </p:txBody>
      </p:sp>
      <p:sp>
        <p:nvSpPr>
          <p:cNvPr id="21513" name="CaixaDeTexto 173"/>
          <p:cNvSpPr txBox="1">
            <a:spLocks noChangeArrowheads="1"/>
          </p:cNvSpPr>
          <p:nvPr/>
        </p:nvSpPr>
        <p:spPr bwMode="auto">
          <a:xfrm>
            <a:off x="1952626" y="6561138"/>
            <a:ext cx="4314825" cy="195262"/>
          </a:xfrm>
          <a:prstGeom prst="rect">
            <a:avLst/>
          </a:prstGeom>
          <a:noFill/>
          <a:ln>
            <a:noFill/>
          </a:ln>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defRPr/>
            </a:pPr>
            <a:r>
              <a:rPr lang="pt-BR" altLang="pt-BR" sz="675" dirty="0">
                <a:latin typeface="Arial" panose="020B0604020202020204" pitchFamily="34" charset="0"/>
              </a:rPr>
              <a:t>Fonte: IBGE. Projeções demográficas de 2008 e 2013. Elaboração: SPPS/MPS.</a:t>
            </a:r>
          </a:p>
        </p:txBody>
      </p:sp>
      <p:pic>
        <p:nvPicPr>
          <p:cNvPr id="13317" name="Picture 6"/>
          <p:cNvPicPr preferRelativeResize="0">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7551" y="1484313"/>
            <a:ext cx="3959225" cy="252095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18" name="Picture 7"/>
          <p:cNvPicPr preferRelativeResize="0">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7439" y="1484313"/>
            <a:ext cx="3959225" cy="252095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19" name="Picture 8"/>
          <p:cNvPicPr preferRelativeResize="0">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2314" y="4076700"/>
            <a:ext cx="3959225" cy="252095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20" name="Picture 9"/>
          <p:cNvPicPr preferRelativeResize="0">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69026" y="4005263"/>
            <a:ext cx="3959225" cy="2519362"/>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4619647"/>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2667000" y="782639"/>
            <a:ext cx="6858000" cy="757237"/>
          </a:xfrm>
          <a:prstGeom prst="rect">
            <a:avLst/>
          </a:prstGeom>
          <a:noFill/>
          <a:ln>
            <a:noFill/>
          </a:ln>
          <a:effectLst/>
        </p:spPr>
        <p:txBody>
          <a:bodyPr lIns="67500" tIns="35100" rIns="67500" bIns="35100" anchor="ctr"/>
          <a:lstStyle/>
          <a:p>
            <a:pPr algn="ctr" defTabSz="336947">
              <a:buClr>
                <a:srgbClr val="FFFF00"/>
              </a:buClr>
              <a:buSzPct val="100000"/>
              <a:defRPr>
                <a:uFillTx/>
              </a:defRPr>
            </a:pPr>
            <a:endParaRPr lang="en-GB" b="1" dirty="0">
              <a:solidFill>
                <a:schemeClr val="accent2"/>
              </a:solidFill>
              <a:effectLst>
                <a:outerShdw blurRad="38100" dist="38100" dir="2700000" algn="tl">
                  <a:srgbClr val="C0C0C0"/>
                </a:outerShdw>
              </a:effectLst>
              <a:latin typeface="Arial" charset="0"/>
              <a:cs typeface="Times New Roman" pitchFamily="18" charset="0"/>
            </a:endParaRPr>
          </a:p>
        </p:txBody>
      </p:sp>
      <p:sp>
        <p:nvSpPr>
          <p:cNvPr id="20483" name="Retângulo 1"/>
          <p:cNvSpPr>
            <a:spLocks noChangeArrowheads="1"/>
          </p:cNvSpPr>
          <p:nvPr/>
        </p:nvSpPr>
        <p:spPr bwMode="auto">
          <a:xfrm>
            <a:off x="2281238" y="5661025"/>
            <a:ext cx="7631112"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spcBef>
                <a:spcPct val="0"/>
              </a:spcBef>
              <a:spcAft>
                <a:spcPct val="0"/>
              </a:spcAf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spcBef>
                <a:spcPct val="0"/>
              </a:spcBef>
              <a:spcAft>
                <a:spcPct val="0"/>
              </a:spcAf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spcBef>
                <a:spcPct val="0"/>
              </a:spcBef>
              <a:spcAft>
                <a:spcPct val="0"/>
              </a:spcAf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spcBef>
                <a:spcPct val="0"/>
              </a:spcBef>
              <a:spcAft>
                <a:spcPct val="0"/>
              </a:spcAf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just" eaLnBrk="1" hangingPunct="1"/>
            <a:r>
              <a:rPr lang="pt-BR" altLang="pt-BR" sz="1000">
                <a:solidFill>
                  <a:schemeClr val="tx1"/>
                </a:solidFill>
                <a:latin typeface="Arial Narrow" panose="020B0606020202030204" pitchFamily="34" charset="0"/>
              </a:rPr>
              <a:t>Fonte: IBGE.</a:t>
            </a:r>
          </a:p>
          <a:p>
            <a:pPr algn="just" eaLnBrk="1" hangingPunct="1"/>
            <a:r>
              <a:rPr lang="pt-BR" altLang="pt-BR" sz="1000">
                <a:solidFill>
                  <a:schemeClr val="tx1"/>
                </a:solidFill>
                <a:latin typeface="Arial Narrow" panose="020B0606020202030204" pitchFamily="34" charset="0"/>
              </a:rPr>
              <a:t>* Razão de dependência é a relação entre a população em idade ativa (15-64) e a população inativa de 65 anos ou mais; ** Projeções; *** Idosos de 65 anos ou mais</a:t>
            </a:r>
          </a:p>
        </p:txBody>
      </p:sp>
      <p:graphicFrame>
        <p:nvGraphicFramePr>
          <p:cNvPr id="6" name="Tabela 5"/>
          <p:cNvGraphicFramePr>
            <a:graphicFrameLocks noGrp="1"/>
          </p:cNvGraphicFramePr>
          <p:nvPr/>
        </p:nvGraphicFramePr>
        <p:xfrm>
          <a:off x="2279650" y="1627188"/>
          <a:ext cx="7632700" cy="4033836"/>
        </p:xfrm>
        <a:graphic>
          <a:graphicData uri="http://schemas.openxmlformats.org/drawingml/2006/table">
            <a:tbl>
              <a:tblPr/>
              <a:tblGrid>
                <a:gridCol w="1305640"/>
                <a:gridCol w="2104716"/>
                <a:gridCol w="2027241"/>
                <a:gridCol w="2195103"/>
              </a:tblGrid>
              <a:tr h="893510">
                <a:tc>
                  <a:txBody>
                    <a:bodyPr/>
                    <a:lstStyle/>
                    <a:p>
                      <a:pPr algn="ctr" rtl="0" fontAlgn="ctr"/>
                      <a:r>
                        <a:rPr lang="pt-BR" sz="2000" b="1" i="0" u="none" strike="noStrike" dirty="0">
                          <a:solidFill>
                            <a:srgbClr val="000000"/>
                          </a:solidFill>
                          <a:effectLst/>
                          <a:uFillTx/>
                          <a:latin typeface="Arial Narrow" panose="020B0606020202030204" pitchFamily="34" charset="0"/>
                        </a:rPr>
                        <a:t>ANO</a:t>
                      </a: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ctr" rtl="0" fontAlgn="ctr"/>
                      <a:r>
                        <a:rPr lang="pt-BR" sz="2000" b="1" i="0" u="none" strike="noStrike" dirty="0">
                          <a:solidFill>
                            <a:srgbClr val="000000"/>
                          </a:solidFill>
                          <a:effectLst/>
                          <a:uFillTx/>
                          <a:latin typeface="Arial Narrow" panose="020B0606020202030204" pitchFamily="34" charset="0"/>
                        </a:rPr>
                        <a:t>15 a 64 </a:t>
                      </a:r>
                      <a:r>
                        <a:rPr lang="pt-BR" sz="2000" b="1" i="0" u="none" strike="noStrike" dirty="0" smtClean="0">
                          <a:solidFill>
                            <a:srgbClr val="000000"/>
                          </a:solidFill>
                          <a:effectLst/>
                          <a:uFillTx/>
                          <a:latin typeface="Arial Narrow" panose="020B0606020202030204" pitchFamily="34" charset="0"/>
                        </a:rPr>
                        <a:t>anos (a</a:t>
                      </a:r>
                      <a:r>
                        <a:rPr lang="pt-BR" sz="2000" b="1" i="0" u="none" strike="noStrike" dirty="0">
                          <a:solidFill>
                            <a:srgbClr val="000000"/>
                          </a:solidFill>
                          <a:effectLst/>
                          <a:uFillTx/>
                          <a:latin typeface="Arial Narrow" panose="020B0606020202030204" pitchFamily="34" charset="0"/>
                        </a:rPr>
                        <a:t>)</a:t>
                      </a: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ctr" rtl="0" fontAlgn="ctr"/>
                      <a:r>
                        <a:rPr lang="pt-BR" sz="2000" b="1" i="0" u="none" strike="noStrike" dirty="0">
                          <a:solidFill>
                            <a:srgbClr val="000000"/>
                          </a:solidFill>
                          <a:effectLst/>
                          <a:uFillTx/>
                          <a:latin typeface="Arial Narrow" panose="020B0606020202030204" pitchFamily="34" charset="0"/>
                        </a:rPr>
                        <a:t>65 anos ou mais (b)</a:t>
                      </a: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ctr" rtl="0" fontAlgn="ctr"/>
                      <a:r>
                        <a:rPr lang="pt-BR" sz="2000" b="1" i="0" u="none" strike="noStrike" dirty="0" smtClean="0">
                          <a:solidFill>
                            <a:srgbClr val="000000"/>
                          </a:solidFill>
                          <a:effectLst/>
                          <a:uFillTx/>
                          <a:latin typeface="Arial Narrow" panose="020B0606020202030204" pitchFamily="34" charset="0"/>
                        </a:rPr>
                        <a:t>Número de ativos por</a:t>
                      </a:r>
                      <a:r>
                        <a:rPr lang="pt-BR" sz="2000" b="1" i="0" u="none" strike="noStrike" baseline="0" dirty="0" smtClean="0">
                          <a:solidFill>
                            <a:srgbClr val="000000"/>
                          </a:solidFill>
                          <a:effectLst/>
                          <a:uFillTx/>
                          <a:latin typeface="Arial Narrow" panose="020B0606020202030204" pitchFamily="34" charset="0"/>
                        </a:rPr>
                        <a:t> idoso*** (a/b)</a:t>
                      </a:r>
                      <a:endParaRPr lang="pt-BR" sz="2000" b="1" i="0" u="none" strike="noStrike" dirty="0">
                        <a:solidFill>
                          <a:srgbClr val="000000"/>
                        </a:solidFill>
                        <a:effectLst/>
                        <a:uFillTx/>
                        <a:latin typeface="Arial Narrow" panose="020B0606020202030204" pitchFamily="34" charset="0"/>
                      </a:endParaRP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r>
              <a:tr h="448618">
                <a:tc>
                  <a:txBody>
                    <a:bodyPr/>
                    <a:lstStyle/>
                    <a:p>
                      <a:pPr algn="ctr" rtl="0" fontAlgn="ctr"/>
                      <a:r>
                        <a:rPr lang="pt-BR" sz="2000" b="0" i="0" u="none" strike="noStrike" dirty="0">
                          <a:solidFill>
                            <a:srgbClr val="000000"/>
                          </a:solidFill>
                          <a:effectLst/>
                          <a:uFillTx/>
                          <a:latin typeface="Arial Narrow" panose="020B0606020202030204" pitchFamily="34" charset="0"/>
                        </a:rPr>
                        <a:t>2000</a:t>
                      </a: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2000" b="0" i="0" u="none" strike="noStrike" dirty="0">
                          <a:solidFill>
                            <a:srgbClr val="000000"/>
                          </a:solidFill>
                          <a:effectLst/>
                          <a:uFillTx/>
                          <a:latin typeface="Arial Narrow" panose="020B0606020202030204" pitchFamily="34" charset="0"/>
                        </a:rPr>
                        <a:t>111.619.073</a:t>
                      </a: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2000" b="0" i="0" u="none" strike="noStrike" dirty="0">
                          <a:solidFill>
                            <a:srgbClr val="000000"/>
                          </a:solidFill>
                          <a:effectLst/>
                          <a:uFillTx/>
                          <a:latin typeface="Arial Narrow" panose="020B0606020202030204" pitchFamily="34" charset="0"/>
                        </a:rPr>
                        <a:t>9.722.209</a:t>
                      </a: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2000" b="0" i="0" u="none" strike="noStrike" dirty="0">
                          <a:solidFill>
                            <a:srgbClr val="000000"/>
                          </a:solidFill>
                          <a:effectLst/>
                          <a:uFillTx/>
                          <a:latin typeface="Arial Narrow" panose="020B0606020202030204" pitchFamily="34" charset="0"/>
                        </a:rPr>
                        <a:t>11,5</a:t>
                      </a: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r>
              <a:tr h="448618">
                <a:tc>
                  <a:txBody>
                    <a:bodyPr/>
                    <a:lstStyle/>
                    <a:p>
                      <a:pPr algn="ctr" rtl="0" fontAlgn="ctr"/>
                      <a:r>
                        <a:rPr lang="pt-BR" sz="2000" b="0" i="0" u="none" strike="noStrike" dirty="0">
                          <a:solidFill>
                            <a:srgbClr val="000000"/>
                          </a:solidFill>
                          <a:effectLst/>
                          <a:uFillTx/>
                          <a:latin typeface="Arial Narrow" panose="020B0606020202030204" pitchFamily="34" charset="0"/>
                        </a:rPr>
                        <a:t>2013</a:t>
                      </a: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2000" b="0" i="0" u="none" strike="noStrike" dirty="0">
                          <a:solidFill>
                            <a:srgbClr val="000000"/>
                          </a:solidFill>
                          <a:effectLst/>
                          <a:uFillTx/>
                          <a:latin typeface="Arial Narrow" panose="020B0606020202030204" pitchFamily="34" charset="0"/>
                        </a:rPr>
                        <a:t>137.630.976</a:t>
                      </a: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2000" b="0" i="0" u="none" strike="noStrike" dirty="0">
                          <a:solidFill>
                            <a:srgbClr val="000000"/>
                          </a:solidFill>
                          <a:effectLst/>
                          <a:uFillTx/>
                          <a:latin typeface="Arial Narrow" panose="020B0606020202030204" pitchFamily="34" charset="0"/>
                        </a:rPr>
                        <a:t>14.870.086</a:t>
                      </a: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2000" b="0" i="0" u="none" strike="noStrike" dirty="0">
                          <a:solidFill>
                            <a:srgbClr val="000000"/>
                          </a:solidFill>
                          <a:effectLst/>
                          <a:uFillTx/>
                          <a:latin typeface="Arial Narrow" panose="020B0606020202030204" pitchFamily="34" charset="0"/>
                        </a:rPr>
                        <a:t>9,3</a:t>
                      </a: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r>
              <a:tr h="448618">
                <a:tc>
                  <a:txBody>
                    <a:bodyPr/>
                    <a:lstStyle/>
                    <a:p>
                      <a:pPr algn="ctr" rtl="0" fontAlgn="ctr"/>
                      <a:r>
                        <a:rPr lang="pt-BR" sz="2000" b="0" i="0" u="none" strike="noStrike" dirty="0" smtClean="0">
                          <a:solidFill>
                            <a:srgbClr val="000000"/>
                          </a:solidFill>
                          <a:effectLst/>
                          <a:uFillTx/>
                          <a:latin typeface="Arial Narrow" panose="020B0606020202030204" pitchFamily="34" charset="0"/>
                        </a:rPr>
                        <a:t>2020**</a:t>
                      </a:r>
                      <a:endParaRPr lang="pt-BR" sz="2000" b="0" i="0" u="none" strike="noStrike" dirty="0">
                        <a:solidFill>
                          <a:srgbClr val="000000"/>
                        </a:solidFill>
                        <a:effectLst/>
                        <a:uFillTx/>
                        <a:latin typeface="Arial Narrow" panose="020B0606020202030204" pitchFamily="34" charset="0"/>
                      </a:endParaRP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2000" b="0" i="0" u="none" strike="noStrike" dirty="0">
                          <a:solidFill>
                            <a:srgbClr val="000000"/>
                          </a:solidFill>
                          <a:effectLst/>
                          <a:uFillTx/>
                          <a:latin typeface="Arial Narrow" panose="020B0606020202030204" pitchFamily="34" charset="0"/>
                        </a:rPr>
                        <a:t>147.780.044</a:t>
                      </a: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2000" b="0" i="0" u="none" strike="noStrike" dirty="0">
                          <a:solidFill>
                            <a:srgbClr val="000000"/>
                          </a:solidFill>
                          <a:effectLst/>
                          <a:uFillTx/>
                          <a:latin typeface="Arial Narrow" panose="020B0606020202030204" pitchFamily="34" charset="0"/>
                        </a:rPr>
                        <a:t>19.982.307</a:t>
                      </a: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2000" b="0" i="0" u="none" strike="noStrike" dirty="0">
                          <a:solidFill>
                            <a:srgbClr val="000000"/>
                          </a:solidFill>
                          <a:effectLst/>
                          <a:uFillTx/>
                          <a:latin typeface="Arial Narrow" panose="020B0606020202030204" pitchFamily="34" charset="0"/>
                        </a:rPr>
                        <a:t>7,4</a:t>
                      </a: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r>
              <a:tr h="448618">
                <a:tc>
                  <a:txBody>
                    <a:bodyPr/>
                    <a:lstStyle/>
                    <a:p>
                      <a:pPr algn="ctr" rtl="0" fontAlgn="ctr"/>
                      <a:r>
                        <a:rPr lang="pt-BR" sz="2000" b="0" i="0" u="none" strike="noStrike" dirty="0" smtClean="0">
                          <a:solidFill>
                            <a:srgbClr val="000000"/>
                          </a:solidFill>
                          <a:effectLst/>
                          <a:uFillTx/>
                          <a:latin typeface="Arial Narrow" panose="020B0606020202030204" pitchFamily="34" charset="0"/>
                        </a:rPr>
                        <a:t>2030**</a:t>
                      </a:r>
                      <a:endParaRPr lang="pt-BR" sz="2000" b="0" i="0" u="none" strike="noStrike" dirty="0">
                        <a:solidFill>
                          <a:srgbClr val="000000"/>
                        </a:solidFill>
                        <a:effectLst/>
                        <a:uFillTx/>
                        <a:latin typeface="Arial Narrow" panose="020B0606020202030204" pitchFamily="34" charset="0"/>
                      </a:endParaRP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2000" b="0" i="0" u="none" strike="noStrike" dirty="0">
                          <a:solidFill>
                            <a:srgbClr val="000000"/>
                          </a:solidFill>
                          <a:effectLst/>
                          <a:uFillTx/>
                          <a:latin typeface="Arial Narrow" panose="020B0606020202030204" pitchFamily="34" charset="0"/>
                        </a:rPr>
                        <a:t>153.881.479</a:t>
                      </a: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2000" b="0" i="0" u="none" strike="noStrike" dirty="0">
                          <a:solidFill>
                            <a:srgbClr val="000000"/>
                          </a:solidFill>
                          <a:effectLst/>
                          <a:uFillTx/>
                          <a:latin typeface="Arial Narrow" panose="020B0606020202030204" pitchFamily="34" charset="0"/>
                        </a:rPr>
                        <a:t>29.988.493</a:t>
                      </a: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2000" b="0" i="0" u="none" strike="noStrike" dirty="0">
                          <a:solidFill>
                            <a:srgbClr val="000000"/>
                          </a:solidFill>
                          <a:effectLst/>
                          <a:uFillTx/>
                          <a:latin typeface="Arial Narrow" panose="020B0606020202030204" pitchFamily="34" charset="0"/>
                        </a:rPr>
                        <a:t>5,1</a:t>
                      </a: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r>
              <a:tr h="448618">
                <a:tc>
                  <a:txBody>
                    <a:bodyPr/>
                    <a:lstStyle/>
                    <a:p>
                      <a:pPr algn="ctr" rtl="0" fontAlgn="ctr"/>
                      <a:r>
                        <a:rPr lang="pt-BR" sz="2000" b="0" i="0" u="none" strike="noStrike" dirty="0" smtClean="0">
                          <a:solidFill>
                            <a:srgbClr val="000000"/>
                          </a:solidFill>
                          <a:effectLst/>
                          <a:uFillTx/>
                          <a:latin typeface="Arial Narrow" panose="020B0606020202030204" pitchFamily="34" charset="0"/>
                        </a:rPr>
                        <a:t>2040**</a:t>
                      </a:r>
                      <a:endParaRPr lang="pt-BR" sz="2000" b="0" i="0" u="none" strike="noStrike" dirty="0">
                        <a:solidFill>
                          <a:srgbClr val="000000"/>
                        </a:solidFill>
                        <a:effectLst/>
                        <a:uFillTx/>
                        <a:latin typeface="Arial Narrow" panose="020B0606020202030204" pitchFamily="34" charset="0"/>
                      </a:endParaRP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2000" b="0" i="0" u="none" strike="noStrike" dirty="0">
                          <a:solidFill>
                            <a:srgbClr val="000000"/>
                          </a:solidFill>
                          <a:effectLst/>
                          <a:uFillTx/>
                          <a:latin typeface="Arial Narrow" panose="020B0606020202030204" pitchFamily="34" charset="0"/>
                        </a:rPr>
                        <a:t>152.595.175</a:t>
                      </a: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2000" b="0" i="0" u="none" strike="noStrike" dirty="0">
                          <a:solidFill>
                            <a:srgbClr val="000000"/>
                          </a:solidFill>
                          <a:effectLst/>
                          <a:uFillTx/>
                          <a:latin typeface="Arial Narrow" panose="020B0606020202030204" pitchFamily="34" charset="0"/>
                        </a:rPr>
                        <a:t>40.116.919</a:t>
                      </a: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2000" b="0" i="0" u="none" strike="noStrike" dirty="0">
                          <a:solidFill>
                            <a:srgbClr val="000000"/>
                          </a:solidFill>
                          <a:effectLst/>
                          <a:uFillTx/>
                          <a:latin typeface="Arial Narrow" panose="020B0606020202030204" pitchFamily="34" charset="0"/>
                        </a:rPr>
                        <a:t>3,8</a:t>
                      </a: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r>
              <a:tr h="448618">
                <a:tc>
                  <a:txBody>
                    <a:bodyPr/>
                    <a:lstStyle/>
                    <a:p>
                      <a:pPr algn="ctr" rtl="0" fontAlgn="ctr"/>
                      <a:r>
                        <a:rPr lang="pt-BR" sz="2000" b="0" i="0" u="none" strike="noStrike" dirty="0" smtClean="0">
                          <a:solidFill>
                            <a:srgbClr val="000000"/>
                          </a:solidFill>
                          <a:effectLst/>
                          <a:uFillTx/>
                          <a:latin typeface="Arial Narrow" panose="020B0606020202030204" pitchFamily="34" charset="0"/>
                        </a:rPr>
                        <a:t>2050**</a:t>
                      </a:r>
                      <a:endParaRPr lang="pt-BR" sz="2000" b="0" i="0" u="none" strike="noStrike" dirty="0">
                        <a:solidFill>
                          <a:srgbClr val="000000"/>
                        </a:solidFill>
                        <a:effectLst/>
                        <a:uFillTx/>
                        <a:latin typeface="Arial Narrow" panose="020B0606020202030204" pitchFamily="34" charset="0"/>
                      </a:endParaRP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2000" b="0" i="0" u="none" strike="noStrike" dirty="0">
                          <a:solidFill>
                            <a:srgbClr val="000000"/>
                          </a:solidFill>
                          <a:effectLst/>
                          <a:uFillTx/>
                          <a:latin typeface="Arial Narrow" panose="020B0606020202030204" pitchFamily="34" charset="0"/>
                        </a:rPr>
                        <a:t>143.233.775</a:t>
                      </a: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2000" b="0" i="0" u="none" strike="noStrike" dirty="0">
                          <a:solidFill>
                            <a:srgbClr val="000000"/>
                          </a:solidFill>
                          <a:effectLst/>
                          <a:uFillTx/>
                          <a:latin typeface="Arial Narrow" panose="020B0606020202030204" pitchFamily="34" charset="0"/>
                        </a:rPr>
                        <a:t>51.264.724</a:t>
                      </a: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2000" b="0" i="0" u="none" strike="noStrike" dirty="0">
                          <a:solidFill>
                            <a:srgbClr val="000000"/>
                          </a:solidFill>
                          <a:effectLst/>
                          <a:uFillTx/>
                          <a:latin typeface="Arial Narrow" panose="020B0606020202030204" pitchFamily="34" charset="0"/>
                        </a:rPr>
                        <a:t>2,8</a:t>
                      </a: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r>
              <a:tr h="448618">
                <a:tc>
                  <a:txBody>
                    <a:bodyPr/>
                    <a:lstStyle/>
                    <a:p>
                      <a:pPr algn="ctr" rtl="0" fontAlgn="ctr"/>
                      <a:r>
                        <a:rPr lang="pt-BR" sz="2000" b="0" i="0" u="none" strike="noStrike" dirty="0" smtClean="0">
                          <a:solidFill>
                            <a:srgbClr val="000000"/>
                          </a:solidFill>
                          <a:effectLst/>
                          <a:uFillTx/>
                          <a:latin typeface="Arial Narrow" panose="020B0606020202030204" pitchFamily="34" charset="0"/>
                        </a:rPr>
                        <a:t>2060**</a:t>
                      </a:r>
                      <a:endParaRPr lang="pt-BR" sz="2000" b="0" i="0" u="none" strike="noStrike" dirty="0">
                        <a:solidFill>
                          <a:srgbClr val="000000"/>
                        </a:solidFill>
                        <a:effectLst/>
                        <a:uFillTx/>
                        <a:latin typeface="Arial Narrow" panose="020B0606020202030204" pitchFamily="34" charset="0"/>
                      </a:endParaRP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2000" b="0" i="0" u="none" strike="noStrike" dirty="0">
                          <a:solidFill>
                            <a:srgbClr val="000000"/>
                          </a:solidFill>
                          <a:effectLst/>
                          <a:uFillTx/>
                          <a:latin typeface="Arial Narrow" panose="020B0606020202030204" pitchFamily="34" charset="0"/>
                        </a:rPr>
                        <a:t>131.429.536</a:t>
                      </a: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2000" b="0" i="0" u="none" strike="noStrike" dirty="0">
                          <a:solidFill>
                            <a:srgbClr val="000000"/>
                          </a:solidFill>
                          <a:effectLst/>
                          <a:uFillTx/>
                          <a:latin typeface="Arial Narrow" panose="020B0606020202030204" pitchFamily="34" charset="0"/>
                        </a:rPr>
                        <a:t>58.411.600</a:t>
                      </a: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pt-BR" sz="2000" b="0" i="0" u="none" strike="noStrike" dirty="0">
                          <a:solidFill>
                            <a:srgbClr val="000000"/>
                          </a:solidFill>
                          <a:effectLst/>
                          <a:uFillTx/>
                          <a:latin typeface="Arial Narrow" panose="020B0606020202030204" pitchFamily="34" charset="0"/>
                        </a:rPr>
                        <a:t>2,3</a:t>
                      </a:r>
                    </a:p>
                  </a:txBody>
                  <a:tcPr marL="7142" marR="7142" marT="714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r>
            </a:tbl>
          </a:graphicData>
        </a:graphic>
      </p:graphicFrame>
      <p:sp>
        <p:nvSpPr>
          <p:cNvPr id="20531" name="CaixaDeTexto 1"/>
          <p:cNvSpPr txBox="1">
            <a:spLocks/>
          </p:cNvSpPr>
          <p:nvPr/>
        </p:nvSpPr>
        <p:spPr bwMode="auto">
          <a:xfrm>
            <a:off x="1524001" y="868364"/>
            <a:ext cx="913606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r>
              <a:rPr lang="pt-BR" altLang="pt-BR" sz="2000" b="1">
                <a:latin typeface="Arial Narrow" panose="020B0606020202030204" pitchFamily="34" charset="0"/>
                <a:cs typeface="Times New Roman" panose="02020603050405020304" pitchFamily="18" charset="0"/>
              </a:rPr>
              <a:t>Redução da razão de dependência</a:t>
            </a:r>
            <a:endParaRPr lang="pt-BR" altLang="pt-BR" sz="2000">
              <a:latin typeface="Arial Narrow" panose="020B0606020202030204" pitchFamily="34" charset="0"/>
              <a:cs typeface="Times New Roman" panose="02020603050405020304" pitchFamily="18" charset="0"/>
            </a:endParaRPr>
          </a:p>
          <a:p>
            <a:pPr algn="ctr" eaLnBrk="1" hangingPunct="1"/>
            <a:r>
              <a:rPr lang="pt-BR" altLang="pt-BR" sz="2000">
                <a:latin typeface="Arial Narrow" panose="020B0606020202030204" pitchFamily="34" charset="0"/>
                <a:cs typeface="Times New Roman" panose="02020603050405020304" pitchFamily="18" charset="0"/>
              </a:rPr>
              <a:t>A população em idade ativa cairá de 9,3 por idoso, em 2013, para 2,3 por idoso, em 2060 </a:t>
            </a:r>
          </a:p>
        </p:txBody>
      </p:sp>
    </p:spTree>
    <p:extLst>
      <p:ext uri="{BB962C8B-B14F-4D97-AF65-F5344CB8AC3E}">
        <p14:creationId xmlns:p14="http://schemas.microsoft.com/office/powerpoint/2010/main" val="120311895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ítulo 1"/>
          <p:cNvSpPr>
            <a:spLocks noGrp="1"/>
          </p:cNvSpPr>
          <p:nvPr>
            <p:ph type="title"/>
          </p:nvPr>
        </p:nvSpPr>
        <p:spPr bwMode="auto">
          <a:xfrm>
            <a:off x="1524000" y="836613"/>
            <a:ext cx="9144000" cy="42473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p>
            <a:pPr eaLnBrk="1" hangingPunct="1"/>
            <a:r>
              <a:rPr lang="pt-BR" altLang="pt-BR" sz="2400" b="1">
                <a:latin typeface="Arial Narrow" panose="020B0606020202030204" pitchFamily="34" charset="0"/>
                <a:cs typeface="Times New Roman" panose="02020603050405020304" pitchFamily="18" charset="0"/>
              </a:rPr>
              <a:t>Transição Demográfica e Previdência Social</a:t>
            </a:r>
            <a:endParaRPr lang="pt-BR" altLang="pt-BR" sz="2400">
              <a:latin typeface="Arial Narrow" panose="020B0606020202030204" pitchFamily="34" charset="0"/>
              <a:cs typeface="Times New Roman" panose="02020603050405020304" pitchFamily="18" charset="0"/>
            </a:endParaRPr>
          </a:p>
        </p:txBody>
      </p:sp>
      <p:sp>
        <p:nvSpPr>
          <p:cNvPr id="2" name="Retângulo 1"/>
          <p:cNvSpPr/>
          <p:nvPr/>
        </p:nvSpPr>
        <p:spPr>
          <a:xfrm>
            <a:off x="2063751" y="1628776"/>
            <a:ext cx="8208963" cy="4246563"/>
          </a:xfrm>
          <a:prstGeom prst="rect">
            <a:avLst/>
          </a:prstGeom>
          <a:ln>
            <a:solidFill>
              <a:schemeClr val="accent5">
                <a:lumMod val="50000"/>
              </a:schemeClr>
            </a:solidFill>
            <a:prstDash val="sysDash"/>
          </a:ln>
        </p:spPr>
        <p:txBody>
          <a:bodyPr>
            <a:spAutoFit/>
          </a:bodyPr>
          <a:lstStyle/>
          <a:p>
            <a:pPr algn="just">
              <a:defRPr/>
            </a:pPr>
            <a:r>
              <a:rPr lang="pt-BR" altLang="pt-BR" b="1" dirty="0">
                <a:solidFill>
                  <a:schemeClr val="accent1">
                    <a:lumMod val="50000"/>
                  </a:schemeClr>
                </a:solidFill>
                <a:latin typeface="Arial Narrow" panose="020B0606020202030204" pitchFamily="34" charset="0"/>
                <a:cs typeface="Times New Roman" panose="02020603050405020304" pitchFamily="18" charset="0"/>
              </a:rPr>
              <a:t>Década de 1980: </a:t>
            </a:r>
          </a:p>
          <a:p>
            <a:pPr lvl="2" algn="just">
              <a:defRPr/>
            </a:pPr>
            <a:r>
              <a:rPr lang="pt-BR" altLang="pt-BR" dirty="0">
                <a:latin typeface="Arial Narrow" panose="020B0606020202030204" pitchFamily="34" charset="0"/>
                <a:cs typeface="Times New Roman" panose="02020603050405020304" pitchFamily="18" charset="0"/>
              </a:rPr>
              <a:t>A expectativa de vida ao nascer era de 62,5 anos;</a:t>
            </a:r>
          </a:p>
          <a:p>
            <a:pPr lvl="2" algn="just">
              <a:defRPr/>
            </a:pPr>
            <a:r>
              <a:rPr lang="pt-BR" altLang="pt-BR" dirty="0">
                <a:latin typeface="Arial Narrow" panose="020B0606020202030204" pitchFamily="34" charset="0"/>
                <a:cs typeface="Times New Roman" panose="02020603050405020304" pitchFamily="18" charset="0"/>
              </a:rPr>
              <a:t>A maior concentração populacional estava na faixa até 19 anos e baixa participação dos idosos na população total (6,1% ).</a:t>
            </a:r>
          </a:p>
          <a:p>
            <a:pPr algn="just">
              <a:defRPr/>
            </a:pPr>
            <a:r>
              <a:rPr lang="pt-BR" altLang="pt-BR" b="1" dirty="0">
                <a:solidFill>
                  <a:schemeClr val="accent1">
                    <a:lumMod val="50000"/>
                  </a:schemeClr>
                </a:solidFill>
                <a:latin typeface="Arial Narrow" panose="020B0606020202030204" pitchFamily="34" charset="0"/>
                <a:cs typeface="Times New Roman" panose="02020603050405020304" pitchFamily="18" charset="0"/>
              </a:rPr>
              <a:t>Década de 2010:</a:t>
            </a:r>
          </a:p>
          <a:p>
            <a:pPr lvl="2" algn="just">
              <a:defRPr/>
            </a:pPr>
            <a:r>
              <a:rPr lang="pt-BR" altLang="pt-BR" dirty="0">
                <a:latin typeface="Arial Narrow" panose="020B0606020202030204" pitchFamily="34" charset="0"/>
                <a:cs typeface="Times New Roman" panose="02020603050405020304" pitchFamily="18" charset="0"/>
              </a:rPr>
              <a:t>A expectativa de vida ao nascer atingiu 73,5 anos;</a:t>
            </a:r>
          </a:p>
          <a:p>
            <a:pPr lvl="2" algn="just">
              <a:defRPr/>
            </a:pPr>
            <a:r>
              <a:rPr lang="pt-BR" altLang="pt-BR" dirty="0">
                <a:latin typeface="Arial Narrow" panose="020B0606020202030204" pitchFamily="34" charset="0"/>
                <a:cs typeface="Times New Roman" panose="02020603050405020304" pitchFamily="18" charset="0"/>
              </a:rPr>
              <a:t>Maior concentração populacional entre os mais jovens, de 15 a 29 anos, e  participação dos idosos na população total de 10,0%.</a:t>
            </a:r>
          </a:p>
          <a:p>
            <a:pPr algn="just">
              <a:defRPr/>
            </a:pPr>
            <a:r>
              <a:rPr lang="pt-BR" altLang="pt-BR" b="1" dirty="0">
                <a:solidFill>
                  <a:schemeClr val="accent1">
                    <a:lumMod val="50000"/>
                  </a:schemeClr>
                </a:solidFill>
                <a:latin typeface="Arial Narrow" panose="020B0606020202030204" pitchFamily="34" charset="0"/>
                <a:cs typeface="Times New Roman" panose="02020603050405020304" pitchFamily="18" charset="0"/>
              </a:rPr>
              <a:t>Projeção para 2030</a:t>
            </a:r>
            <a:r>
              <a:rPr lang="pt-BR" altLang="pt-BR" dirty="0">
                <a:solidFill>
                  <a:schemeClr val="accent1">
                    <a:lumMod val="50000"/>
                  </a:schemeClr>
                </a:solidFill>
                <a:latin typeface="Arial Narrow" panose="020B0606020202030204" pitchFamily="34" charset="0"/>
                <a:cs typeface="Times New Roman" panose="02020603050405020304" pitchFamily="18" charset="0"/>
              </a:rPr>
              <a:t>:</a:t>
            </a:r>
          </a:p>
          <a:p>
            <a:pPr lvl="2" algn="just">
              <a:defRPr/>
            </a:pPr>
            <a:r>
              <a:rPr lang="pt-BR" altLang="pt-BR" dirty="0">
                <a:latin typeface="Arial Narrow" panose="020B0606020202030204" pitchFamily="34" charset="0"/>
                <a:cs typeface="Times New Roman" panose="02020603050405020304" pitchFamily="18" charset="0"/>
              </a:rPr>
              <a:t>A expectativa de vida ao nascer deverá ser de 78,6 anos;</a:t>
            </a:r>
          </a:p>
          <a:p>
            <a:pPr lvl="2" algn="just">
              <a:defRPr/>
            </a:pPr>
            <a:r>
              <a:rPr lang="pt-BR" altLang="pt-BR" dirty="0">
                <a:latin typeface="Arial Narrow" panose="020B0606020202030204" pitchFamily="34" charset="0"/>
                <a:cs typeface="Times New Roman" panose="02020603050405020304" pitchFamily="18" charset="0"/>
              </a:rPr>
              <a:t>A participação dos idosos na população total de 18,6%.</a:t>
            </a:r>
          </a:p>
          <a:p>
            <a:pPr algn="just">
              <a:defRPr/>
            </a:pPr>
            <a:r>
              <a:rPr lang="pt-BR" altLang="pt-BR" b="1" dirty="0">
                <a:solidFill>
                  <a:schemeClr val="accent1">
                    <a:lumMod val="50000"/>
                  </a:schemeClr>
                </a:solidFill>
                <a:latin typeface="Arial Narrow" panose="020B0606020202030204" pitchFamily="34" charset="0"/>
                <a:cs typeface="Times New Roman" panose="02020603050405020304" pitchFamily="18" charset="0"/>
              </a:rPr>
              <a:t>Projeção para 2060</a:t>
            </a:r>
            <a:r>
              <a:rPr lang="pt-BR" altLang="pt-BR" dirty="0">
                <a:solidFill>
                  <a:schemeClr val="accent1">
                    <a:lumMod val="50000"/>
                  </a:schemeClr>
                </a:solidFill>
                <a:latin typeface="Arial Narrow" panose="020B0606020202030204" pitchFamily="34" charset="0"/>
                <a:cs typeface="Times New Roman" panose="02020603050405020304" pitchFamily="18" charset="0"/>
              </a:rPr>
              <a:t>:</a:t>
            </a:r>
          </a:p>
          <a:p>
            <a:pPr lvl="2" algn="just">
              <a:defRPr/>
            </a:pPr>
            <a:r>
              <a:rPr lang="pt-BR" altLang="pt-BR" dirty="0">
                <a:latin typeface="Arial Narrow" panose="020B0606020202030204" pitchFamily="34" charset="0"/>
                <a:cs typeface="Times New Roman" panose="02020603050405020304" pitchFamily="18" charset="0"/>
              </a:rPr>
              <a:t>A expectativa de vida ao nascer deverá ser de 81,2 anos;</a:t>
            </a:r>
          </a:p>
          <a:p>
            <a:pPr lvl="2" algn="just">
              <a:defRPr/>
            </a:pPr>
            <a:r>
              <a:rPr lang="pt-BR" altLang="pt-BR" dirty="0">
                <a:latin typeface="Arial Narrow" panose="020B0606020202030204" pitchFamily="34" charset="0"/>
                <a:cs typeface="Times New Roman" panose="02020603050405020304" pitchFamily="18" charset="0"/>
              </a:rPr>
              <a:t>A participação das pessoas com mais de 60 anos que hoje é de 11,7% será de 33,7%, ou seja, um em cada três brasileiros.</a:t>
            </a:r>
          </a:p>
        </p:txBody>
      </p:sp>
    </p:spTree>
    <p:extLst>
      <p:ext uri="{BB962C8B-B14F-4D97-AF65-F5344CB8AC3E}">
        <p14:creationId xmlns:p14="http://schemas.microsoft.com/office/powerpoint/2010/main" val="3486966257"/>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Rectangle 2"/>
          <p:cNvSpPr>
            <a:spLocks noChangeArrowheads="1"/>
          </p:cNvSpPr>
          <p:nvPr/>
        </p:nvSpPr>
        <p:spPr bwMode="auto">
          <a:xfrm>
            <a:off x="1775521" y="548681"/>
            <a:ext cx="8713787" cy="3889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defRPr/>
            </a:pPr>
            <a:endParaRPr lang="pt-BR" sz="3600" b="1" i="1" dirty="0">
              <a:effectLst>
                <a:outerShdw blurRad="38100" dist="38100" dir="2700000" algn="tl">
                  <a:srgbClr val="C0C0C0"/>
                </a:outerShdw>
              </a:effectLst>
              <a:latin typeface="Arial" charset="0"/>
            </a:endParaRPr>
          </a:p>
          <a:p>
            <a:pPr algn="ctr" eaLnBrk="1" hangingPunct="1">
              <a:defRPr/>
            </a:pPr>
            <a:endParaRPr lang="pt-BR" sz="3600" b="1" i="1" dirty="0">
              <a:effectLst>
                <a:outerShdw blurRad="38100" dist="38100" dir="2700000" algn="tl">
                  <a:srgbClr val="C0C0C0"/>
                </a:outerShdw>
              </a:effectLst>
              <a:latin typeface="Arial" charset="0"/>
            </a:endParaRPr>
          </a:p>
          <a:p>
            <a:pPr algn="ctr" eaLnBrk="1" hangingPunct="1">
              <a:defRPr/>
            </a:pPr>
            <a:endParaRPr lang="pt-BR" sz="3600" b="1" i="1" dirty="0">
              <a:effectLst>
                <a:outerShdw blurRad="38100" dist="38100" dir="2700000" algn="tl">
                  <a:srgbClr val="C0C0C0"/>
                </a:outerShdw>
              </a:effectLst>
              <a:latin typeface="Arial" charset="0"/>
            </a:endParaRPr>
          </a:p>
          <a:p>
            <a:pPr algn="ctr" eaLnBrk="1" hangingPunct="1">
              <a:defRPr/>
            </a:pPr>
            <a:r>
              <a:rPr lang="pt-BR" sz="3600" b="1" i="1" dirty="0" smtClean="0">
                <a:effectLst>
                  <a:outerShdw blurRad="38100" dist="38100" dir="2700000" algn="tl">
                    <a:srgbClr val="C0C0C0"/>
                  </a:outerShdw>
                </a:effectLst>
                <a:latin typeface="Arial" charset="0"/>
              </a:rPr>
              <a:t>PROTEÇÃO PREVIDENCIÁRIA NO BRASIL</a:t>
            </a:r>
            <a:endParaRPr lang="pt-BR" sz="3600" b="1" i="1" dirty="0">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20511073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4322" name="Rectangle 1806"/>
          <p:cNvSpPr>
            <a:spLocks noChangeArrowheads="1"/>
          </p:cNvSpPr>
          <p:nvPr/>
        </p:nvSpPr>
        <p:spPr bwMode="auto">
          <a:xfrm>
            <a:off x="1738313" y="785813"/>
            <a:ext cx="8610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0"/>
              </a:spcBef>
              <a:defRPr sz="2400">
                <a:solidFill>
                  <a:schemeClr val="tx1"/>
                </a:solidFill>
                <a:latin typeface="Times New Roman" pitchFamily="18" charset="0"/>
              </a:defRPr>
            </a:lvl1pPr>
            <a:lvl2pPr marL="742950" indent="-285750" eaLnBrk="0" hangingPunct="0">
              <a:spcBef>
                <a:spcPct val="0"/>
              </a:spcBef>
              <a:defRPr sz="2400">
                <a:solidFill>
                  <a:schemeClr val="tx1"/>
                </a:solidFill>
                <a:latin typeface="Times New Roman" pitchFamily="18" charset="0"/>
              </a:defRPr>
            </a:lvl2pPr>
            <a:lvl3pPr marL="1143000" indent="-228600" eaLnBrk="0" hangingPunct="0">
              <a:spcBef>
                <a:spcPct val="0"/>
              </a:spcBef>
              <a:defRPr sz="2400">
                <a:solidFill>
                  <a:schemeClr val="tx1"/>
                </a:solidFill>
                <a:latin typeface="Times New Roman" pitchFamily="18" charset="0"/>
              </a:defRPr>
            </a:lvl3pPr>
            <a:lvl4pPr marL="1600200" indent="-228600" eaLnBrk="0" hangingPunct="0">
              <a:spcBef>
                <a:spcPct val="0"/>
              </a:spcBef>
              <a:defRPr sz="2400">
                <a:solidFill>
                  <a:schemeClr val="tx1"/>
                </a:solidFill>
                <a:latin typeface="Times New Roman" pitchFamily="18" charset="0"/>
              </a:defRPr>
            </a:lvl4pPr>
            <a:lvl5pPr marL="2057400" indent="-228600" eaLnBrk="0" hangingPunct="0">
              <a:spcBef>
                <a:spcPct val="0"/>
              </a:spcBef>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pt-BR" altLang="pt-BR" sz="1400" b="1" i="1" dirty="0">
                <a:latin typeface="Arial" charset="0"/>
                <a:cs typeface="Times New Roman" pitchFamily="18" charset="0"/>
              </a:rPr>
              <a:t>BRASIL: Panorama da Proteção </a:t>
            </a:r>
            <a:r>
              <a:rPr lang="pt-BR" altLang="pt-BR" sz="1400" b="1" i="1" dirty="0" smtClean="0">
                <a:latin typeface="Arial" charset="0"/>
                <a:cs typeface="Times New Roman" pitchFamily="18" charset="0"/>
              </a:rPr>
              <a:t>Previdenciária </a:t>
            </a:r>
            <a:r>
              <a:rPr lang="pt-BR" altLang="pt-BR" sz="1400" b="1" i="1" dirty="0">
                <a:latin typeface="Arial" charset="0"/>
                <a:cs typeface="Times New Roman" pitchFamily="18" charset="0"/>
              </a:rPr>
              <a:t>da População Ocupada (entre 16 e 59 anos) – 2013- </a:t>
            </a:r>
            <a:r>
              <a:rPr lang="pt-BR" altLang="pt-BR" sz="1400" b="1" i="1" dirty="0">
                <a:solidFill>
                  <a:srgbClr val="FF0000"/>
                </a:solidFill>
                <a:latin typeface="Arial" charset="0"/>
                <a:cs typeface="Times New Roman" pitchFamily="18" charset="0"/>
              </a:rPr>
              <a:t>(Inclusive a Área Rural da Região Norte)</a:t>
            </a:r>
          </a:p>
        </p:txBody>
      </p:sp>
      <p:sp>
        <p:nvSpPr>
          <p:cNvPr id="2104323" name="Text Box 1807"/>
          <p:cNvSpPr txBox="1">
            <a:spLocks noChangeArrowheads="1"/>
          </p:cNvSpPr>
          <p:nvPr/>
        </p:nvSpPr>
        <p:spPr bwMode="auto">
          <a:xfrm>
            <a:off x="1524000" y="6273801"/>
            <a:ext cx="91440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0"/>
              </a:spcBef>
              <a:defRPr sz="2400">
                <a:solidFill>
                  <a:schemeClr val="tx1"/>
                </a:solidFill>
                <a:latin typeface="Times New Roman" pitchFamily="18" charset="0"/>
              </a:defRPr>
            </a:lvl1pPr>
            <a:lvl2pPr marL="742950" indent="-285750" eaLnBrk="0" hangingPunct="0">
              <a:spcBef>
                <a:spcPct val="0"/>
              </a:spcBef>
              <a:defRPr sz="2400">
                <a:solidFill>
                  <a:schemeClr val="tx1"/>
                </a:solidFill>
                <a:latin typeface="Times New Roman" pitchFamily="18" charset="0"/>
              </a:defRPr>
            </a:lvl2pPr>
            <a:lvl3pPr marL="1143000" indent="-228600" eaLnBrk="0" hangingPunct="0">
              <a:spcBef>
                <a:spcPct val="0"/>
              </a:spcBef>
              <a:defRPr sz="2400">
                <a:solidFill>
                  <a:schemeClr val="tx1"/>
                </a:solidFill>
                <a:latin typeface="Times New Roman" pitchFamily="18" charset="0"/>
              </a:defRPr>
            </a:lvl3pPr>
            <a:lvl4pPr marL="1600200" indent="-228600" eaLnBrk="0" hangingPunct="0">
              <a:spcBef>
                <a:spcPct val="0"/>
              </a:spcBef>
              <a:defRPr sz="2400">
                <a:solidFill>
                  <a:schemeClr val="tx1"/>
                </a:solidFill>
                <a:latin typeface="Times New Roman" pitchFamily="18" charset="0"/>
              </a:defRPr>
            </a:lvl4pPr>
            <a:lvl5pPr marL="2057400" indent="-228600" eaLnBrk="0" hangingPunct="0">
              <a:spcBef>
                <a:spcPct val="0"/>
              </a:spcBef>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pt-BR" altLang="pt-BR" sz="800" i="1" dirty="0">
                <a:solidFill>
                  <a:srgbClr val="000000"/>
                </a:solidFill>
                <a:latin typeface="Arial" charset="0"/>
              </a:rPr>
              <a:t>Fonte: Micro dados PNAD 2013. </a:t>
            </a:r>
          </a:p>
          <a:p>
            <a:r>
              <a:rPr lang="pt-BR" altLang="pt-BR" sz="800" i="1" dirty="0">
                <a:solidFill>
                  <a:srgbClr val="000000"/>
                </a:solidFill>
                <a:latin typeface="Arial" charset="0"/>
              </a:rPr>
              <a:t>Elaboração: SPPS/MPS.</a:t>
            </a:r>
          </a:p>
          <a:p>
            <a:r>
              <a:rPr lang="pt-BR" altLang="pt-BR" sz="800" i="1" dirty="0">
                <a:solidFill>
                  <a:srgbClr val="000000"/>
                </a:solidFill>
                <a:latin typeface="Arial" charset="0"/>
              </a:rPr>
              <a:t>* Na PNAD essas pessoas se </a:t>
            </a:r>
            <a:r>
              <a:rPr lang="pt-BR" altLang="pt-BR" sz="800" i="1" dirty="0" err="1">
                <a:solidFill>
                  <a:srgbClr val="000000"/>
                </a:solidFill>
                <a:latin typeface="Arial" charset="0"/>
              </a:rPr>
              <a:t>auto-declaram</a:t>
            </a:r>
            <a:r>
              <a:rPr lang="pt-BR" altLang="pt-BR" sz="800" i="1" dirty="0">
                <a:solidFill>
                  <a:srgbClr val="000000"/>
                </a:solidFill>
                <a:latin typeface="Arial" charset="0"/>
              </a:rPr>
              <a:t> não contribuintes.</a:t>
            </a:r>
          </a:p>
          <a:p>
            <a:r>
              <a:rPr lang="pt-BR" altLang="pt-BR" sz="800" i="1" dirty="0">
                <a:solidFill>
                  <a:srgbClr val="000000"/>
                </a:solidFill>
                <a:latin typeface="Arial" charset="0"/>
              </a:rPr>
              <a:t>** Inclui 794.952 de desprotegidos com rendimento ignorado.</a:t>
            </a:r>
          </a:p>
        </p:txBody>
      </p:sp>
      <p:sp>
        <p:nvSpPr>
          <p:cNvPr id="2104324" name="AutoShape 1808"/>
          <p:cNvSpPr>
            <a:spLocks noChangeArrowheads="1"/>
          </p:cNvSpPr>
          <p:nvPr/>
        </p:nvSpPr>
        <p:spPr bwMode="auto">
          <a:xfrm>
            <a:off x="1703388" y="1484314"/>
            <a:ext cx="3567112" cy="4776787"/>
          </a:xfrm>
          <a:prstGeom prst="roundRect">
            <a:avLst>
              <a:gd name="adj" fmla="val 16667"/>
            </a:avLst>
          </a:prstGeom>
          <a:solidFill>
            <a:srgbClr val="CCFFCC">
              <a:alpha val="42000"/>
            </a:srgb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spcBef>
                <a:spcPct val="0"/>
              </a:spcBef>
              <a:defRPr sz="2400">
                <a:solidFill>
                  <a:schemeClr val="tx1"/>
                </a:solidFill>
                <a:latin typeface="Times New Roman" pitchFamily="18" charset="0"/>
              </a:defRPr>
            </a:lvl1pPr>
            <a:lvl2pPr marL="742950" indent="-285750" eaLnBrk="0" hangingPunct="0">
              <a:spcBef>
                <a:spcPct val="0"/>
              </a:spcBef>
              <a:defRPr sz="2400">
                <a:solidFill>
                  <a:schemeClr val="tx1"/>
                </a:solidFill>
                <a:latin typeface="Times New Roman" pitchFamily="18" charset="0"/>
              </a:defRPr>
            </a:lvl2pPr>
            <a:lvl3pPr marL="1143000" indent="-228600" eaLnBrk="0" hangingPunct="0">
              <a:spcBef>
                <a:spcPct val="0"/>
              </a:spcBef>
              <a:defRPr sz="2400">
                <a:solidFill>
                  <a:schemeClr val="tx1"/>
                </a:solidFill>
                <a:latin typeface="Times New Roman" pitchFamily="18" charset="0"/>
              </a:defRPr>
            </a:lvl3pPr>
            <a:lvl4pPr marL="1600200" indent="-228600" eaLnBrk="0" hangingPunct="0">
              <a:spcBef>
                <a:spcPct val="0"/>
              </a:spcBef>
              <a:defRPr sz="2400">
                <a:solidFill>
                  <a:schemeClr val="tx1"/>
                </a:solidFill>
                <a:latin typeface="Times New Roman" pitchFamily="18" charset="0"/>
              </a:defRPr>
            </a:lvl4pPr>
            <a:lvl5pPr marL="2057400" indent="-228600" eaLnBrk="0" hangingPunct="0">
              <a:spcBef>
                <a:spcPct val="0"/>
              </a:spcBef>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endParaRPr lang="fr-FR" altLang="pt-BR" sz="2000"/>
          </a:p>
        </p:txBody>
      </p:sp>
      <p:sp>
        <p:nvSpPr>
          <p:cNvPr id="2104325" name="AutoShape 1809"/>
          <p:cNvSpPr>
            <a:spLocks noChangeArrowheads="1"/>
          </p:cNvSpPr>
          <p:nvPr/>
        </p:nvSpPr>
        <p:spPr bwMode="auto">
          <a:xfrm>
            <a:off x="1952625" y="3133725"/>
            <a:ext cx="3200400" cy="914400"/>
          </a:xfrm>
          <a:prstGeom prst="cube">
            <a:avLst>
              <a:gd name="adj" fmla="val 25000"/>
            </a:avLst>
          </a:prstGeom>
          <a:solidFill>
            <a:srgbClr val="339966">
              <a:alpha val="48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0"/>
              </a:spcBef>
              <a:defRPr sz="2400">
                <a:solidFill>
                  <a:schemeClr val="tx1"/>
                </a:solidFill>
                <a:latin typeface="Times New Roman" pitchFamily="18" charset="0"/>
              </a:defRPr>
            </a:lvl1pPr>
            <a:lvl2pPr marL="742950" indent="-285750" eaLnBrk="0" hangingPunct="0">
              <a:spcBef>
                <a:spcPct val="0"/>
              </a:spcBef>
              <a:defRPr sz="2400">
                <a:solidFill>
                  <a:schemeClr val="tx1"/>
                </a:solidFill>
                <a:latin typeface="Times New Roman" pitchFamily="18" charset="0"/>
              </a:defRPr>
            </a:lvl2pPr>
            <a:lvl3pPr marL="1143000" indent="-228600" eaLnBrk="0" hangingPunct="0">
              <a:spcBef>
                <a:spcPct val="0"/>
              </a:spcBef>
              <a:defRPr sz="2400">
                <a:solidFill>
                  <a:schemeClr val="tx1"/>
                </a:solidFill>
                <a:latin typeface="Times New Roman" pitchFamily="18" charset="0"/>
              </a:defRPr>
            </a:lvl3pPr>
            <a:lvl4pPr marL="1600200" indent="-228600" eaLnBrk="0" hangingPunct="0">
              <a:spcBef>
                <a:spcPct val="0"/>
              </a:spcBef>
              <a:defRPr sz="2400">
                <a:solidFill>
                  <a:schemeClr val="tx1"/>
                </a:solidFill>
                <a:latin typeface="Times New Roman" pitchFamily="18" charset="0"/>
              </a:defRPr>
            </a:lvl4pPr>
            <a:lvl5pPr marL="2057400" indent="-228600" eaLnBrk="0" hangingPunct="0">
              <a:spcBef>
                <a:spcPct val="0"/>
              </a:spcBef>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pt-BR" altLang="pt-BR" sz="1400" dirty="0">
                <a:latin typeface="Arial" charset="0"/>
              </a:rPr>
              <a:t>CONTRIBUINTES (</a:t>
            </a:r>
            <a:r>
              <a:rPr lang="pt-BR" altLang="pt-BR" sz="1400" dirty="0">
                <a:solidFill>
                  <a:srgbClr val="000000"/>
                </a:solidFill>
                <a:latin typeface="Arial" charset="0"/>
              </a:rPr>
              <a:t>6,73 milhões</a:t>
            </a:r>
            <a:r>
              <a:rPr lang="pt-BR" altLang="pt-BR" sz="1400" dirty="0">
                <a:latin typeface="Arial" charset="0"/>
              </a:rPr>
              <a:t>)</a:t>
            </a:r>
          </a:p>
          <a:p>
            <a:pPr algn="ctr" eaLnBrk="1" hangingPunct="1"/>
            <a:r>
              <a:rPr lang="pt-BR" altLang="pt-BR" sz="1400" dirty="0">
                <a:latin typeface="Arial" charset="0"/>
              </a:rPr>
              <a:t>Regimes Próprios (Militares e </a:t>
            </a:r>
          </a:p>
          <a:p>
            <a:pPr algn="ctr" eaLnBrk="1" hangingPunct="1"/>
            <a:r>
              <a:rPr lang="pt-BR" altLang="pt-BR" sz="1400" dirty="0">
                <a:latin typeface="Arial" charset="0"/>
              </a:rPr>
              <a:t>Estatutários)</a:t>
            </a:r>
          </a:p>
        </p:txBody>
      </p:sp>
      <p:sp>
        <p:nvSpPr>
          <p:cNvPr id="2104326" name="AutoShape 1810"/>
          <p:cNvSpPr>
            <a:spLocks noChangeArrowheads="1"/>
          </p:cNvSpPr>
          <p:nvPr/>
        </p:nvSpPr>
        <p:spPr bwMode="auto">
          <a:xfrm>
            <a:off x="1952625" y="2143125"/>
            <a:ext cx="3200400" cy="914400"/>
          </a:xfrm>
          <a:prstGeom prst="cube">
            <a:avLst>
              <a:gd name="adj" fmla="val 25000"/>
            </a:avLst>
          </a:prstGeom>
          <a:solidFill>
            <a:srgbClr val="339966">
              <a:alpha val="48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0"/>
              </a:spcBef>
              <a:defRPr sz="2400">
                <a:solidFill>
                  <a:schemeClr val="tx1"/>
                </a:solidFill>
                <a:latin typeface="Times New Roman" pitchFamily="18" charset="0"/>
              </a:defRPr>
            </a:lvl1pPr>
            <a:lvl2pPr marL="742950" indent="-285750" eaLnBrk="0" hangingPunct="0">
              <a:spcBef>
                <a:spcPct val="0"/>
              </a:spcBef>
              <a:defRPr sz="2400">
                <a:solidFill>
                  <a:schemeClr val="tx1"/>
                </a:solidFill>
                <a:latin typeface="Times New Roman" pitchFamily="18" charset="0"/>
              </a:defRPr>
            </a:lvl2pPr>
            <a:lvl3pPr marL="1143000" indent="-228600" eaLnBrk="0" hangingPunct="0">
              <a:spcBef>
                <a:spcPct val="0"/>
              </a:spcBef>
              <a:defRPr sz="2400">
                <a:solidFill>
                  <a:schemeClr val="tx1"/>
                </a:solidFill>
                <a:latin typeface="Times New Roman" pitchFamily="18" charset="0"/>
              </a:defRPr>
            </a:lvl3pPr>
            <a:lvl4pPr marL="1600200" indent="-228600" eaLnBrk="0" hangingPunct="0">
              <a:spcBef>
                <a:spcPct val="0"/>
              </a:spcBef>
              <a:defRPr sz="2400">
                <a:solidFill>
                  <a:schemeClr val="tx1"/>
                </a:solidFill>
                <a:latin typeface="Times New Roman" pitchFamily="18" charset="0"/>
              </a:defRPr>
            </a:lvl4pPr>
            <a:lvl5pPr marL="2057400" indent="-228600" eaLnBrk="0" hangingPunct="0">
              <a:spcBef>
                <a:spcPct val="0"/>
              </a:spcBef>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pt-BR" altLang="pt-BR" sz="1400" dirty="0">
                <a:latin typeface="Arial" charset="0"/>
              </a:rPr>
              <a:t>CONTRIBUINTES (</a:t>
            </a:r>
            <a:r>
              <a:rPr lang="pt-BR" altLang="pt-BR" sz="1400" dirty="0">
                <a:solidFill>
                  <a:srgbClr val="000000"/>
                </a:solidFill>
                <a:latin typeface="Arial" charset="0"/>
              </a:rPr>
              <a:t>50,12 </a:t>
            </a:r>
            <a:r>
              <a:rPr lang="pt-BR" altLang="pt-BR" sz="1400" dirty="0">
                <a:latin typeface="Arial" charset="0"/>
              </a:rPr>
              <a:t>milhões)</a:t>
            </a:r>
          </a:p>
          <a:p>
            <a:pPr algn="ctr" eaLnBrk="1" hangingPunct="1"/>
            <a:r>
              <a:rPr lang="pt-BR" altLang="pt-BR" sz="1400" dirty="0">
                <a:latin typeface="Arial" charset="0"/>
              </a:rPr>
              <a:t>Regime Geral de Previdência </a:t>
            </a:r>
          </a:p>
          <a:p>
            <a:pPr algn="ctr" eaLnBrk="1" hangingPunct="1"/>
            <a:r>
              <a:rPr lang="pt-BR" altLang="pt-BR" sz="1400" dirty="0">
                <a:latin typeface="Arial" charset="0"/>
              </a:rPr>
              <a:t>Social – RGPS</a:t>
            </a:r>
          </a:p>
        </p:txBody>
      </p:sp>
      <p:sp>
        <p:nvSpPr>
          <p:cNvPr id="2104327" name="AutoShape 1811"/>
          <p:cNvSpPr>
            <a:spLocks noChangeArrowheads="1"/>
          </p:cNvSpPr>
          <p:nvPr/>
        </p:nvSpPr>
        <p:spPr bwMode="auto">
          <a:xfrm>
            <a:off x="1952625" y="4124325"/>
            <a:ext cx="3200400" cy="914400"/>
          </a:xfrm>
          <a:prstGeom prst="cube">
            <a:avLst>
              <a:gd name="adj" fmla="val 25000"/>
            </a:avLst>
          </a:prstGeom>
          <a:solidFill>
            <a:srgbClr val="339966">
              <a:alpha val="48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0"/>
              </a:spcBef>
              <a:defRPr sz="2400">
                <a:solidFill>
                  <a:schemeClr val="tx1"/>
                </a:solidFill>
                <a:latin typeface="Times New Roman" pitchFamily="18" charset="0"/>
              </a:defRPr>
            </a:lvl1pPr>
            <a:lvl2pPr marL="742950" indent="-285750" eaLnBrk="0" hangingPunct="0">
              <a:spcBef>
                <a:spcPct val="0"/>
              </a:spcBef>
              <a:defRPr sz="2400">
                <a:solidFill>
                  <a:schemeClr val="tx1"/>
                </a:solidFill>
                <a:latin typeface="Times New Roman" pitchFamily="18" charset="0"/>
              </a:defRPr>
            </a:lvl2pPr>
            <a:lvl3pPr marL="1143000" indent="-228600" eaLnBrk="0" hangingPunct="0">
              <a:spcBef>
                <a:spcPct val="0"/>
              </a:spcBef>
              <a:defRPr sz="2400">
                <a:solidFill>
                  <a:schemeClr val="tx1"/>
                </a:solidFill>
                <a:latin typeface="Times New Roman" pitchFamily="18" charset="0"/>
              </a:defRPr>
            </a:lvl3pPr>
            <a:lvl4pPr marL="1600200" indent="-228600" eaLnBrk="0" hangingPunct="0">
              <a:spcBef>
                <a:spcPct val="0"/>
              </a:spcBef>
              <a:defRPr sz="2400">
                <a:solidFill>
                  <a:schemeClr val="tx1"/>
                </a:solidFill>
                <a:latin typeface="Times New Roman" pitchFamily="18" charset="0"/>
              </a:defRPr>
            </a:lvl4pPr>
            <a:lvl5pPr marL="2057400" indent="-228600" eaLnBrk="0" hangingPunct="0">
              <a:spcBef>
                <a:spcPct val="0"/>
              </a:spcBef>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pt-BR" altLang="pt-BR" sz="1400" dirty="0">
                <a:latin typeface="Arial" charset="0"/>
              </a:rPr>
              <a:t>SEGURADOS ESPECIAIS* </a:t>
            </a:r>
          </a:p>
          <a:p>
            <a:pPr algn="ctr" eaLnBrk="1" hangingPunct="1"/>
            <a:r>
              <a:rPr lang="pt-BR" altLang="pt-BR" sz="1400" dirty="0">
                <a:latin typeface="Arial" charset="0"/>
              </a:rPr>
              <a:t>(RURAIS) (</a:t>
            </a:r>
            <a:r>
              <a:rPr lang="pt-BR" altLang="pt-BR" sz="1400" dirty="0">
                <a:solidFill>
                  <a:srgbClr val="000000"/>
                </a:solidFill>
                <a:latin typeface="Arial" charset="0"/>
              </a:rPr>
              <a:t>6,21 </a:t>
            </a:r>
            <a:r>
              <a:rPr lang="pt-BR" altLang="pt-BR" sz="1400" dirty="0">
                <a:latin typeface="Arial" charset="0"/>
              </a:rPr>
              <a:t>milhões) Regime </a:t>
            </a:r>
          </a:p>
          <a:p>
            <a:pPr algn="ctr" eaLnBrk="1" hangingPunct="1"/>
            <a:r>
              <a:rPr lang="pt-BR" altLang="pt-BR" sz="1400" dirty="0">
                <a:latin typeface="Arial" charset="0"/>
              </a:rPr>
              <a:t>Geral de Previdência Social – RGPS</a:t>
            </a:r>
          </a:p>
        </p:txBody>
      </p:sp>
      <p:sp>
        <p:nvSpPr>
          <p:cNvPr id="2104328" name="AutoShape 1812"/>
          <p:cNvSpPr>
            <a:spLocks noChangeArrowheads="1"/>
          </p:cNvSpPr>
          <p:nvPr/>
        </p:nvSpPr>
        <p:spPr bwMode="auto">
          <a:xfrm>
            <a:off x="1952625" y="5191125"/>
            <a:ext cx="3200400" cy="914400"/>
          </a:xfrm>
          <a:prstGeom prst="cube">
            <a:avLst>
              <a:gd name="adj" fmla="val 25000"/>
            </a:avLst>
          </a:prstGeom>
          <a:solidFill>
            <a:srgbClr val="339966">
              <a:alpha val="48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0"/>
              </a:spcBef>
              <a:defRPr sz="2400">
                <a:solidFill>
                  <a:schemeClr val="tx1"/>
                </a:solidFill>
                <a:latin typeface="Times New Roman" pitchFamily="18" charset="0"/>
              </a:defRPr>
            </a:lvl1pPr>
            <a:lvl2pPr marL="742950" indent="-285750" eaLnBrk="0" hangingPunct="0">
              <a:spcBef>
                <a:spcPct val="0"/>
              </a:spcBef>
              <a:defRPr sz="2400">
                <a:solidFill>
                  <a:schemeClr val="tx1"/>
                </a:solidFill>
                <a:latin typeface="Times New Roman" pitchFamily="18" charset="0"/>
              </a:defRPr>
            </a:lvl2pPr>
            <a:lvl3pPr marL="1143000" indent="-228600" eaLnBrk="0" hangingPunct="0">
              <a:spcBef>
                <a:spcPct val="0"/>
              </a:spcBef>
              <a:defRPr sz="2400">
                <a:solidFill>
                  <a:schemeClr val="tx1"/>
                </a:solidFill>
                <a:latin typeface="Times New Roman" pitchFamily="18" charset="0"/>
              </a:defRPr>
            </a:lvl3pPr>
            <a:lvl4pPr marL="1600200" indent="-228600" eaLnBrk="0" hangingPunct="0">
              <a:spcBef>
                <a:spcPct val="0"/>
              </a:spcBef>
              <a:defRPr sz="2400">
                <a:solidFill>
                  <a:schemeClr val="tx1"/>
                </a:solidFill>
                <a:latin typeface="Times New Roman" pitchFamily="18" charset="0"/>
              </a:defRPr>
            </a:lvl4pPr>
            <a:lvl5pPr marL="2057400" indent="-228600" eaLnBrk="0" hangingPunct="0">
              <a:spcBef>
                <a:spcPct val="0"/>
              </a:spcBef>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endParaRPr lang="pt-BR" altLang="pt-BR" sz="1400" dirty="0">
              <a:latin typeface="Arial" charset="0"/>
            </a:endParaRPr>
          </a:p>
          <a:p>
            <a:pPr algn="ctr" eaLnBrk="1" hangingPunct="1"/>
            <a:r>
              <a:rPr lang="pt-BR" altLang="pt-BR" sz="1400" dirty="0">
                <a:latin typeface="Arial" charset="0"/>
              </a:rPr>
              <a:t>NÃO CONTRIBUINTES </a:t>
            </a:r>
          </a:p>
          <a:p>
            <a:pPr algn="ctr" eaLnBrk="1" hangingPunct="1"/>
            <a:r>
              <a:rPr lang="pt-BR" altLang="pt-BR" sz="1400" dirty="0">
                <a:latin typeface="Arial" charset="0"/>
              </a:rPr>
              <a:t>(2</a:t>
            </a:r>
            <a:r>
              <a:rPr lang="pt-BR" altLang="pt-BR" sz="1400" dirty="0">
                <a:solidFill>
                  <a:srgbClr val="000000"/>
                </a:solidFill>
                <a:latin typeface="Arial" charset="0"/>
              </a:rPr>
              <a:t>5,14 </a:t>
            </a:r>
            <a:r>
              <a:rPr lang="pt-BR" altLang="pt-BR" sz="1400" dirty="0">
                <a:latin typeface="Arial" charset="0"/>
              </a:rPr>
              <a:t>milhões)</a:t>
            </a:r>
          </a:p>
          <a:p>
            <a:pPr algn="ctr" eaLnBrk="1" hangingPunct="1"/>
            <a:endParaRPr lang="pt-BR" altLang="pt-BR" sz="1400" dirty="0">
              <a:latin typeface="Arial" charset="0"/>
            </a:endParaRPr>
          </a:p>
        </p:txBody>
      </p:sp>
      <p:sp>
        <p:nvSpPr>
          <p:cNvPr id="2104329" name="Text Box 1813"/>
          <p:cNvSpPr txBox="1">
            <a:spLocks noChangeArrowheads="1"/>
          </p:cNvSpPr>
          <p:nvPr/>
        </p:nvSpPr>
        <p:spPr bwMode="auto">
          <a:xfrm>
            <a:off x="2135188" y="1557338"/>
            <a:ext cx="28194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0"/>
              </a:spcBef>
              <a:defRPr sz="2400">
                <a:solidFill>
                  <a:schemeClr val="tx1"/>
                </a:solidFill>
                <a:latin typeface="Times New Roman" pitchFamily="18" charset="0"/>
              </a:defRPr>
            </a:lvl1pPr>
            <a:lvl2pPr marL="742950" indent="-285750" eaLnBrk="0" hangingPunct="0">
              <a:spcBef>
                <a:spcPct val="0"/>
              </a:spcBef>
              <a:defRPr sz="2400">
                <a:solidFill>
                  <a:schemeClr val="tx1"/>
                </a:solidFill>
                <a:latin typeface="Times New Roman" pitchFamily="18" charset="0"/>
              </a:defRPr>
            </a:lvl2pPr>
            <a:lvl3pPr marL="1143000" indent="-228600" eaLnBrk="0" hangingPunct="0">
              <a:spcBef>
                <a:spcPct val="0"/>
              </a:spcBef>
              <a:defRPr sz="2400">
                <a:solidFill>
                  <a:schemeClr val="tx1"/>
                </a:solidFill>
                <a:latin typeface="Times New Roman" pitchFamily="18" charset="0"/>
              </a:defRPr>
            </a:lvl3pPr>
            <a:lvl4pPr marL="1600200" indent="-228600" eaLnBrk="0" hangingPunct="0">
              <a:spcBef>
                <a:spcPct val="0"/>
              </a:spcBef>
              <a:defRPr sz="2400">
                <a:solidFill>
                  <a:schemeClr val="tx1"/>
                </a:solidFill>
                <a:latin typeface="Times New Roman" pitchFamily="18" charset="0"/>
              </a:defRPr>
            </a:lvl4pPr>
            <a:lvl5pPr marL="2057400" indent="-228600" eaLnBrk="0" hangingPunct="0">
              <a:spcBef>
                <a:spcPct val="0"/>
              </a:spcBef>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pt-BR" altLang="pt-BR" sz="1400" b="1" dirty="0">
                <a:latin typeface="Arial" charset="0"/>
              </a:rPr>
              <a:t>POPULAÇÃO OCUPADA DE 16 A 59 ANOS (88,21 milhões)</a:t>
            </a:r>
          </a:p>
        </p:txBody>
      </p:sp>
      <p:sp>
        <p:nvSpPr>
          <p:cNvPr id="2104330" name="AutoShape 1814"/>
          <p:cNvSpPr>
            <a:spLocks noChangeArrowheads="1"/>
          </p:cNvSpPr>
          <p:nvPr/>
        </p:nvSpPr>
        <p:spPr bwMode="auto">
          <a:xfrm>
            <a:off x="6067425" y="2219325"/>
            <a:ext cx="2667000" cy="914400"/>
          </a:xfrm>
          <a:prstGeom prst="cube">
            <a:avLst>
              <a:gd name="adj" fmla="val 25000"/>
            </a:avLst>
          </a:prstGeom>
          <a:solidFill>
            <a:srgbClr val="339966">
              <a:alpha val="48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0"/>
              </a:spcBef>
              <a:defRPr sz="2400">
                <a:solidFill>
                  <a:schemeClr val="tx1"/>
                </a:solidFill>
                <a:latin typeface="Times New Roman" pitchFamily="18" charset="0"/>
              </a:defRPr>
            </a:lvl1pPr>
            <a:lvl2pPr marL="742950" indent="-285750" eaLnBrk="0" hangingPunct="0">
              <a:spcBef>
                <a:spcPct val="0"/>
              </a:spcBef>
              <a:defRPr sz="2400">
                <a:solidFill>
                  <a:schemeClr val="tx1"/>
                </a:solidFill>
                <a:latin typeface="Times New Roman" pitchFamily="18" charset="0"/>
              </a:defRPr>
            </a:lvl2pPr>
            <a:lvl3pPr marL="1143000" indent="-228600" eaLnBrk="0" hangingPunct="0">
              <a:spcBef>
                <a:spcPct val="0"/>
              </a:spcBef>
              <a:defRPr sz="2400">
                <a:solidFill>
                  <a:schemeClr val="tx1"/>
                </a:solidFill>
                <a:latin typeface="Times New Roman" pitchFamily="18" charset="0"/>
              </a:defRPr>
            </a:lvl3pPr>
            <a:lvl4pPr marL="1600200" indent="-228600" eaLnBrk="0" hangingPunct="0">
              <a:spcBef>
                <a:spcPct val="0"/>
              </a:spcBef>
              <a:defRPr sz="2400">
                <a:solidFill>
                  <a:schemeClr val="tx1"/>
                </a:solidFill>
                <a:latin typeface="Times New Roman" pitchFamily="18" charset="0"/>
              </a:defRPr>
            </a:lvl4pPr>
            <a:lvl5pPr marL="2057400" indent="-228600" eaLnBrk="0" hangingPunct="0">
              <a:spcBef>
                <a:spcPct val="0"/>
              </a:spcBef>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pt-BR" altLang="pt-BR" sz="1400" dirty="0">
                <a:latin typeface="Arial" charset="0"/>
              </a:rPr>
              <a:t>BENEFICIÁRIOS </a:t>
            </a:r>
          </a:p>
          <a:p>
            <a:pPr algn="ctr" eaLnBrk="1" hangingPunct="1"/>
            <a:r>
              <a:rPr lang="pt-BR" altLang="pt-BR" sz="1400" dirty="0">
                <a:latin typeface="Arial" charset="0"/>
              </a:rPr>
              <a:t>(</a:t>
            </a:r>
            <a:r>
              <a:rPr lang="pt-BR" altLang="pt-BR" sz="1400" dirty="0">
                <a:solidFill>
                  <a:srgbClr val="000000"/>
                </a:solidFill>
                <a:latin typeface="Arial" charset="0"/>
              </a:rPr>
              <a:t>919,38 </a:t>
            </a:r>
            <a:r>
              <a:rPr lang="pt-BR" altLang="pt-BR" sz="1400" dirty="0">
                <a:latin typeface="Arial" charset="0"/>
              </a:rPr>
              <a:t>mil)</a:t>
            </a:r>
          </a:p>
        </p:txBody>
      </p:sp>
      <p:sp>
        <p:nvSpPr>
          <p:cNvPr id="2104331" name="AutoShape 1815"/>
          <p:cNvSpPr>
            <a:spLocks noChangeArrowheads="1"/>
          </p:cNvSpPr>
          <p:nvPr/>
        </p:nvSpPr>
        <p:spPr bwMode="auto">
          <a:xfrm>
            <a:off x="6143625" y="3590925"/>
            <a:ext cx="2667000" cy="914400"/>
          </a:xfrm>
          <a:prstGeom prst="cube">
            <a:avLst>
              <a:gd name="adj" fmla="val 25000"/>
            </a:avLst>
          </a:prstGeom>
          <a:solidFill>
            <a:srgbClr val="339966">
              <a:alpha val="48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0"/>
              </a:spcBef>
              <a:defRPr sz="2400">
                <a:solidFill>
                  <a:schemeClr val="tx1"/>
                </a:solidFill>
                <a:latin typeface="Times New Roman" pitchFamily="18" charset="0"/>
              </a:defRPr>
            </a:lvl1pPr>
            <a:lvl2pPr marL="742950" indent="-285750" eaLnBrk="0" hangingPunct="0">
              <a:spcBef>
                <a:spcPct val="0"/>
              </a:spcBef>
              <a:defRPr sz="2400">
                <a:solidFill>
                  <a:schemeClr val="tx1"/>
                </a:solidFill>
                <a:latin typeface="Times New Roman" pitchFamily="18" charset="0"/>
              </a:defRPr>
            </a:lvl2pPr>
            <a:lvl3pPr marL="1143000" indent="-228600" eaLnBrk="0" hangingPunct="0">
              <a:spcBef>
                <a:spcPct val="0"/>
              </a:spcBef>
              <a:defRPr sz="2400">
                <a:solidFill>
                  <a:schemeClr val="tx1"/>
                </a:solidFill>
                <a:latin typeface="Times New Roman" pitchFamily="18" charset="0"/>
              </a:defRPr>
            </a:lvl3pPr>
            <a:lvl4pPr marL="1600200" indent="-228600" eaLnBrk="0" hangingPunct="0">
              <a:spcBef>
                <a:spcPct val="0"/>
              </a:spcBef>
              <a:defRPr sz="2400">
                <a:solidFill>
                  <a:schemeClr val="tx1"/>
                </a:solidFill>
                <a:latin typeface="Times New Roman" pitchFamily="18" charset="0"/>
              </a:defRPr>
            </a:lvl4pPr>
            <a:lvl5pPr marL="2057400" indent="-228600" eaLnBrk="0" hangingPunct="0">
              <a:spcBef>
                <a:spcPct val="0"/>
              </a:spcBef>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pt-BR" altLang="pt-BR" sz="1400" dirty="0" smtClean="0">
                <a:latin typeface="Arial" charset="0"/>
              </a:rPr>
              <a:t>DESPROTEGIDOS</a:t>
            </a:r>
          </a:p>
          <a:p>
            <a:pPr algn="ctr" eaLnBrk="1" hangingPunct="1"/>
            <a:r>
              <a:rPr lang="pt-BR" altLang="pt-BR" sz="1400" dirty="0" smtClean="0">
                <a:latin typeface="Arial" charset="0"/>
              </a:rPr>
              <a:t>PELA PREVIDÊNCIA </a:t>
            </a:r>
            <a:endParaRPr lang="pt-BR" altLang="pt-BR" sz="1400" dirty="0">
              <a:latin typeface="Arial" charset="0"/>
            </a:endParaRPr>
          </a:p>
          <a:p>
            <a:pPr algn="ctr" eaLnBrk="1" hangingPunct="1"/>
            <a:r>
              <a:rPr lang="pt-BR" altLang="pt-BR" sz="1400" dirty="0">
                <a:latin typeface="Arial" charset="0"/>
              </a:rPr>
              <a:t>(</a:t>
            </a:r>
            <a:r>
              <a:rPr lang="pt-BR" altLang="pt-BR" sz="1400" dirty="0">
                <a:solidFill>
                  <a:srgbClr val="000000"/>
                </a:solidFill>
                <a:latin typeface="Arial" charset="0"/>
              </a:rPr>
              <a:t>24,22 </a:t>
            </a:r>
            <a:r>
              <a:rPr lang="pt-BR" altLang="pt-BR" sz="1400" dirty="0">
                <a:latin typeface="Arial" charset="0"/>
              </a:rPr>
              <a:t>milhões)**</a:t>
            </a:r>
          </a:p>
        </p:txBody>
      </p:sp>
      <p:sp>
        <p:nvSpPr>
          <p:cNvPr id="2104332" name="AutoShape 1816"/>
          <p:cNvSpPr>
            <a:spLocks noChangeArrowheads="1"/>
          </p:cNvSpPr>
          <p:nvPr/>
        </p:nvSpPr>
        <p:spPr bwMode="auto">
          <a:xfrm>
            <a:off x="5457825" y="5191125"/>
            <a:ext cx="1905000" cy="914400"/>
          </a:xfrm>
          <a:prstGeom prst="cube">
            <a:avLst>
              <a:gd name="adj" fmla="val 25000"/>
            </a:avLst>
          </a:prstGeom>
          <a:solidFill>
            <a:srgbClr val="339966">
              <a:alpha val="48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0"/>
              </a:spcBef>
              <a:defRPr sz="2400">
                <a:solidFill>
                  <a:schemeClr val="tx1"/>
                </a:solidFill>
                <a:latin typeface="Times New Roman" pitchFamily="18" charset="0"/>
              </a:defRPr>
            </a:lvl1pPr>
            <a:lvl2pPr marL="742950" indent="-285750" eaLnBrk="0" hangingPunct="0">
              <a:spcBef>
                <a:spcPct val="0"/>
              </a:spcBef>
              <a:defRPr sz="2400">
                <a:solidFill>
                  <a:schemeClr val="tx1"/>
                </a:solidFill>
                <a:latin typeface="Times New Roman" pitchFamily="18" charset="0"/>
              </a:defRPr>
            </a:lvl2pPr>
            <a:lvl3pPr marL="1143000" indent="-228600" eaLnBrk="0" hangingPunct="0">
              <a:spcBef>
                <a:spcPct val="0"/>
              </a:spcBef>
              <a:defRPr sz="2400">
                <a:solidFill>
                  <a:schemeClr val="tx1"/>
                </a:solidFill>
                <a:latin typeface="Times New Roman" pitchFamily="18" charset="0"/>
              </a:defRPr>
            </a:lvl3pPr>
            <a:lvl4pPr marL="1600200" indent="-228600" eaLnBrk="0" hangingPunct="0">
              <a:spcBef>
                <a:spcPct val="0"/>
              </a:spcBef>
              <a:defRPr sz="2400">
                <a:solidFill>
                  <a:schemeClr val="tx1"/>
                </a:solidFill>
                <a:latin typeface="Times New Roman" pitchFamily="18" charset="0"/>
              </a:defRPr>
            </a:lvl4pPr>
            <a:lvl5pPr marL="2057400" indent="-228600" eaLnBrk="0" hangingPunct="0">
              <a:spcBef>
                <a:spcPct val="0"/>
              </a:spcBef>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pt-BR" altLang="pt-BR" sz="1400" dirty="0">
                <a:latin typeface="Arial" charset="0"/>
              </a:rPr>
              <a:t>&lt; 1 Salário Mínimo </a:t>
            </a:r>
          </a:p>
          <a:p>
            <a:pPr algn="ctr" eaLnBrk="1" hangingPunct="1"/>
            <a:r>
              <a:rPr lang="pt-BR" altLang="pt-BR" sz="1400" dirty="0">
                <a:latin typeface="Arial" charset="0"/>
              </a:rPr>
              <a:t>(</a:t>
            </a:r>
            <a:r>
              <a:rPr lang="pt-BR" altLang="pt-BR" sz="1200" b="1" dirty="0">
                <a:solidFill>
                  <a:srgbClr val="000000"/>
                </a:solidFill>
                <a:latin typeface="Arial" charset="0"/>
              </a:rPr>
              <a:t>10,05</a:t>
            </a:r>
            <a:r>
              <a:rPr lang="pt-BR" altLang="pt-BR" sz="1200" dirty="0">
                <a:solidFill>
                  <a:srgbClr val="000000"/>
                </a:solidFill>
                <a:latin typeface="Arial" charset="0"/>
              </a:rPr>
              <a:t> </a:t>
            </a:r>
            <a:r>
              <a:rPr lang="pt-BR" altLang="pt-BR" sz="1400" dirty="0">
                <a:latin typeface="Arial" charset="0"/>
              </a:rPr>
              <a:t>milhões)</a:t>
            </a:r>
          </a:p>
        </p:txBody>
      </p:sp>
      <p:sp>
        <p:nvSpPr>
          <p:cNvPr id="2104333" name="AutoShape 1817"/>
          <p:cNvSpPr>
            <a:spLocks noChangeArrowheads="1"/>
          </p:cNvSpPr>
          <p:nvPr/>
        </p:nvSpPr>
        <p:spPr bwMode="auto">
          <a:xfrm>
            <a:off x="7515226" y="5191125"/>
            <a:ext cx="1903413" cy="914400"/>
          </a:xfrm>
          <a:prstGeom prst="cube">
            <a:avLst>
              <a:gd name="adj" fmla="val 25000"/>
            </a:avLst>
          </a:prstGeom>
          <a:solidFill>
            <a:srgbClr val="339966">
              <a:alpha val="48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0"/>
              </a:spcBef>
              <a:defRPr sz="2400">
                <a:solidFill>
                  <a:schemeClr val="tx1"/>
                </a:solidFill>
                <a:latin typeface="Times New Roman" pitchFamily="18" charset="0"/>
              </a:defRPr>
            </a:lvl1pPr>
            <a:lvl2pPr marL="742950" indent="-285750" eaLnBrk="0" hangingPunct="0">
              <a:spcBef>
                <a:spcPct val="0"/>
              </a:spcBef>
              <a:defRPr sz="2400">
                <a:solidFill>
                  <a:schemeClr val="tx1"/>
                </a:solidFill>
                <a:latin typeface="Times New Roman" pitchFamily="18" charset="0"/>
              </a:defRPr>
            </a:lvl2pPr>
            <a:lvl3pPr marL="1143000" indent="-228600" eaLnBrk="0" hangingPunct="0">
              <a:spcBef>
                <a:spcPct val="0"/>
              </a:spcBef>
              <a:defRPr sz="2400">
                <a:solidFill>
                  <a:schemeClr val="tx1"/>
                </a:solidFill>
                <a:latin typeface="Times New Roman" pitchFamily="18" charset="0"/>
              </a:defRPr>
            </a:lvl3pPr>
            <a:lvl4pPr marL="1600200" indent="-228600" eaLnBrk="0" hangingPunct="0">
              <a:spcBef>
                <a:spcPct val="0"/>
              </a:spcBef>
              <a:defRPr sz="2400">
                <a:solidFill>
                  <a:schemeClr val="tx1"/>
                </a:solidFill>
                <a:latin typeface="Times New Roman" pitchFamily="18" charset="0"/>
              </a:defRPr>
            </a:lvl4pPr>
            <a:lvl5pPr marL="2057400" indent="-228600" eaLnBrk="0" hangingPunct="0">
              <a:spcBef>
                <a:spcPct val="0"/>
              </a:spcBef>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pt-BR" altLang="pt-BR" sz="1400" dirty="0">
                <a:latin typeface="Arial" charset="0"/>
              </a:rPr>
              <a:t>Igual ou maior que 1 </a:t>
            </a:r>
          </a:p>
          <a:p>
            <a:pPr algn="ctr" eaLnBrk="1" hangingPunct="1"/>
            <a:r>
              <a:rPr lang="pt-BR" altLang="pt-BR" sz="1400" dirty="0">
                <a:latin typeface="Arial" charset="0"/>
              </a:rPr>
              <a:t>Salário Mínimo </a:t>
            </a:r>
          </a:p>
          <a:p>
            <a:pPr algn="ctr" eaLnBrk="1" hangingPunct="1"/>
            <a:r>
              <a:rPr lang="pt-BR" altLang="pt-BR" sz="1400" dirty="0">
                <a:latin typeface="Arial" charset="0"/>
              </a:rPr>
              <a:t>(</a:t>
            </a:r>
            <a:r>
              <a:rPr lang="pt-BR" altLang="pt-BR" sz="1200" b="1" dirty="0">
                <a:solidFill>
                  <a:srgbClr val="000000"/>
                </a:solidFill>
                <a:latin typeface="Arial" charset="0"/>
              </a:rPr>
              <a:t>13,37</a:t>
            </a:r>
            <a:r>
              <a:rPr lang="pt-BR" altLang="pt-BR" sz="1200" dirty="0">
                <a:solidFill>
                  <a:srgbClr val="000000"/>
                </a:solidFill>
                <a:latin typeface="Arial" charset="0"/>
              </a:rPr>
              <a:t> </a:t>
            </a:r>
            <a:r>
              <a:rPr lang="pt-BR" altLang="pt-BR" sz="1400" dirty="0">
                <a:latin typeface="Arial" charset="0"/>
              </a:rPr>
              <a:t>milhões)</a:t>
            </a:r>
          </a:p>
        </p:txBody>
      </p:sp>
      <p:grpSp>
        <p:nvGrpSpPr>
          <p:cNvPr id="2104334" name="Group 1818"/>
          <p:cNvGrpSpPr>
            <a:grpSpLocks/>
          </p:cNvGrpSpPr>
          <p:nvPr/>
        </p:nvGrpSpPr>
        <p:grpSpPr bwMode="auto">
          <a:xfrm>
            <a:off x="1876425" y="2066925"/>
            <a:ext cx="7086600" cy="3048000"/>
            <a:chOff x="240" y="1104"/>
            <a:chExt cx="4464" cy="1920"/>
          </a:xfrm>
        </p:grpSpPr>
        <p:sp>
          <p:nvSpPr>
            <p:cNvPr id="2104335" name="Line 1819"/>
            <p:cNvSpPr>
              <a:spLocks noChangeShapeType="1"/>
            </p:cNvSpPr>
            <p:nvPr/>
          </p:nvSpPr>
          <p:spPr bwMode="auto">
            <a:xfrm>
              <a:off x="240" y="3024"/>
              <a:ext cx="2112" cy="0"/>
            </a:xfrm>
            <a:prstGeom prst="line">
              <a:avLst/>
            </a:prstGeom>
            <a:noFill/>
            <a:ln w="19050">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pt-BR"/>
            </a:p>
          </p:txBody>
        </p:sp>
        <p:sp>
          <p:nvSpPr>
            <p:cNvPr id="2104336" name="Line 1820"/>
            <p:cNvSpPr>
              <a:spLocks noChangeShapeType="1"/>
            </p:cNvSpPr>
            <p:nvPr/>
          </p:nvSpPr>
          <p:spPr bwMode="auto">
            <a:xfrm flipV="1">
              <a:off x="2352" y="1920"/>
              <a:ext cx="0" cy="1104"/>
            </a:xfrm>
            <a:prstGeom prst="line">
              <a:avLst/>
            </a:prstGeom>
            <a:noFill/>
            <a:ln w="19050">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pt-BR"/>
            </a:p>
          </p:txBody>
        </p:sp>
        <p:sp>
          <p:nvSpPr>
            <p:cNvPr id="2104337" name="Line 1821"/>
            <p:cNvSpPr>
              <a:spLocks noChangeShapeType="1"/>
            </p:cNvSpPr>
            <p:nvPr/>
          </p:nvSpPr>
          <p:spPr bwMode="auto">
            <a:xfrm>
              <a:off x="2352" y="1920"/>
              <a:ext cx="2352" cy="0"/>
            </a:xfrm>
            <a:prstGeom prst="line">
              <a:avLst/>
            </a:prstGeom>
            <a:noFill/>
            <a:ln w="19050">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pt-BR"/>
            </a:p>
          </p:txBody>
        </p:sp>
        <p:sp>
          <p:nvSpPr>
            <p:cNvPr id="2104338" name="Line 1822"/>
            <p:cNvSpPr>
              <a:spLocks noChangeShapeType="1"/>
            </p:cNvSpPr>
            <p:nvPr/>
          </p:nvSpPr>
          <p:spPr bwMode="auto">
            <a:xfrm flipV="1">
              <a:off x="4704" y="1104"/>
              <a:ext cx="0" cy="816"/>
            </a:xfrm>
            <a:prstGeom prst="line">
              <a:avLst/>
            </a:prstGeom>
            <a:noFill/>
            <a:ln w="19050">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pt-BR"/>
            </a:p>
          </p:txBody>
        </p:sp>
        <p:sp>
          <p:nvSpPr>
            <p:cNvPr id="2104339" name="Line 1823"/>
            <p:cNvSpPr>
              <a:spLocks noChangeShapeType="1"/>
            </p:cNvSpPr>
            <p:nvPr/>
          </p:nvSpPr>
          <p:spPr bwMode="auto">
            <a:xfrm flipH="1">
              <a:off x="240" y="1104"/>
              <a:ext cx="4464" cy="0"/>
            </a:xfrm>
            <a:prstGeom prst="line">
              <a:avLst/>
            </a:prstGeom>
            <a:noFill/>
            <a:ln w="19050">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pt-BR"/>
            </a:p>
          </p:txBody>
        </p:sp>
        <p:sp>
          <p:nvSpPr>
            <p:cNvPr id="2104340" name="Line 1824"/>
            <p:cNvSpPr>
              <a:spLocks noChangeShapeType="1"/>
            </p:cNvSpPr>
            <p:nvPr/>
          </p:nvSpPr>
          <p:spPr bwMode="auto">
            <a:xfrm>
              <a:off x="240" y="1104"/>
              <a:ext cx="0" cy="1920"/>
            </a:xfrm>
            <a:prstGeom prst="line">
              <a:avLst/>
            </a:prstGeom>
            <a:noFill/>
            <a:ln w="19050">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pt-BR"/>
            </a:p>
          </p:txBody>
        </p:sp>
      </p:grpSp>
      <p:cxnSp>
        <p:nvCxnSpPr>
          <p:cNvPr id="2104341" name="AutoShape 1825"/>
          <p:cNvCxnSpPr>
            <a:cxnSpLocks noChangeShapeType="1"/>
            <a:stCxn id="2104328" idx="5"/>
            <a:endCxn id="2104330" idx="2"/>
          </p:cNvCxnSpPr>
          <p:nvPr/>
        </p:nvCxnSpPr>
        <p:spPr bwMode="auto">
          <a:xfrm flipV="1">
            <a:off x="5153025" y="2790825"/>
            <a:ext cx="914400" cy="2743200"/>
          </a:xfrm>
          <a:prstGeom prst="straightConnector1">
            <a:avLst/>
          </a:prstGeom>
          <a:noFill/>
          <a:ln w="15875">
            <a:solidFill>
              <a:schemeClr val="tx1"/>
            </a:solidFill>
            <a:round/>
            <a:headEnd/>
            <a:tailEnd/>
          </a:ln>
          <a:extLst>
            <a:ext uri="{909E8E84-426E-40DD-AFC4-6F175D3DCCD1}">
              <a14:hiddenFill xmlns:a14="http://schemas.microsoft.com/office/drawing/2010/main">
                <a:noFill/>
              </a14:hiddenFill>
            </a:ext>
          </a:extLst>
        </p:spPr>
      </p:cxnSp>
      <p:cxnSp>
        <p:nvCxnSpPr>
          <p:cNvPr id="2104342" name="AutoShape 1826"/>
          <p:cNvCxnSpPr>
            <a:cxnSpLocks noChangeShapeType="1"/>
            <a:stCxn id="2104328" idx="5"/>
            <a:endCxn id="2104331" idx="2"/>
          </p:cNvCxnSpPr>
          <p:nvPr/>
        </p:nvCxnSpPr>
        <p:spPr bwMode="auto">
          <a:xfrm flipV="1">
            <a:off x="5153025" y="4162425"/>
            <a:ext cx="990600" cy="1371600"/>
          </a:xfrm>
          <a:prstGeom prst="straightConnector1">
            <a:avLst/>
          </a:prstGeom>
          <a:noFill/>
          <a:ln w="25400">
            <a:solidFill>
              <a:schemeClr val="tx1"/>
            </a:solidFill>
            <a:round/>
            <a:headEnd/>
            <a:tailEnd/>
          </a:ln>
          <a:extLst>
            <a:ext uri="{909E8E84-426E-40DD-AFC4-6F175D3DCCD1}">
              <a14:hiddenFill xmlns:a14="http://schemas.microsoft.com/office/drawing/2010/main">
                <a:noFill/>
              </a14:hiddenFill>
            </a:ext>
          </a:extLst>
        </p:spPr>
      </p:cxnSp>
      <p:cxnSp>
        <p:nvCxnSpPr>
          <p:cNvPr id="2104343" name="AutoShape 1827"/>
          <p:cNvCxnSpPr>
            <a:cxnSpLocks noChangeShapeType="1"/>
            <a:stCxn id="2104331" idx="3"/>
            <a:endCxn id="2104332" idx="0"/>
          </p:cNvCxnSpPr>
          <p:nvPr/>
        </p:nvCxnSpPr>
        <p:spPr bwMode="auto">
          <a:xfrm flipH="1">
            <a:off x="6524625" y="4505325"/>
            <a:ext cx="838200" cy="685800"/>
          </a:xfrm>
          <a:prstGeom prst="straightConnector1">
            <a:avLst/>
          </a:prstGeom>
          <a:noFill/>
          <a:ln w="19050">
            <a:solidFill>
              <a:schemeClr val="tx1"/>
            </a:solidFill>
            <a:round/>
            <a:headEnd/>
            <a:tailEnd/>
          </a:ln>
          <a:extLst>
            <a:ext uri="{909E8E84-426E-40DD-AFC4-6F175D3DCCD1}">
              <a14:hiddenFill xmlns:a14="http://schemas.microsoft.com/office/drawing/2010/main">
                <a:noFill/>
              </a14:hiddenFill>
            </a:ext>
          </a:extLst>
        </p:spPr>
      </p:cxnSp>
      <p:cxnSp>
        <p:nvCxnSpPr>
          <p:cNvPr id="2104344" name="AutoShape 1828"/>
          <p:cNvCxnSpPr>
            <a:cxnSpLocks noChangeShapeType="1"/>
            <a:stCxn id="2104331" idx="3"/>
            <a:endCxn id="2104333" idx="0"/>
          </p:cNvCxnSpPr>
          <p:nvPr/>
        </p:nvCxnSpPr>
        <p:spPr bwMode="auto">
          <a:xfrm>
            <a:off x="7362826" y="4505325"/>
            <a:ext cx="1217613" cy="685800"/>
          </a:xfrm>
          <a:prstGeom prst="straightConnector1">
            <a:avLst/>
          </a:prstGeom>
          <a:noFill/>
          <a:ln w="19050">
            <a:solidFill>
              <a:schemeClr val="tx1"/>
            </a:solidFill>
            <a:round/>
            <a:headEnd/>
            <a:tailEnd/>
          </a:ln>
          <a:extLst>
            <a:ext uri="{909E8E84-426E-40DD-AFC4-6F175D3DCCD1}">
              <a14:hiddenFill xmlns:a14="http://schemas.microsoft.com/office/drawing/2010/main">
                <a:noFill/>
              </a14:hiddenFill>
            </a:ext>
          </a:extLst>
        </p:spPr>
      </p:cxnSp>
      <p:sp>
        <p:nvSpPr>
          <p:cNvPr id="2104345" name="Line 1829"/>
          <p:cNvSpPr>
            <a:spLocks noChangeShapeType="1"/>
          </p:cNvSpPr>
          <p:nvPr/>
        </p:nvSpPr>
        <p:spPr bwMode="auto">
          <a:xfrm>
            <a:off x="8963025" y="2676525"/>
            <a:ext cx="685800" cy="0"/>
          </a:xfrm>
          <a:prstGeom prst="line">
            <a:avLst/>
          </a:prstGeom>
          <a:noFill/>
          <a:ln w="12700">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pt-BR"/>
          </a:p>
        </p:txBody>
      </p:sp>
      <p:sp>
        <p:nvSpPr>
          <p:cNvPr id="2104346" name="Line 1830"/>
          <p:cNvSpPr>
            <a:spLocks noChangeShapeType="1"/>
          </p:cNvSpPr>
          <p:nvPr/>
        </p:nvSpPr>
        <p:spPr bwMode="auto">
          <a:xfrm>
            <a:off x="9648825" y="2676525"/>
            <a:ext cx="0" cy="304800"/>
          </a:xfrm>
          <a:prstGeom prst="line">
            <a:avLst/>
          </a:prstGeom>
          <a:noFill/>
          <a:ln w="12700">
            <a:solidFill>
              <a:schemeClr val="tx1"/>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pt-BR"/>
          </a:p>
        </p:txBody>
      </p:sp>
      <p:sp>
        <p:nvSpPr>
          <p:cNvPr id="2104347" name="Text Box 1831"/>
          <p:cNvSpPr txBox="1">
            <a:spLocks noChangeArrowheads="1"/>
          </p:cNvSpPr>
          <p:nvPr/>
        </p:nvSpPr>
        <p:spPr bwMode="auto">
          <a:xfrm>
            <a:off x="8963025" y="2981326"/>
            <a:ext cx="1524000"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spcBef>
                <a:spcPct val="0"/>
              </a:spcBef>
              <a:defRPr sz="2400">
                <a:solidFill>
                  <a:schemeClr val="tx1"/>
                </a:solidFill>
                <a:latin typeface="Times New Roman" pitchFamily="18" charset="0"/>
              </a:defRPr>
            </a:lvl1pPr>
            <a:lvl2pPr marL="742950" indent="-285750" eaLnBrk="0" hangingPunct="0">
              <a:spcBef>
                <a:spcPct val="0"/>
              </a:spcBef>
              <a:defRPr sz="2400">
                <a:solidFill>
                  <a:schemeClr val="tx1"/>
                </a:solidFill>
                <a:latin typeface="Times New Roman" pitchFamily="18" charset="0"/>
              </a:defRPr>
            </a:lvl2pPr>
            <a:lvl3pPr marL="1143000" indent="-228600" eaLnBrk="0" hangingPunct="0">
              <a:spcBef>
                <a:spcPct val="0"/>
              </a:spcBef>
              <a:defRPr sz="2400">
                <a:solidFill>
                  <a:schemeClr val="tx1"/>
                </a:solidFill>
                <a:latin typeface="Times New Roman" pitchFamily="18" charset="0"/>
              </a:defRPr>
            </a:lvl3pPr>
            <a:lvl4pPr marL="1600200" indent="-228600" eaLnBrk="0" hangingPunct="0">
              <a:spcBef>
                <a:spcPct val="0"/>
              </a:spcBef>
              <a:defRPr sz="2400">
                <a:solidFill>
                  <a:schemeClr val="tx1"/>
                </a:solidFill>
                <a:latin typeface="Times New Roman" pitchFamily="18" charset="0"/>
              </a:defRPr>
            </a:lvl4pPr>
            <a:lvl5pPr marL="2057400" indent="-228600" eaLnBrk="0" hangingPunct="0">
              <a:spcBef>
                <a:spcPct val="0"/>
              </a:spcBef>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pt-BR" altLang="pt-BR" sz="1400" b="1" i="1" dirty="0" smtClean="0">
                <a:latin typeface="Arial" charset="0"/>
              </a:rPr>
              <a:t>PROTEGIDOS PELA PREVIDÊNCIA (8</a:t>
            </a:r>
            <a:r>
              <a:rPr lang="pt-BR" altLang="pt-BR" sz="1400" b="1" i="1" dirty="0" smtClean="0">
                <a:solidFill>
                  <a:srgbClr val="000000"/>
                </a:solidFill>
                <a:latin typeface="Arial" charset="0"/>
              </a:rPr>
              <a:t>3,99 </a:t>
            </a:r>
            <a:r>
              <a:rPr lang="pt-BR" altLang="pt-BR" sz="1400" b="1" i="1" dirty="0">
                <a:latin typeface="Arial" charset="0"/>
              </a:rPr>
              <a:t>milhões): 72,5%</a:t>
            </a:r>
          </a:p>
        </p:txBody>
      </p:sp>
      <p:sp>
        <p:nvSpPr>
          <p:cNvPr id="2104348" name="Text Box 1832"/>
          <p:cNvSpPr txBox="1">
            <a:spLocks noChangeArrowheads="1"/>
          </p:cNvSpPr>
          <p:nvPr/>
        </p:nvSpPr>
        <p:spPr bwMode="auto">
          <a:xfrm>
            <a:off x="8886825" y="4352925"/>
            <a:ext cx="1524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spcBef>
                <a:spcPct val="0"/>
              </a:spcBef>
              <a:defRPr sz="2400">
                <a:solidFill>
                  <a:schemeClr val="tx1"/>
                </a:solidFill>
                <a:latin typeface="Times New Roman" pitchFamily="18" charset="0"/>
              </a:defRPr>
            </a:lvl1pPr>
            <a:lvl2pPr marL="742950" indent="-285750" eaLnBrk="0" hangingPunct="0">
              <a:spcBef>
                <a:spcPct val="0"/>
              </a:spcBef>
              <a:defRPr sz="2400">
                <a:solidFill>
                  <a:schemeClr val="tx1"/>
                </a:solidFill>
                <a:latin typeface="Times New Roman" pitchFamily="18" charset="0"/>
              </a:defRPr>
            </a:lvl2pPr>
            <a:lvl3pPr marL="1143000" indent="-228600" eaLnBrk="0" hangingPunct="0">
              <a:spcBef>
                <a:spcPct val="0"/>
              </a:spcBef>
              <a:defRPr sz="2400">
                <a:solidFill>
                  <a:schemeClr val="tx1"/>
                </a:solidFill>
                <a:latin typeface="Times New Roman" pitchFamily="18" charset="0"/>
              </a:defRPr>
            </a:lvl3pPr>
            <a:lvl4pPr marL="1600200" indent="-228600" eaLnBrk="0" hangingPunct="0">
              <a:spcBef>
                <a:spcPct val="0"/>
              </a:spcBef>
              <a:defRPr sz="2400">
                <a:solidFill>
                  <a:schemeClr val="tx1"/>
                </a:solidFill>
                <a:latin typeface="Times New Roman" pitchFamily="18" charset="0"/>
              </a:defRPr>
            </a:lvl4pPr>
            <a:lvl5pPr marL="2057400" indent="-228600" eaLnBrk="0" hangingPunct="0">
              <a:spcBef>
                <a:spcPct val="0"/>
              </a:spcBef>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pt-BR" altLang="pt-BR" sz="1400" b="1" i="1" dirty="0">
                <a:latin typeface="Arial" charset="0"/>
              </a:rPr>
              <a:t>27,5% do Total</a:t>
            </a:r>
          </a:p>
        </p:txBody>
      </p:sp>
      <p:sp>
        <p:nvSpPr>
          <p:cNvPr id="2104349" name="Line 1833"/>
          <p:cNvSpPr>
            <a:spLocks noChangeShapeType="1"/>
          </p:cNvSpPr>
          <p:nvPr/>
        </p:nvSpPr>
        <p:spPr bwMode="auto">
          <a:xfrm>
            <a:off x="8810625" y="3971925"/>
            <a:ext cx="685800" cy="0"/>
          </a:xfrm>
          <a:prstGeom prst="line">
            <a:avLst/>
          </a:prstGeom>
          <a:noFill/>
          <a:ln w="12700">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pt-BR"/>
          </a:p>
        </p:txBody>
      </p:sp>
      <p:sp>
        <p:nvSpPr>
          <p:cNvPr id="2104350" name="Line 1834"/>
          <p:cNvSpPr>
            <a:spLocks noChangeShapeType="1"/>
          </p:cNvSpPr>
          <p:nvPr/>
        </p:nvSpPr>
        <p:spPr bwMode="auto">
          <a:xfrm>
            <a:off x="9496425" y="3971925"/>
            <a:ext cx="0" cy="304800"/>
          </a:xfrm>
          <a:prstGeom prst="line">
            <a:avLst/>
          </a:prstGeom>
          <a:noFill/>
          <a:ln w="12700">
            <a:solidFill>
              <a:schemeClr val="tx1"/>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pt-BR"/>
          </a:p>
        </p:txBody>
      </p:sp>
    </p:spTree>
    <p:extLst>
      <p:ext uri="{BB962C8B-B14F-4D97-AF65-F5344CB8AC3E}">
        <p14:creationId xmlns:p14="http://schemas.microsoft.com/office/powerpoint/2010/main" val="32132617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ela 1"/>
          <p:cNvGraphicFramePr>
            <a:graphicFrameLocks noGrp="1"/>
          </p:cNvGraphicFramePr>
          <p:nvPr>
            <p:extLst/>
          </p:nvPr>
        </p:nvGraphicFramePr>
        <p:xfrm>
          <a:off x="1991543" y="1988844"/>
          <a:ext cx="8297486" cy="4104813"/>
        </p:xfrm>
        <a:graphic>
          <a:graphicData uri="http://schemas.openxmlformats.org/drawingml/2006/table">
            <a:tbl>
              <a:tblPr firstRow="1" firstCol="1" lastRow="1" lastCol="1" bandRow="1" bandCol="1"/>
              <a:tblGrid>
                <a:gridCol w="729420"/>
                <a:gridCol w="1930657"/>
                <a:gridCol w="1491379"/>
                <a:gridCol w="1354894"/>
                <a:gridCol w="1618822"/>
                <a:gridCol w="1172314"/>
              </a:tblGrid>
              <a:tr h="1094619">
                <a:tc>
                  <a:txBody>
                    <a:bodyPr/>
                    <a:lstStyle/>
                    <a:p>
                      <a:pPr algn="ctr">
                        <a:lnSpc>
                          <a:spcPct val="115000"/>
                        </a:lnSpc>
                        <a:spcAft>
                          <a:spcPts val="0"/>
                        </a:spcAft>
                      </a:pPr>
                      <a:r>
                        <a:rPr lang="pt-BR" sz="1400" b="1" dirty="0">
                          <a:solidFill>
                            <a:schemeClr val="tx2"/>
                          </a:solidFill>
                          <a:effectLst/>
                          <a:latin typeface="+mn-lt"/>
                          <a:ea typeface="Calibri"/>
                          <a:cs typeface="Times New Roman"/>
                        </a:rPr>
                        <a:t>Ano</a:t>
                      </a:r>
                      <a:endParaRPr lang="pt-BR" sz="1400" dirty="0">
                        <a:solidFill>
                          <a:schemeClr val="tx2"/>
                        </a:solidFill>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algn="ctr">
                        <a:lnSpc>
                          <a:spcPct val="115000"/>
                        </a:lnSpc>
                        <a:spcAft>
                          <a:spcPts val="0"/>
                        </a:spcAft>
                      </a:pPr>
                      <a:r>
                        <a:rPr lang="pt-BR" sz="1400" b="1" dirty="0">
                          <a:solidFill>
                            <a:schemeClr val="tx2"/>
                          </a:solidFill>
                          <a:effectLst/>
                          <a:latin typeface="+mn-lt"/>
                          <a:ea typeface="Calibri"/>
                          <a:cs typeface="Times New Roman"/>
                        </a:rPr>
                        <a:t>Contribuintes Pessoas Físicas com pelo menos </a:t>
                      </a:r>
                      <a:r>
                        <a:rPr lang="pt-BR" sz="1400" b="1" dirty="0" smtClean="0">
                          <a:solidFill>
                            <a:schemeClr val="tx2"/>
                          </a:solidFill>
                          <a:effectLst/>
                          <a:latin typeface="+mn-lt"/>
                          <a:ea typeface="Calibri"/>
                          <a:cs typeface="Times New Roman"/>
                        </a:rPr>
                        <a:t>uma contribuição</a:t>
                      </a:r>
                      <a:endParaRPr lang="pt-BR" sz="1400" dirty="0">
                        <a:solidFill>
                          <a:schemeClr val="tx2"/>
                        </a:solidFill>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algn="ctr">
                        <a:lnSpc>
                          <a:spcPct val="115000"/>
                        </a:lnSpc>
                        <a:spcAft>
                          <a:spcPts val="0"/>
                        </a:spcAft>
                      </a:pPr>
                      <a:r>
                        <a:rPr lang="pt-BR" sz="1400" b="1" dirty="0">
                          <a:solidFill>
                            <a:schemeClr val="tx2"/>
                          </a:solidFill>
                          <a:effectLst/>
                          <a:latin typeface="+mn-lt"/>
                          <a:ea typeface="Calibri"/>
                          <a:cs typeface="Times New Roman"/>
                        </a:rPr>
                        <a:t>Variação Anual em %</a:t>
                      </a:r>
                      <a:endParaRPr lang="pt-BR" sz="1400" dirty="0">
                        <a:solidFill>
                          <a:schemeClr val="tx2"/>
                        </a:solidFill>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algn="ctr">
                        <a:lnSpc>
                          <a:spcPct val="115000"/>
                        </a:lnSpc>
                        <a:spcAft>
                          <a:spcPts val="0"/>
                        </a:spcAft>
                      </a:pPr>
                      <a:r>
                        <a:rPr lang="pt-BR" sz="1400" b="1" dirty="0">
                          <a:solidFill>
                            <a:schemeClr val="tx2"/>
                          </a:solidFill>
                          <a:effectLst/>
                          <a:latin typeface="+mn-lt"/>
                          <a:ea typeface="Calibri"/>
                          <a:cs typeface="Times New Roman"/>
                        </a:rPr>
                        <a:t>Variação Anual absoluta</a:t>
                      </a:r>
                      <a:endParaRPr lang="pt-BR" sz="1400" dirty="0">
                        <a:solidFill>
                          <a:schemeClr val="tx2"/>
                        </a:solidFill>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algn="ctr">
                        <a:lnSpc>
                          <a:spcPct val="115000"/>
                        </a:lnSpc>
                        <a:spcAft>
                          <a:spcPts val="0"/>
                        </a:spcAft>
                      </a:pPr>
                      <a:r>
                        <a:rPr lang="pt-BR" sz="1400" b="1" dirty="0">
                          <a:solidFill>
                            <a:schemeClr val="tx2"/>
                          </a:solidFill>
                          <a:effectLst/>
                          <a:latin typeface="+mn-lt"/>
                          <a:ea typeface="Calibri"/>
                          <a:cs typeface="Times New Roman"/>
                        </a:rPr>
                        <a:t>Variação Acumulada em </a:t>
                      </a:r>
                      <a:r>
                        <a:rPr lang="pt-BR" sz="1400" b="1" dirty="0" smtClean="0">
                          <a:solidFill>
                            <a:schemeClr val="tx2"/>
                          </a:solidFill>
                          <a:effectLst/>
                          <a:latin typeface="+mn-lt"/>
                          <a:ea typeface="Calibri"/>
                          <a:cs typeface="Times New Roman"/>
                        </a:rPr>
                        <a:t>% desde 2003</a:t>
                      </a:r>
                      <a:endParaRPr lang="pt-BR" sz="1400" dirty="0">
                        <a:solidFill>
                          <a:schemeClr val="tx2"/>
                        </a:solidFill>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algn="ctr">
                        <a:lnSpc>
                          <a:spcPct val="115000"/>
                        </a:lnSpc>
                        <a:spcAft>
                          <a:spcPts val="0"/>
                        </a:spcAft>
                      </a:pPr>
                      <a:r>
                        <a:rPr lang="pt-BR" sz="1400" b="1" dirty="0">
                          <a:solidFill>
                            <a:schemeClr val="tx2"/>
                          </a:solidFill>
                          <a:effectLst/>
                          <a:latin typeface="+mn-lt"/>
                          <a:ea typeface="Calibri"/>
                          <a:cs typeface="Times New Roman"/>
                        </a:rPr>
                        <a:t>Variação Absoluta </a:t>
                      </a:r>
                      <a:r>
                        <a:rPr lang="pt-BR" sz="1400" b="1" dirty="0" smtClean="0">
                          <a:solidFill>
                            <a:schemeClr val="tx2"/>
                          </a:solidFill>
                          <a:effectLst/>
                          <a:latin typeface="+mn-lt"/>
                          <a:ea typeface="Calibri"/>
                          <a:cs typeface="Times New Roman"/>
                        </a:rPr>
                        <a:t>Acumulada desde 2003</a:t>
                      </a:r>
                      <a:endParaRPr lang="pt-BR" sz="1400" dirty="0">
                        <a:solidFill>
                          <a:schemeClr val="tx2"/>
                        </a:solidFill>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r>
              <a:tr h="273654">
                <a:tc>
                  <a:txBody>
                    <a:bodyPr/>
                    <a:lstStyle/>
                    <a:p>
                      <a:pPr algn="ctr">
                        <a:lnSpc>
                          <a:spcPct val="115000"/>
                        </a:lnSpc>
                        <a:spcAft>
                          <a:spcPts val="0"/>
                        </a:spcAft>
                      </a:pPr>
                      <a:r>
                        <a:rPr lang="pt-BR" sz="1400" b="1" dirty="0">
                          <a:solidFill>
                            <a:schemeClr val="tx2"/>
                          </a:solidFill>
                          <a:effectLst/>
                          <a:latin typeface="+mn-lt"/>
                          <a:ea typeface="Calibri"/>
                          <a:cs typeface="Times New Roman"/>
                        </a:rPr>
                        <a:t>2003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dirty="0">
                          <a:solidFill>
                            <a:srgbClr val="000000"/>
                          </a:solidFill>
                          <a:effectLst/>
                          <a:latin typeface="+mn-lt"/>
                          <a:ea typeface="Calibri"/>
                          <a:cs typeface="Times New Roman"/>
                        </a:rPr>
                        <a:t>39.850.452</a:t>
                      </a:r>
                      <a:endParaRPr lang="pt-BR" sz="1400" dirty="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gn="ctr">
                        <a:lnSpc>
                          <a:spcPct val="115000"/>
                        </a:lnSpc>
                        <a:spcAft>
                          <a:spcPts val="0"/>
                        </a:spcAft>
                      </a:pPr>
                      <a:r>
                        <a:rPr lang="pt-BR" sz="1400" dirty="0">
                          <a:effectLst/>
                          <a:latin typeface="+mn-lt"/>
                          <a:ea typeface="Calibri"/>
                          <a:cs typeface="Times New Roman"/>
                        </a:rPr>
                        <a:t> </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pt-BR"/>
                    </a:p>
                  </a:txBody>
                  <a:tcPr/>
                </a:tc>
                <a:tc hMerge="1">
                  <a:txBody>
                    <a:bodyPr/>
                    <a:lstStyle/>
                    <a:p>
                      <a:endParaRPr lang="pt-BR"/>
                    </a:p>
                  </a:txBody>
                  <a:tcPr/>
                </a:tc>
                <a:tc hMerge="1">
                  <a:txBody>
                    <a:bodyPr/>
                    <a:lstStyle/>
                    <a:p>
                      <a:endParaRPr lang="pt-BR"/>
                    </a:p>
                  </a:txBody>
                  <a:tcPr/>
                </a:tc>
              </a:tr>
              <a:tr h="273654">
                <a:tc>
                  <a:txBody>
                    <a:bodyPr/>
                    <a:lstStyle/>
                    <a:p>
                      <a:pPr algn="ctr">
                        <a:lnSpc>
                          <a:spcPct val="115000"/>
                        </a:lnSpc>
                        <a:spcAft>
                          <a:spcPts val="1000"/>
                        </a:spcAft>
                      </a:pPr>
                      <a:r>
                        <a:rPr lang="pt-BR" sz="1400" b="1" dirty="0">
                          <a:solidFill>
                            <a:schemeClr val="tx2"/>
                          </a:solidFill>
                          <a:effectLst/>
                          <a:latin typeface="+mn-lt"/>
                          <a:ea typeface="Calibri"/>
                          <a:cs typeface="Times New Roman"/>
                        </a:rPr>
                        <a:t>2004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dirty="0">
                          <a:solidFill>
                            <a:srgbClr val="000000"/>
                          </a:solidFill>
                          <a:effectLst/>
                          <a:latin typeface="+mn-lt"/>
                          <a:ea typeface="Calibri"/>
                          <a:cs typeface="Times New Roman"/>
                        </a:rPr>
                        <a:t>42.084.323</a:t>
                      </a:r>
                      <a:endParaRPr lang="pt-BR" sz="1400" dirty="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400">
                          <a:solidFill>
                            <a:srgbClr val="000000"/>
                          </a:solidFill>
                          <a:effectLst/>
                          <a:latin typeface="+mn-lt"/>
                          <a:ea typeface="Calibri"/>
                          <a:cs typeface="Times New Roman"/>
                        </a:rPr>
                        <a:t>5,6</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2.233.871</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5,6</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dirty="0">
                          <a:solidFill>
                            <a:srgbClr val="000000"/>
                          </a:solidFill>
                          <a:effectLst/>
                          <a:latin typeface="+mn-lt"/>
                          <a:ea typeface="Calibri"/>
                          <a:cs typeface="Times New Roman"/>
                        </a:rPr>
                        <a:t>2.233.871</a:t>
                      </a:r>
                      <a:endParaRPr lang="pt-BR" sz="1400" dirty="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3654">
                <a:tc>
                  <a:txBody>
                    <a:bodyPr/>
                    <a:lstStyle/>
                    <a:p>
                      <a:pPr algn="ctr">
                        <a:lnSpc>
                          <a:spcPct val="115000"/>
                        </a:lnSpc>
                        <a:spcAft>
                          <a:spcPts val="1000"/>
                        </a:spcAft>
                      </a:pPr>
                      <a:r>
                        <a:rPr lang="pt-BR" sz="1400" b="1" dirty="0">
                          <a:solidFill>
                            <a:schemeClr val="tx2"/>
                          </a:solidFill>
                          <a:effectLst/>
                          <a:latin typeface="+mn-lt"/>
                          <a:ea typeface="Calibri"/>
                          <a:cs typeface="Times New Roman"/>
                        </a:rPr>
                        <a:t>2005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dirty="0">
                          <a:solidFill>
                            <a:srgbClr val="000000"/>
                          </a:solidFill>
                          <a:effectLst/>
                          <a:latin typeface="+mn-lt"/>
                          <a:ea typeface="Calibri"/>
                          <a:cs typeface="Times New Roman"/>
                        </a:rPr>
                        <a:t>45.035.035</a:t>
                      </a:r>
                      <a:endParaRPr lang="pt-BR" sz="1400" dirty="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dirty="0">
                          <a:solidFill>
                            <a:srgbClr val="000000"/>
                          </a:solidFill>
                          <a:effectLst/>
                          <a:latin typeface="+mn-lt"/>
                          <a:ea typeface="Calibri"/>
                          <a:cs typeface="Times New Roman"/>
                        </a:rPr>
                        <a:t>7,0</a:t>
                      </a:r>
                      <a:endParaRPr lang="pt-BR" sz="1400" dirty="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2.950.712</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dirty="0">
                          <a:solidFill>
                            <a:srgbClr val="000000"/>
                          </a:solidFill>
                          <a:effectLst/>
                          <a:latin typeface="+mn-lt"/>
                          <a:ea typeface="Calibri"/>
                          <a:cs typeface="Times New Roman"/>
                        </a:rPr>
                        <a:t>13,0</a:t>
                      </a:r>
                      <a:endParaRPr lang="pt-BR" sz="1400" dirty="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dirty="0">
                          <a:solidFill>
                            <a:srgbClr val="000000"/>
                          </a:solidFill>
                          <a:effectLst/>
                          <a:latin typeface="+mn-lt"/>
                          <a:ea typeface="Calibri"/>
                          <a:cs typeface="Times New Roman"/>
                        </a:rPr>
                        <a:t>5.184.583</a:t>
                      </a:r>
                      <a:endParaRPr lang="pt-BR" sz="1400" dirty="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3654">
                <a:tc>
                  <a:txBody>
                    <a:bodyPr/>
                    <a:lstStyle/>
                    <a:p>
                      <a:pPr algn="ctr">
                        <a:lnSpc>
                          <a:spcPct val="115000"/>
                        </a:lnSpc>
                        <a:spcAft>
                          <a:spcPts val="1000"/>
                        </a:spcAft>
                      </a:pPr>
                      <a:r>
                        <a:rPr lang="pt-BR" sz="1400" b="1" dirty="0">
                          <a:solidFill>
                            <a:schemeClr val="tx2"/>
                          </a:solidFill>
                          <a:effectLst/>
                          <a:latin typeface="+mn-lt"/>
                          <a:ea typeface="Calibri"/>
                          <a:cs typeface="Times New Roman"/>
                        </a:rPr>
                        <a:t>2006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46.676.737</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dirty="0">
                          <a:solidFill>
                            <a:srgbClr val="000000"/>
                          </a:solidFill>
                          <a:effectLst/>
                          <a:latin typeface="+mn-lt"/>
                          <a:ea typeface="Calibri"/>
                          <a:cs typeface="Times New Roman"/>
                        </a:rPr>
                        <a:t>3,6</a:t>
                      </a:r>
                      <a:endParaRPr lang="pt-BR" sz="1400" dirty="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dirty="0">
                          <a:solidFill>
                            <a:srgbClr val="000000"/>
                          </a:solidFill>
                          <a:effectLst/>
                          <a:latin typeface="+mn-lt"/>
                          <a:ea typeface="Calibri"/>
                          <a:cs typeface="Times New Roman"/>
                        </a:rPr>
                        <a:t>1.641.702</a:t>
                      </a:r>
                      <a:endParaRPr lang="pt-BR" sz="1400" dirty="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17,1</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6.826.285</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3654">
                <a:tc>
                  <a:txBody>
                    <a:bodyPr/>
                    <a:lstStyle/>
                    <a:p>
                      <a:pPr algn="ctr">
                        <a:lnSpc>
                          <a:spcPct val="115000"/>
                        </a:lnSpc>
                        <a:spcAft>
                          <a:spcPts val="1000"/>
                        </a:spcAft>
                      </a:pPr>
                      <a:r>
                        <a:rPr lang="pt-BR" sz="1400" b="1" dirty="0">
                          <a:solidFill>
                            <a:schemeClr val="tx2"/>
                          </a:solidFill>
                          <a:effectLst/>
                          <a:latin typeface="+mn-lt"/>
                          <a:ea typeface="Calibri"/>
                          <a:cs typeface="Times New Roman"/>
                        </a:rPr>
                        <a:t>2007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49.936.338</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7,0</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dirty="0">
                          <a:solidFill>
                            <a:srgbClr val="000000"/>
                          </a:solidFill>
                          <a:effectLst/>
                          <a:latin typeface="+mn-lt"/>
                          <a:ea typeface="Calibri"/>
                          <a:cs typeface="Times New Roman"/>
                        </a:rPr>
                        <a:t>3.259.601</a:t>
                      </a:r>
                      <a:endParaRPr lang="pt-BR" sz="1400" dirty="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dirty="0">
                          <a:solidFill>
                            <a:srgbClr val="000000"/>
                          </a:solidFill>
                          <a:effectLst/>
                          <a:latin typeface="+mn-lt"/>
                          <a:ea typeface="Calibri"/>
                          <a:cs typeface="Times New Roman"/>
                        </a:rPr>
                        <a:t>25,3</a:t>
                      </a:r>
                      <a:endParaRPr lang="pt-BR" sz="1400" dirty="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10.085.886</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3654">
                <a:tc>
                  <a:txBody>
                    <a:bodyPr/>
                    <a:lstStyle/>
                    <a:p>
                      <a:pPr algn="ctr">
                        <a:lnSpc>
                          <a:spcPct val="115000"/>
                        </a:lnSpc>
                        <a:spcAft>
                          <a:spcPts val="1000"/>
                        </a:spcAft>
                      </a:pPr>
                      <a:r>
                        <a:rPr lang="pt-BR" sz="1400" b="1" dirty="0">
                          <a:solidFill>
                            <a:schemeClr val="tx2"/>
                          </a:solidFill>
                          <a:effectLst/>
                          <a:latin typeface="+mn-lt"/>
                          <a:ea typeface="Calibri"/>
                          <a:cs typeface="Times New Roman"/>
                        </a:rPr>
                        <a:t>2008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53.964.928</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8,1</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4.028.590</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dirty="0">
                          <a:solidFill>
                            <a:srgbClr val="000000"/>
                          </a:solidFill>
                          <a:effectLst/>
                          <a:latin typeface="+mn-lt"/>
                          <a:ea typeface="Calibri"/>
                          <a:cs typeface="Times New Roman"/>
                        </a:rPr>
                        <a:t>35,4</a:t>
                      </a:r>
                      <a:endParaRPr lang="pt-BR" sz="1400" dirty="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14.114.476</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3654">
                <a:tc>
                  <a:txBody>
                    <a:bodyPr/>
                    <a:lstStyle/>
                    <a:p>
                      <a:pPr algn="ctr">
                        <a:lnSpc>
                          <a:spcPct val="115000"/>
                        </a:lnSpc>
                        <a:spcAft>
                          <a:spcPts val="1000"/>
                        </a:spcAft>
                      </a:pPr>
                      <a:r>
                        <a:rPr lang="pt-BR" sz="1400" b="1" dirty="0">
                          <a:solidFill>
                            <a:schemeClr val="tx2"/>
                          </a:solidFill>
                          <a:effectLst/>
                          <a:latin typeface="+mn-lt"/>
                          <a:ea typeface="Calibri"/>
                          <a:cs typeface="Times New Roman"/>
                        </a:rPr>
                        <a:t>2009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55.877.835</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3,5</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1.912.907</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dirty="0">
                          <a:solidFill>
                            <a:srgbClr val="000000"/>
                          </a:solidFill>
                          <a:effectLst/>
                          <a:latin typeface="+mn-lt"/>
                          <a:ea typeface="Calibri"/>
                          <a:cs typeface="Times New Roman"/>
                        </a:rPr>
                        <a:t>40,2</a:t>
                      </a:r>
                      <a:endParaRPr lang="pt-BR" sz="1400" dirty="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dirty="0">
                          <a:solidFill>
                            <a:srgbClr val="000000"/>
                          </a:solidFill>
                          <a:effectLst/>
                          <a:latin typeface="+mn-lt"/>
                          <a:ea typeface="Calibri"/>
                          <a:cs typeface="Times New Roman"/>
                        </a:rPr>
                        <a:t>16.027.383</a:t>
                      </a:r>
                      <a:endParaRPr lang="pt-BR" sz="1400" dirty="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3654">
                <a:tc>
                  <a:txBody>
                    <a:bodyPr/>
                    <a:lstStyle/>
                    <a:p>
                      <a:pPr algn="ctr">
                        <a:lnSpc>
                          <a:spcPct val="115000"/>
                        </a:lnSpc>
                        <a:spcAft>
                          <a:spcPts val="1000"/>
                        </a:spcAft>
                      </a:pPr>
                      <a:r>
                        <a:rPr lang="pt-BR" sz="1400" b="1" dirty="0">
                          <a:solidFill>
                            <a:schemeClr val="tx2"/>
                          </a:solidFill>
                          <a:effectLst/>
                          <a:latin typeface="+mn-lt"/>
                          <a:ea typeface="Calibri"/>
                          <a:cs typeface="Times New Roman"/>
                        </a:rPr>
                        <a:t>2010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60.197.924</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7,7</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4.320.089</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51,1</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dirty="0">
                          <a:solidFill>
                            <a:srgbClr val="000000"/>
                          </a:solidFill>
                          <a:effectLst/>
                          <a:latin typeface="+mn-lt"/>
                          <a:ea typeface="Calibri"/>
                          <a:cs typeface="Times New Roman"/>
                        </a:rPr>
                        <a:t>20.347.472</a:t>
                      </a:r>
                      <a:endParaRPr lang="pt-BR" sz="1400" dirty="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3654">
                <a:tc>
                  <a:txBody>
                    <a:bodyPr/>
                    <a:lstStyle/>
                    <a:p>
                      <a:pPr algn="ctr">
                        <a:lnSpc>
                          <a:spcPct val="115000"/>
                        </a:lnSpc>
                        <a:spcAft>
                          <a:spcPts val="1000"/>
                        </a:spcAft>
                      </a:pPr>
                      <a:r>
                        <a:rPr lang="pt-BR" sz="1400" b="1" dirty="0">
                          <a:solidFill>
                            <a:schemeClr val="tx2"/>
                          </a:solidFill>
                          <a:effectLst/>
                          <a:latin typeface="+mn-lt"/>
                          <a:ea typeface="Calibri"/>
                          <a:cs typeface="Times New Roman"/>
                        </a:rPr>
                        <a:t>2011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64.109.870</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6,5</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3.911.946</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60,9</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dirty="0">
                          <a:solidFill>
                            <a:srgbClr val="000000"/>
                          </a:solidFill>
                          <a:effectLst/>
                          <a:latin typeface="+mn-lt"/>
                          <a:ea typeface="Calibri"/>
                          <a:cs typeface="Times New Roman"/>
                        </a:rPr>
                        <a:t>24.259.418</a:t>
                      </a:r>
                      <a:endParaRPr lang="pt-BR" sz="1400" dirty="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3654">
                <a:tc>
                  <a:txBody>
                    <a:bodyPr/>
                    <a:lstStyle/>
                    <a:p>
                      <a:pPr algn="ctr">
                        <a:lnSpc>
                          <a:spcPct val="115000"/>
                        </a:lnSpc>
                        <a:spcAft>
                          <a:spcPts val="1000"/>
                        </a:spcAft>
                      </a:pPr>
                      <a:r>
                        <a:rPr lang="pt-BR" sz="1400" b="1" dirty="0">
                          <a:solidFill>
                            <a:schemeClr val="tx2"/>
                          </a:solidFill>
                          <a:effectLst/>
                          <a:latin typeface="+mn-lt"/>
                          <a:ea typeface="Calibri"/>
                          <a:cs typeface="Times New Roman"/>
                        </a:rPr>
                        <a:t>2012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67.246.063</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4,9</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3.136.193</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a:solidFill>
                            <a:srgbClr val="000000"/>
                          </a:solidFill>
                          <a:effectLst/>
                          <a:latin typeface="+mn-lt"/>
                          <a:ea typeface="Calibri"/>
                          <a:cs typeface="Times New Roman"/>
                        </a:rPr>
                        <a:t>68,7</a:t>
                      </a:r>
                      <a:endParaRPr lang="pt-BR" sz="140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dirty="0">
                          <a:solidFill>
                            <a:srgbClr val="000000"/>
                          </a:solidFill>
                          <a:effectLst/>
                          <a:latin typeface="+mn-lt"/>
                          <a:ea typeface="Calibri"/>
                          <a:cs typeface="Times New Roman"/>
                        </a:rPr>
                        <a:t>27.395.611</a:t>
                      </a:r>
                      <a:endParaRPr lang="pt-BR" sz="1400" dirty="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3654">
                <a:tc>
                  <a:txBody>
                    <a:bodyPr/>
                    <a:lstStyle/>
                    <a:p>
                      <a:pPr algn="ctr">
                        <a:lnSpc>
                          <a:spcPct val="115000"/>
                        </a:lnSpc>
                        <a:spcAft>
                          <a:spcPts val="1000"/>
                        </a:spcAft>
                      </a:pPr>
                      <a:r>
                        <a:rPr lang="pt-BR" sz="1400" b="1" dirty="0">
                          <a:solidFill>
                            <a:schemeClr val="tx2"/>
                          </a:solidFill>
                          <a:effectLst/>
                          <a:latin typeface="+mn-lt"/>
                          <a:ea typeface="Calibri"/>
                          <a:cs typeface="Times New Roman"/>
                        </a:rPr>
                        <a:t>2013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dirty="0">
                          <a:solidFill>
                            <a:srgbClr val="000000"/>
                          </a:solidFill>
                          <a:effectLst/>
                          <a:latin typeface="+mn-lt"/>
                          <a:ea typeface="Calibri"/>
                          <a:cs typeface="Times New Roman"/>
                        </a:rPr>
                        <a:t>69.669.481</a:t>
                      </a:r>
                      <a:endParaRPr lang="pt-BR" sz="1400" dirty="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dirty="0">
                          <a:solidFill>
                            <a:srgbClr val="000000"/>
                          </a:solidFill>
                          <a:effectLst/>
                          <a:latin typeface="+mn-lt"/>
                          <a:ea typeface="Calibri"/>
                          <a:cs typeface="Times New Roman"/>
                        </a:rPr>
                        <a:t>3,6</a:t>
                      </a:r>
                      <a:endParaRPr lang="pt-BR" sz="1400" dirty="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dirty="0">
                          <a:solidFill>
                            <a:srgbClr val="000000"/>
                          </a:solidFill>
                          <a:effectLst/>
                          <a:latin typeface="+mn-lt"/>
                          <a:ea typeface="Calibri"/>
                          <a:cs typeface="Times New Roman"/>
                        </a:rPr>
                        <a:t>2.423.418</a:t>
                      </a:r>
                      <a:endParaRPr lang="pt-BR" sz="1400" dirty="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dirty="0">
                          <a:solidFill>
                            <a:srgbClr val="000000"/>
                          </a:solidFill>
                          <a:effectLst/>
                          <a:latin typeface="+mn-lt"/>
                          <a:ea typeface="Calibri"/>
                          <a:cs typeface="Times New Roman"/>
                        </a:rPr>
                        <a:t>74,8</a:t>
                      </a:r>
                      <a:endParaRPr lang="pt-BR" sz="1400" dirty="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pt-BR" sz="1400" dirty="0">
                          <a:solidFill>
                            <a:srgbClr val="000000"/>
                          </a:solidFill>
                          <a:effectLst/>
                          <a:latin typeface="+mn-lt"/>
                          <a:ea typeface="Calibri"/>
                          <a:cs typeface="Times New Roman"/>
                        </a:rPr>
                        <a:t>29.819.029</a:t>
                      </a:r>
                      <a:endParaRPr lang="pt-BR" sz="1400" dirty="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9" name="Retângulo 8"/>
          <p:cNvSpPr/>
          <p:nvPr/>
        </p:nvSpPr>
        <p:spPr>
          <a:xfrm>
            <a:off x="1991545" y="6176338"/>
            <a:ext cx="2600199" cy="276999"/>
          </a:xfrm>
          <a:prstGeom prst="rect">
            <a:avLst/>
          </a:prstGeom>
        </p:spPr>
        <p:txBody>
          <a:bodyPr wrap="none">
            <a:spAutoFit/>
          </a:bodyPr>
          <a:lstStyle/>
          <a:p>
            <a:r>
              <a:rPr lang="pt-BR" sz="1200" dirty="0"/>
              <a:t>Fonte: Ministério da Previdência Social</a:t>
            </a:r>
          </a:p>
        </p:txBody>
      </p:sp>
      <p:sp>
        <p:nvSpPr>
          <p:cNvPr id="10" name="Retângulo 9"/>
          <p:cNvSpPr/>
          <p:nvPr/>
        </p:nvSpPr>
        <p:spPr>
          <a:xfrm>
            <a:off x="1932990" y="1606082"/>
            <a:ext cx="8483490" cy="300082"/>
          </a:xfrm>
          <a:prstGeom prst="rect">
            <a:avLst/>
          </a:prstGeom>
        </p:spPr>
        <p:txBody>
          <a:bodyPr wrap="square">
            <a:spAutoFit/>
          </a:bodyPr>
          <a:lstStyle/>
          <a:p>
            <a:pPr fontAlgn="base">
              <a:spcBef>
                <a:spcPct val="0"/>
              </a:spcBef>
              <a:spcAft>
                <a:spcPct val="0"/>
              </a:spcAft>
            </a:pPr>
            <a:r>
              <a:rPr lang="pt-BR" altLang="pt-BR" sz="1350" b="1" dirty="0">
                <a:ea typeface="Calibri" pitchFamily="34" charset="0"/>
                <a:cs typeface="Times New Roman" pitchFamily="18" charset="0"/>
              </a:rPr>
              <a:t>Contribuintes Pessoas Físicas com pelo menos uma Contribuição no Ano para Previdência Social (RGPS) - 2003 a 2013</a:t>
            </a:r>
            <a:endParaRPr lang="pt-BR" altLang="pt-BR" sz="1350" b="1" dirty="0">
              <a:cs typeface="Arial" pitchFamily="34" charset="0"/>
            </a:endParaRPr>
          </a:p>
        </p:txBody>
      </p:sp>
      <p:sp>
        <p:nvSpPr>
          <p:cNvPr id="12" name="Título 11"/>
          <p:cNvSpPr>
            <a:spLocks noGrp="1"/>
          </p:cNvSpPr>
          <p:nvPr>
            <p:ph type="title"/>
          </p:nvPr>
        </p:nvSpPr>
        <p:spPr/>
        <p:txBody>
          <a:bodyPr>
            <a:normAutofit/>
          </a:bodyPr>
          <a:lstStyle/>
          <a:p>
            <a:r>
              <a:rPr lang="pt-BR" dirty="0"/>
              <a:t/>
            </a:r>
            <a:br>
              <a:rPr lang="pt-BR" dirty="0"/>
            </a:br>
            <a:endParaRPr lang="pt-BR" dirty="0"/>
          </a:p>
        </p:txBody>
      </p:sp>
      <p:sp>
        <p:nvSpPr>
          <p:cNvPr id="14" name="Retângulo 13"/>
          <p:cNvSpPr/>
          <p:nvPr/>
        </p:nvSpPr>
        <p:spPr>
          <a:xfrm>
            <a:off x="1995736" y="188640"/>
            <a:ext cx="7988696" cy="1077218"/>
          </a:xfrm>
          <a:prstGeom prst="rect">
            <a:avLst/>
          </a:prstGeom>
        </p:spPr>
        <p:txBody>
          <a:bodyPr wrap="square">
            <a:spAutoFit/>
          </a:bodyPr>
          <a:lstStyle/>
          <a:p>
            <a:r>
              <a:rPr lang="pt-BR" sz="3200" b="1" dirty="0">
                <a:solidFill>
                  <a:srgbClr val="005822"/>
                </a:solidFill>
                <a:latin typeface="+mj-lt"/>
              </a:rPr>
              <a:t>Base de segurados da previdência aumentou em 30 milhões entre 2003 e 2013</a:t>
            </a:r>
            <a:endParaRPr lang="pt-BR" sz="3200" b="1" dirty="0">
              <a:latin typeface="+mj-lt"/>
            </a:endParaRPr>
          </a:p>
        </p:txBody>
      </p:sp>
    </p:spTree>
    <p:extLst>
      <p:ext uri="{BB962C8B-B14F-4D97-AF65-F5344CB8AC3E}">
        <p14:creationId xmlns:p14="http://schemas.microsoft.com/office/powerpoint/2010/main" val="9804558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ítulo 3"/>
          <p:cNvSpPr>
            <a:spLocks noGrp="1"/>
          </p:cNvSpPr>
          <p:nvPr>
            <p:ph type="subTitle" idx="4294967295"/>
          </p:nvPr>
        </p:nvSpPr>
        <p:spPr>
          <a:xfrm>
            <a:off x="2054862" y="333181"/>
            <a:ext cx="8424862" cy="431800"/>
          </a:xfrm>
        </p:spPr>
        <p:txBody>
          <a:bodyPr>
            <a:noAutofit/>
          </a:bodyPr>
          <a:lstStyle/>
          <a:p>
            <a:r>
              <a:rPr lang="pt-BR" sz="2800" b="1" dirty="0">
                <a:solidFill>
                  <a:srgbClr val="005822"/>
                </a:solidFill>
              </a:rPr>
              <a:t>De 2003 a 2014 o Salário Mínimo teve aumento de 73% </a:t>
            </a:r>
          </a:p>
          <a:p>
            <a:r>
              <a:rPr lang="pt-BR" sz="2800" b="1" dirty="0">
                <a:solidFill>
                  <a:srgbClr val="005822"/>
                </a:solidFill>
              </a:rPr>
              <a:t>Base para todo o sistema de proteção social</a:t>
            </a:r>
          </a:p>
          <a:p>
            <a:endParaRPr lang="pt-BR" sz="1800" dirty="0"/>
          </a:p>
        </p:txBody>
      </p:sp>
      <p:graphicFrame>
        <p:nvGraphicFramePr>
          <p:cNvPr id="10" name="Gráfico 1"/>
          <p:cNvGraphicFramePr>
            <a:graphicFrameLocks noGrp="1"/>
          </p:cNvGraphicFramePr>
          <p:nvPr>
            <p:extLst/>
          </p:nvPr>
        </p:nvGraphicFramePr>
        <p:xfrm>
          <a:off x="1703512" y="1918338"/>
          <a:ext cx="8776212" cy="4318974"/>
        </p:xfrm>
        <a:graphic>
          <a:graphicData uri="http://schemas.openxmlformats.org/drawingml/2006/chart">
            <c:chart xmlns:c="http://schemas.openxmlformats.org/drawingml/2006/chart" xmlns:r="http://schemas.openxmlformats.org/officeDocument/2006/relationships" r:id="rId2"/>
          </a:graphicData>
        </a:graphic>
      </p:graphicFrame>
      <p:sp>
        <p:nvSpPr>
          <p:cNvPr id="11" name="Rectangle 7"/>
          <p:cNvSpPr/>
          <p:nvPr/>
        </p:nvSpPr>
        <p:spPr>
          <a:xfrm>
            <a:off x="4511824" y="4006570"/>
            <a:ext cx="288032" cy="2160240"/>
          </a:xfrm>
          <a:prstGeom prst="rect">
            <a:avLst/>
          </a:prstGeom>
          <a:noFill/>
          <a:ln w="12700" cmpd="sng">
            <a:solidFill>
              <a:srgbClr val="FF66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12" name="TextBox 9"/>
          <p:cNvSpPr txBox="1"/>
          <p:nvPr/>
        </p:nvSpPr>
        <p:spPr>
          <a:xfrm rot="20345031">
            <a:off x="4551078" y="3362647"/>
            <a:ext cx="2494794" cy="276999"/>
          </a:xfrm>
          <a:prstGeom prst="rect">
            <a:avLst/>
          </a:prstGeom>
          <a:noFill/>
        </p:spPr>
        <p:txBody>
          <a:bodyPr wrap="none" rtlCol="0">
            <a:spAutoFit/>
          </a:bodyPr>
          <a:lstStyle/>
          <a:p>
            <a:r>
              <a:rPr lang="pt-BR" sz="1200" dirty="0">
                <a:solidFill>
                  <a:schemeClr val="tx1">
                    <a:lumMod val="50000"/>
                    <a:lumOff val="50000"/>
                  </a:schemeClr>
                </a:solidFill>
              </a:rPr>
              <a:t>Abono Salarial – Garantido o Mínimo</a:t>
            </a:r>
          </a:p>
        </p:txBody>
      </p:sp>
      <p:cxnSp>
        <p:nvCxnSpPr>
          <p:cNvPr id="13" name="Straight Arrow Connector 10"/>
          <p:cNvCxnSpPr/>
          <p:nvPr/>
        </p:nvCxnSpPr>
        <p:spPr>
          <a:xfrm flipV="1">
            <a:off x="7608168" y="2422394"/>
            <a:ext cx="2592288" cy="1224136"/>
          </a:xfrm>
          <a:prstGeom prst="straightConnector1">
            <a:avLst/>
          </a:prstGeom>
          <a:ln w="28575" cmpd="sng">
            <a:solidFill>
              <a:srgbClr val="FF6600"/>
            </a:solidFill>
            <a:tailEnd type="arrow"/>
          </a:ln>
        </p:spPr>
        <p:style>
          <a:lnRef idx="2">
            <a:schemeClr val="accent1"/>
          </a:lnRef>
          <a:fillRef idx="0">
            <a:schemeClr val="accent1"/>
          </a:fillRef>
          <a:effectRef idx="1">
            <a:schemeClr val="accent1"/>
          </a:effectRef>
          <a:fontRef idx="minor">
            <a:schemeClr val="tx1"/>
          </a:fontRef>
        </p:style>
      </p:cxnSp>
      <p:sp>
        <p:nvSpPr>
          <p:cNvPr id="14" name="TextBox 11"/>
          <p:cNvSpPr txBox="1"/>
          <p:nvPr/>
        </p:nvSpPr>
        <p:spPr>
          <a:xfrm rot="20066043">
            <a:off x="8027555" y="2656070"/>
            <a:ext cx="1479516" cy="276999"/>
          </a:xfrm>
          <a:prstGeom prst="rect">
            <a:avLst/>
          </a:prstGeom>
          <a:noFill/>
        </p:spPr>
        <p:txBody>
          <a:bodyPr wrap="none" rtlCol="0">
            <a:spAutoFit/>
          </a:bodyPr>
          <a:lstStyle/>
          <a:p>
            <a:r>
              <a:rPr lang="pt-BR" sz="1200" dirty="0">
                <a:solidFill>
                  <a:schemeClr val="tx1">
                    <a:lumMod val="50000"/>
                    <a:lumOff val="50000"/>
                  </a:schemeClr>
                </a:solidFill>
              </a:rPr>
              <a:t>Crescimento de 73%</a:t>
            </a:r>
          </a:p>
        </p:txBody>
      </p:sp>
      <p:cxnSp>
        <p:nvCxnSpPr>
          <p:cNvPr id="15" name="Straight Arrow Connector 12"/>
          <p:cNvCxnSpPr/>
          <p:nvPr/>
        </p:nvCxnSpPr>
        <p:spPr>
          <a:xfrm>
            <a:off x="2279576" y="2710426"/>
            <a:ext cx="2304256" cy="1368152"/>
          </a:xfrm>
          <a:prstGeom prst="straightConnector1">
            <a:avLst/>
          </a:prstGeom>
          <a:ln w="28575" cmpd="sng">
            <a:solidFill>
              <a:srgbClr val="FF6600"/>
            </a:solidFill>
            <a:tailEnd type="arrow"/>
          </a:ln>
        </p:spPr>
        <p:style>
          <a:lnRef idx="2">
            <a:schemeClr val="accent1"/>
          </a:lnRef>
          <a:fillRef idx="0">
            <a:schemeClr val="accent1"/>
          </a:fillRef>
          <a:effectRef idx="1">
            <a:schemeClr val="accent1"/>
          </a:effectRef>
          <a:fontRef idx="minor">
            <a:schemeClr val="tx1"/>
          </a:fontRef>
        </p:style>
      </p:cxnSp>
      <p:sp>
        <p:nvSpPr>
          <p:cNvPr id="16" name="TextBox 16"/>
          <p:cNvSpPr txBox="1"/>
          <p:nvPr/>
        </p:nvSpPr>
        <p:spPr>
          <a:xfrm rot="1662812">
            <a:off x="2746101" y="2747761"/>
            <a:ext cx="1777274" cy="276999"/>
          </a:xfrm>
          <a:prstGeom prst="rect">
            <a:avLst/>
          </a:prstGeom>
          <a:noFill/>
        </p:spPr>
        <p:txBody>
          <a:bodyPr wrap="none" rtlCol="0">
            <a:spAutoFit/>
          </a:bodyPr>
          <a:lstStyle/>
          <a:p>
            <a:r>
              <a:rPr lang="pt-BR" sz="1200" dirty="0">
                <a:solidFill>
                  <a:schemeClr val="tx1">
                    <a:lumMod val="50000"/>
                    <a:lumOff val="50000"/>
                  </a:schemeClr>
                </a:solidFill>
              </a:rPr>
              <a:t>Queda do Salário Mínimo</a:t>
            </a:r>
          </a:p>
        </p:txBody>
      </p:sp>
    </p:spTree>
    <p:extLst>
      <p:ext uri="{BB962C8B-B14F-4D97-AF65-F5344CB8AC3E}">
        <p14:creationId xmlns:p14="http://schemas.microsoft.com/office/powerpoint/2010/main" val="33727287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Rectangle 2"/>
          <p:cNvSpPr>
            <a:spLocks noChangeArrowheads="1"/>
          </p:cNvSpPr>
          <p:nvPr/>
        </p:nvSpPr>
        <p:spPr bwMode="auto">
          <a:xfrm>
            <a:off x="1775521" y="548681"/>
            <a:ext cx="8713787" cy="3889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defRPr/>
            </a:pPr>
            <a:endParaRPr lang="pt-BR" sz="3600" b="1" i="1" dirty="0">
              <a:effectLst>
                <a:outerShdw blurRad="38100" dist="38100" dir="2700000" algn="tl">
                  <a:srgbClr val="C0C0C0"/>
                </a:outerShdw>
              </a:effectLst>
              <a:latin typeface="Arial" charset="0"/>
            </a:endParaRPr>
          </a:p>
          <a:p>
            <a:pPr algn="ctr" eaLnBrk="1" hangingPunct="1">
              <a:defRPr/>
            </a:pPr>
            <a:endParaRPr lang="pt-BR" sz="3600" b="1" i="1" dirty="0">
              <a:effectLst>
                <a:outerShdw blurRad="38100" dist="38100" dir="2700000" algn="tl">
                  <a:srgbClr val="C0C0C0"/>
                </a:outerShdw>
              </a:effectLst>
              <a:latin typeface="Arial" charset="0"/>
            </a:endParaRPr>
          </a:p>
          <a:p>
            <a:pPr algn="ctr" eaLnBrk="1" hangingPunct="1">
              <a:defRPr/>
            </a:pPr>
            <a:endParaRPr lang="pt-BR" sz="3600" b="1" i="1" dirty="0">
              <a:effectLst>
                <a:outerShdw blurRad="38100" dist="38100" dir="2700000" algn="tl">
                  <a:srgbClr val="C0C0C0"/>
                </a:outerShdw>
              </a:effectLst>
              <a:latin typeface="Arial" charset="0"/>
            </a:endParaRPr>
          </a:p>
          <a:p>
            <a:pPr algn="ctr" eaLnBrk="1" hangingPunct="1">
              <a:defRPr/>
            </a:pPr>
            <a:r>
              <a:rPr lang="pt-BR" sz="3600" b="1" i="1" dirty="0" smtClean="0">
                <a:effectLst>
                  <a:outerShdw blurRad="38100" dist="38100" dir="2700000" algn="tl">
                    <a:srgbClr val="C0C0C0"/>
                  </a:outerShdw>
                </a:effectLst>
                <a:latin typeface="Arial" charset="0"/>
              </a:rPr>
              <a:t>Medida Provisória nº 664/2014</a:t>
            </a:r>
            <a:endParaRPr lang="pt-BR" sz="3600" b="1" i="1" dirty="0">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26073842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Rectangle 2"/>
          <p:cNvSpPr>
            <a:spLocks noChangeArrowheads="1"/>
          </p:cNvSpPr>
          <p:nvPr/>
        </p:nvSpPr>
        <p:spPr bwMode="auto">
          <a:xfrm>
            <a:off x="1775521" y="548681"/>
            <a:ext cx="8713787" cy="3889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defRPr/>
            </a:pPr>
            <a:endParaRPr lang="pt-BR" sz="3600" b="1" i="1" dirty="0">
              <a:effectLst>
                <a:outerShdw blurRad="38100" dist="38100" dir="2700000" algn="tl">
                  <a:srgbClr val="C0C0C0"/>
                </a:outerShdw>
              </a:effectLst>
              <a:latin typeface="Arial" charset="0"/>
            </a:endParaRPr>
          </a:p>
          <a:p>
            <a:pPr algn="ctr" eaLnBrk="1" hangingPunct="1">
              <a:defRPr/>
            </a:pPr>
            <a:endParaRPr lang="pt-BR" sz="3600" b="1" i="1" dirty="0">
              <a:effectLst>
                <a:outerShdw blurRad="38100" dist="38100" dir="2700000" algn="tl">
                  <a:srgbClr val="C0C0C0"/>
                </a:outerShdw>
              </a:effectLst>
              <a:latin typeface="Arial" charset="0"/>
            </a:endParaRPr>
          </a:p>
          <a:p>
            <a:pPr algn="ctr" eaLnBrk="1" hangingPunct="1">
              <a:defRPr/>
            </a:pPr>
            <a:endParaRPr lang="pt-BR" sz="3600" b="1" i="1" dirty="0">
              <a:effectLst>
                <a:outerShdw blurRad="38100" dist="38100" dir="2700000" algn="tl">
                  <a:srgbClr val="C0C0C0"/>
                </a:outerShdw>
              </a:effectLst>
              <a:latin typeface="Arial" charset="0"/>
            </a:endParaRPr>
          </a:p>
          <a:p>
            <a:pPr algn="ctr" eaLnBrk="1" hangingPunct="1">
              <a:defRPr/>
            </a:pPr>
            <a:r>
              <a:rPr lang="pt-BR" sz="3600" b="1" i="1" dirty="0" smtClean="0">
                <a:effectLst>
                  <a:outerShdw blurRad="38100" dist="38100" dir="2700000" algn="tl">
                    <a:srgbClr val="C0C0C0"/>
                  </a:outerShdw>
                </a:effectLst>
                <a:latin typeface="Arial" charset="0"/>
              </a:rPr>
              <a:t>TRANSIÇÃO DEMOGRÁFICA NO BRASIL</a:t>
            </a:r>
            <a:endParaRPr lang="pt-BR" sz="3600" b="1" i="1" dirty="0">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39937103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631504" y="1646378"/>
            <a:ext cx="8928992" cy="4662942"/>
          </a:xfrm>
          <a:prstGeom prst="rect">
            <a:avLst/>
          </a:prstGeom>
          <a:solidFill>
            <a:schemeClr val="bg1"/>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30" name="Picture 29" descr="seta.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47528" y="1700808"/>
            <a:ext cx="2736304" cy="768494"/>
          </a:xfrm>
          <a:prstGeom prst="rect">
            <a:avLst/>
          </a:prstGeom>
        </p:spPr>
      </p:pic>
      <p:pic>
        <p:nvPicPr>
          <p:cNvPr id="23" name="Picture 22" descr="topo.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0" y="8233"/>
            <a:ext cx="9144000" cy="1526977"/>
          </a:xfrm>
          <a:prstGeom prst="rect">
            <a:avLst/>
          </a:prstGeom>
        </p:spPr>
      </p:pic>
      <p:sp>
        <p:nvSpPr>
          <p:cNvPr id="24" name="TextBox 23"/>
          <p:cNvSpPr txBox="1"/>
          <p:nvPr/>
        </p:nvSpPr>
        <p:spPr>
          <a:xfrm>
            <a:off x="4655840" y="118374"/>
            <a:ext cx="3096344" cy="646331"/>
          </a:xfrm>
          <a:prstGeom prst="rect">
            <a:avLst/>
          </a:prstGeom>
          <a:noFill/>
        </p:spPr>
        <p:txBody>
          <a:bodyPr wrap="square" rtlCol="0">
            <a:spAutoFit/>
          </a:bodyPr>
          <a:lstStyle/>
          <a:p>
            <a:r>
              <a:rPr lang="en-US" sz="3600" b="1" dirty="0" err="1">
                <a:solidFill>
                  <a:srgbClr val="005822"/>
                </a:solidFill>
                <a:cs typeface="Calibri"/>
              </a:rPr>
              <a:t>Auxílio</a:t>
            </a:r>
            <a:r>
              <a:rPr lang="en-US" sz="3600" b="1" dirty="0">
                <a:solidFill>
                  <a:srgbClr val="005822"/>
                </a:solidFill>
                <a:cs typeface="Calibri"/>
              </a:rPr>
              <a:t> </a:t>
            </a:r>
            <a:r>
              <a:rPr lang="en-US" sz="3600" b="1" dirty="0" err="1">
                <a:solidFill>
                  <a:srgbClr val="005822"/>
                </a:solidFill>
                <a:cs typeface="Calibri"/>
              </a:rPr>
              <a:t>Doença</a:t>
            </a:r>
            <a:endParaRPr lang="en-US" sz="3600" b="1" dirty="0">
              <a:solidFill>
                <a:srgbClr val="005822"/>
              </a:solidFill>
              <a:latin typeface="Calibri"/>
              <a:cs typeface="Calibri"/>
            </a:endParaRPr>
          </a:p>
        </p:txBody>
      </p:sp>
      <p:sp>
        <p:nvSpPr>
          <p:cNvPr id="25" name="TextBox 24"/>
          <p:cNvSpPr txBox="1"/>
          <p:nvPr/>
        </p:nvSpPr>
        <p:spPr>
          <a:xfrm>
            <a:off x="1703512" y="951112"/>
            <a:ext cx="1296144" cy="461665"/>
          </a:xfrm>
          <a:prstGeom prst="rect">
            <a:avLst/>
          </a:prstGeom>
          <a:noFill/>
        </p:spPr>
        <p:txBody>
          <a:bodyPr wrap="square" rtlCol="0">
            <a:spAutoFit/>
          </a:bodyPr>
          <a:lstStyle/>
          <a:p>
            <a:r>
              <a:rPr lang="en-US" sz="2400" b="1" i="1" dirty="0">
                <a:solidFill>
                  <a:srgbClr val="704E1C"/>
                </a:solidFill>
              </a:rPr>
              <a:t>O </a:t>
            </a:r>
            <a:r>
              <a:rPr lang="en-US" sz="2400" b="1" i="1" dirty="0" err="1">
                <a:solidFill>
                  <a:srgbClr val="704E1C"/>
                </a:solidFill>
              </a:rPr>
              <a:t>que</a:t>
            </a:r>
            <a:r>
              <a:rPr lang="en-US" sz="2400" b="1" i="1" dirty="0">
                <a:solidFill>
                  <a:srgbClr val="704E1C"/>
                </a:solidFill>
              </a:rPr>
              <a:t> </a:t>
            </a:r>
            <a:r>
              <a:rPr lang="en-US" sz="2400" b="1" i="1" dirty="0" err="1">
                <a:solidFill>
                  <a:srgbClr val="704E1C"/>
                </a:solidFill>
              </a:rPr>
              <a:t>é</a:t>
            </a:r>
            <a:r>
              <a:rPr lang="en-US" sz="2400" b="1" i="1" dirty="0">
                <a:solidFill>
                  <a:srgbClr val="704E1C"/>
                </a:solidFill>
              </a:rPr>
              <a:t>?</a:t>
            </a:r>
          </a:p>
        </p:txBody>
      </p:sp>
      <p:sp>
        <p:nvSpPr>
          <p:cNvPr id="26" name="TextBox 25"/>
          <p:cNvSpPr txBox="1"/>
          <p:nvPr/>
        </p:nvSpPr>
        <p:spPr>
          <a:xfrm>
            <a:off x="3215680" y="900008"/>
            <a:ext cx="7056784" cy="584776"/>
          </a:xfrm>
          <a:prstGeom prst="rect">
            <a:avLst/>
          </a:prstGeom>
          <a:noFill/>
        </p:spPr>
        <p:txBody>
          <a:bodyPr wrap="square" rtlCol="0">
            <a:spAutoFit/>
          </a:bodyPr>
          <a:lstStyle/>
          <a:p>
            <a:r>
              <a:rPr lang="en-US" sz="1600" dirty="0" err="1"/>
              <a:t>Benefício</a:t>
            </a:r>
            <a:r>
              <a:rPr lang="en-US" sz="1600" dirty="0"/>
              <a:t> </a:t>
            </a:r>
            <a:r>
              <a:rPr lang="en-US" sz="1600" dirty="0" err="1"/>
              <a:t>pago</a:t>
            </a:r>
            <a:r>
              <a:rPr lang="en-US" sz="1600" dirty="0"/>
              <a:t> </a:t>
            </a:r>
            <a:r>
              <a:rPr lang="en-US" sz="1600" dirty="0" err="1"/>
              <a:t>ao</a:t>
            </a:r>
            <a:r>
              <a:rPr lang="en-US" sz="1600" dirty="0"/>
              <a:t> </a:t>
            </a:r>
            <a:r>
              <a:rPr lang="en-US" sz="1600" dirty="0" err="1"/>
              <a:t>segurado</a:t>
            </a:r>
            <a:r>
              <a:rPr lang="en-US" sz="1600" dirty="0"/>
              <a:t> </a:t>
            </a:r>
            <a:r>
              <a:rPr lang="en-US" sz="1600" dirty="0" err="1"/>
              <a:t>em</a:t>
            </a:r>
            <a:r>
              <a:rPr lang="en-US" sz="1600" dirty="0"/>
              <a:t> </a:t>
            </a:r>
            <a:r>
              <a:rPr lang="en-US" sz="1600" dirty="0" err="1"/>
              <a:t>caso</a:t>
            </a:r>
            <a:r>
              <a:rPr lang="en-US" sz="1600" dirty="0"/>
              <a:t> de </a:t>
            </a:r>
            <a:r>
              <a:rPr lang="en-US" sz="1600" dirty="0" err="1"/>
              <a:t>incapacitação</a:t>
            </a:r>
            <a:r>
              <a:rPr lang="en-US" sz="1600" dirty="0"/>
              <a:t> </a:t>
            </a:r>
            <a:r>
              <a:rPr lang="en-US" sz="1600" dirty="0" err="1"/>
              <a:t>temporária</a:t>
            </a:r>
            <a:r>
              <a:rPr lang="en-US" sz="1600" dirty="0"/>
              <a:t> </a:t>
            </a:r>
            <a:r>
              <a:rPr lang="en-US" sz="1600" dirty="0" err="1"/>
              <a:t>para</a:t>
            </a:r>
            <a:r>
              <a:rPr lang="en-US" sz="1600" dirty="0"/>
              <a:t> o </a:t>
            </a:r>
            <a:r>
              <a:rPr lang="en-US" sz="1600" dirty="0" err="1"/>
              <a:t>trabalho</a:t>
            </a:r>
            <a:r>
              <a:rPr lang="en-US" sz="1600" dirty="0"/>
              <a:t> </a:t>
            </a:r>
            <a:r>
              <a:rPr lang="en-US" sz="1600" dirty="0" err="1"/>
              <a:t>por</a:t>
            </a:r>
            <a:r>
              <a:rPr lang="en-US" sz="1600" dirty="0"/>
              <a:t> </a:t>
            </a:r>
            <a:r>
              <a:rPr lang="en-US" sz="1600" dirty="0" err="1"/>
              <a:t>doença</a:t>
            </a:r>
            <a:r>
              <a:rPr lang="en-US" sz="1600" dirty="0"/>
              <a:t> </a:t>
            </a:r>
            <a:r>
              <a:rPr lang="en-US" sz="1600" dirty="0" err="1"/>
              <a:t>ou</a:t>
            </a:r>
            <a:r>
              <a:rPr lang="en-US" sz="1600" dirty="0"/>
              <a:t> </a:t>
            </a:r>
            <a:r>
              <a:rPr lang="en-US" sz="1600" dirty="0" err="1"/>
              <a:t>acidente</a:t>
            </a:r>
            <a:endParaRPr lang="en-US" sz="1600" dirty="0"/>
          </a:p>
        </p:txBody>
      </p:sp>
      <p:sp>
        <p:nvSpPr>
          <p:cNvPr id="27" name="TextBox 26"/>
          <p:cNvSpPr txBox="1"/>
          <p:nvPr/>
        </p:nvSpPr>
        <p:spPr>
          <a:xfrm>
            <a:off x="1991544" y="1700809"/>
            <a:ext cx="2592288" cy="461665"/>
          </a:xfrm>
          <a:prstGeom prst="rect">
            <a:avLst/>
          </a:prstGeom>
          <a:noFill/>
        </p:spPr>
        <p:txBody>
          <a:bodyPr wrap="square" rtlCol="0">
            <a:spAutoFit/>
          </a:bodyPr>
          <a:lstStyle/>
          <a:p>
            <a:r>
              <a:rPr lang="en-US" sz="2400" b="1" i="1" dirty="0" err="1">
                <a:solidFill>
                  <a:srgbClr val="704E1C"/>
                </a:solidFill>
              </a:rPr>
              <a:t>Regras</a:t>
            </a:r>
            <a:r>
              <a:rPr lang="en-US" sz="2400" b="1" i="1" dirty="0">
                <a:solidFill>
                  <a:srgbClr val="704E1C"/>
                </a:solidFill>
              </a:rPr>
              <a:t> </a:t>
            </a:r>
            <a:r>
              <a:rPr lang="en-US" sz="2400" b="1" i="1" dirty="0" err="1" smtClean="0">
                <a:solidFill>
                  <a:srgbClr val="704E1C"/>
                </a:solidFill>
              </a:rPr>
              <a:t>anteriores</a:t>
            </a:r>
            <a:endParaRPr lang="en-US" sz="2400" b="1" i="1" dirty="0">
              <a:solidFill>
                <a:srgbClr val="704E1C"/>
              </a:solidFill>
            </a:endParaRPr>
          </a:p>
        </p:txBody>
      </p:sp>
      <p:sp>
        <p:nvSpPr>
          <p:cNvPr id="28" name="TextBox 27"/>
          <p:cNvSpPr txBox="1"/>
          <p:nvPr/>
        </p:nvSpPr>
        <p:spPr>
          <a:xfrm>
            <a:off x="5519936" y="1700809"/>
            <a:ext cx="1512168" cy="461665"/>
          </a:xfrm>
          <a:prstGeom prst="rect">
            <a:avLst/>
          </a:prstGeom>
          <a:noFill/>
        </p:spPr>
        <p:txBody>
          <a:bodyPr wrap="square" rtlCol="0">
            <a:spAutoFit/>
          </a:bodyPr>
          <a:lstStyle/>
          <a:p>
            <a:r>
              <a:rPr lang="en-US" sz="2400" b="1" i="1" dirty="0" err="1">
                <a:solidFill>
                  <a:srgbClr val="704E1C"/>
                </a:solidFill>
              </a:rPr>
              <a:t>Propostas</a:t>
            </a:r>
            <a:endParaRPr lang="en-US" sz="2400" b="1" i="1" dirty="0">
              <a:solidFill>
                <a:srgbClr val="704E1C"/>
              </a:solidFill>
            </a:endParaRPr>
          </a:p>
        </p:txBody>
      </p:sp>
      <p:sp>
        <p:nvSpPr>
          <p:cNvPr id="29" name="TextBox 28"/>
          <p:cNvSpPr txBox="1"/>
          <p:nvPr/>
        </p:nvSpPr>
        <p:spPr>
          <a:xfrm>
            <a:off x="8184232" y="1700809"/>
            <a:ext cx="1512168" cy="461665"/>
          </a:xfrm>
          <a:prstGeom prst="rect">
            <a:avLst/>
          </a:prstGeom>
          <a:noFill/>
        </p:spPr>
        <p:txBody>
          <a:bodyPr wrap="square" rtlCol="0">
            <a:spAutoFit/>
          </a:bodyPr>
          <a:lstStyle/>
          <a:p>
            <a:r>
              <a:rPr lang="en-US" sz="2400" b="1" i="1" dirty="0" err="1">
                <a:solidFill>
                  <a:srgbClr val="704E1C"/>
                </a:solidFill>
              </a:rPr>
              <a:t>Objetivos</a:t>
            </a:r>
            <a:endParaRPr lang="en-US" sz="2400" b="1" i="1" dirty="0">
              <a:solidFill>
                <a:srgbClr val="704E1C"/>
              </a:solidFill>
            </a:endParaRPr>
          </a:p>
        </p:txBody>
      </p:sp>
      <p:pic>
        <p:nvPicPr>
          <p:cNvPr id="31" name="Picture 30" descr="seta.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71864" y="1700808"/>
            <a:ext cx="2736304" cy="768494"/>
          </a:xfrm>
          <a:prstGeom prst="rect">
            <a:avLst/>
          </a:prstGeom>
        </p:spPr>
      </p:pic>
      <p:pic>
        <p:nvPicPr>
          <p:cNvPr id="32" name="Picture 31" descr="seta.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64152" y="1700808"/>
            <a:ext cx="2736304" cy="768494"/>
          </a:xfrm>
          <a:prstGeom prst="rect">
            <a:avLst/>
          </a:prstGeom>
        </p:spPr>
      </p:pic>
      <p:sp>
        <p:nvSpPr>
          <p:cNvPr id="33" name="Rectangle 32"/>
          <p:cNvSpPr/>
          <p:nvPr/>
        </p:nvSpPr>
        <p:spPr>
          <a:xfrm>
            <a:off x="2063552" y="2492896"/>
            <a:ext cx="2448272" cy="2419124"/>
          </a:xfrm>
          <a:prstGeom prst="rect">
            <a:avLst/>
          </a:prstGeom>
        </p:spPr>
        <p:txBody>
          <a:bodyPr wrap="square">
            <a:spAutoFit/>
          </a:bodyPr>
          <a:lstStyle/>
          <a:p>
            <a:pPr>
              <a:lnSpc>
                <a:spcPct val="90000"/>
              </a:lnSpc>
            </a:pPr>
            <a:r>
              <a:rPr lang="en-US" sz="1400" dirty="0"/>
              <a:t>Valor </a:t>
            </a:r>
            <a:r>
              <a:rPr lang="en-US" sz="1400" dirty="0" err="1"/>
              <a:t>calculado</a:t>
            </a:r>
            <a:r>
              <a:rPr lang="en-US" sz="1400" dirty="0"/>
              <a:t> com base </a:t>
            </a:r>
            <a:r>
              <a:rPr lang="en-US" sz="1400" dirty="0" err="1"/>
              <a:t>na</a:t>
            </a:r>
            <a:r>
              <a:rPr lang="en-US" sz="1400" dirty="0"/>
              <a:t> </a:t>
            </a:r>
            <a:r>
              <a:rPr lang="en-US" sz="1400" dirty="0" err="1"/>
              <a:t>média</a:t>
            </a:r>
            <a:r>
              <a:rPr lang="en-US" sz="1400" dirty="0"/>
              <a:t> dos 80% </a:t>
            </a:r>
            <a:r>
              <a:rPr lang="en-US" sz="1400" dirty="0" err="1"/>
              <a:t>maiores</a:t>
            </a:r>
            <a:r>
              <a:rPr lang="en-US" sz="1400" dirty="0"/>
              <a:t> </a:t>
            </a:r>
            <a:r>
              <a:rPr lang="en-US" sz="1400" dirty="0" err="1"/>
              <a:t>salários</a:t>
            </a:r>
            <a:r>
              <a:rPr lang="en-US" sz="1400" dirty="0"/>
              <a:t> de </a:t>
            </a:r>
            <a:r>
              <a:rPr lang="en-US" sz="1400" dirty="0" err="1"/>
              <a:t>contribuição</a:t>
            </a:r>
            <a:endParaRPr lang="en-US" sz="1400" dirty="0"/>
          </a:p>
          <a:p>
            <a:pPr>
              <a:lnSpc>
                <a:spcPct val="90000"/>
              </a:lnSpc>
            </a:pPr>
            <a:endParaRPr lang="en-US" sz="1400" dirty="0"/>
          </a:p>
          <a:p>
            <a:pPr>
              <a:lnSpc>
                <a:spcPct val="90000"/>
              </a:lnSpc>
            </a:pPr>
            <a:r>
              <a:rPr lang="en-US" sz="1400" dirty="0"/>
              <a:t>A </a:t>
            </a:r>
            <a:r>
              <a:rPr lang="en-US" sz="1400" dirty="0" err="1"/>
              <a:t>empresa</a:t>
            </a:r>
            <a:r>
              <a:rPr lang="en-US" sz="1400" dirty="0"/>
              <a:t> </a:t>
            </a:r>
            <a:r>
              <a:rPr lang="en-US" sz="1400" dirty="0" err="1"/>
              <a:t>paga</a:t>
            </a:r>
            <a:r>
              <a:rPr lang="en-US" sz="1400" dirty="0"/>
              <a:t> </a:t>
            </a:r>
            <a:r>
              <a:rPr lang="en-US" sz="1400" dirty="0" err="1"/>
              <a:t>ao</a:t>
            </a:r>
            <a:r>
              <a:rPr lang="en-US" sz="1400" dirty="0"/>
              <a:t> </a:t>
            </a:r>
            <a:r>
              <a:rPr lang="en-US" sz="1400" dirty="0" err="1"/>
              <a:t>empregado</a:t>
            </a:r>
            <a:r>
              <a:rPr lang="en-US" sz="1400" dirty="0"/>
              <a:t> o </a:t>
            </a:r>
            <a:r>
              <a:rPr lang="en-US" sz="1400" dirty="0" err="1"/>
              <a:t>salário</a:t>
            </a:r>
            <a:r>
              <a:rPr lang="en-US" sz="1400" dirty="0"/>
              <a:t> integral </a:t>
            </a:r>
            <a:r>
              <a:rPr lang="en-US" sz="1400" dirty="0" err="1"/>
              <a:t>durante</a:t>
            </a:r>
            <a:r>
              <a:rPr lang="en-US" sz="1400" dirty="0"/>
              <a:t> </a:t>
            </a:r>
            <a:r>
              <a:rPr lang="en-US" sz="1400" dirty="0" err="1"/>
              <a:t>os</a:t>
            </a:r>
            <a:r>
              <a:rPr lang="en-US" sz="1400" dirty="0"/>
              <a:t> </a:t>
            </a:r>
            <a:r>
              <a:rPr lang="en-US" sz="1400" dirty="0" err="1"/>
              <a:t>primeiros</a:t>
            </a:r>
            <a:r>
              <a:rPr lang="en-US" sz="1400" dirty="0"/>
              <a:t> 15 </a:t>
            </a:r>
            <a:r>
              <a:rPr lang="en-US" sz="1400" dirty="0" err="1"/>
              <a:t>dias</a:t>
            </a:r>
            <a:r>
              <a:rPr lang="en-US" sz="1400" dirty="0"/>
              <a:t> de </a:t>
            </a:r>
            <a:r>
              <a:rPr lang="en-US" sz="1400" dirty="0" err="1"/>
              <a:t>afastamento</a:t>
            </a:r>
            <a:endParaRPr lang="en-US" sz="1400" dirty="0"/>
          </a:p>
          <a:p>
            <a:pPr>
              <a:lnSpc>
                <a:spcPct val="90000"/>
              </a:lnSpc>
            </a:pPr>
            <a:endParaRPr lang="en-US" sz="1400" dirty="0"/>
          </a:p>
          <a:p>
            <a:pPr>
              <a:lnSpc>
                <a:spcPct val="90000"/>
              </a:lnSpc>
            </a:pPr>
            <a:r>
              <a:rPr lang="en-US" sz="1400" dirty="0" err="1"/>
              <a:t>Perícia</a:t>
            </a:r>
            <a:r>
              <a:rPr lang="en-US" sz="1400" dirty="0"/>
              <a:t> </a:t>
            </a:r>
            <a:r>
              <a:rPr lang="en-US" sz="1400" dirty="0" err="1"/>
              <a:t>realizada</a:t>
            </a:r>
            <a:r>
              <a:rPr lang="en-US" sz="1400" dirty="0"/>
              <a:t> </a:t>
            </a:r>
            <a:r>
              <a:rPr lang="en-US" sz="1400" dirty="0" err="1"/>
              <a:t>exclusivamente</a:t>
            </a:r>
            <a:r>
              <a:rPr lang="en-US" sz="1400" dirty="0"/>
              <a:t> </a:t>
            </a:r>
            <a:r>
              <a:rPr lang="en-US" sz="1400" dirty="0" err="1"/>
              <a:t>por</a:t>
            </a:r>
            <a:r>
              <a:rPr lang="en-US" sz="1400" dirty="0"/>
              <a:t> </a:t>
            </a:r>
            <a:r>
              <a:rPr lang="en-US" sz="1400" dirty="0" err="1"/>
              <a:t>médicos</a:t>
            </a:r>
            <a:r>
              <a:rPr lang="en-US" sz="1400" dirty="0"/>
              <a:t> do INSS</a:t>
            </a:r>
          </a:p>
        </p:txBody>
      </p:sp>
      <p:sp>
        <p:nvSpPr>
          <p:cNvPr id="34" name="Rectangle 33"/>
          <p:cNvSpPr/>
          <p:nvPr/>
        </p:nvSpPr>
        <p:spPr>
          <a:xfrm>
            <a:off x="4943872" y="2492897"/>
            <a:ext cx="2592288" cy="2810513"/>
          </a:xfrm>
          <a:prstGeom prst="rect">
            <a:avLst/>
          </a:prstGeom>
        </p:spPr>
        <p:txBody>
          <a:bodyPr wrap="square">
            <a:spAutoFit/>
          </a:bodyPr>
          <a:lstStyle/>
          <a:p>
            <a:pPr>
              <a:lnSpc>
                <a:spcPct val="90000"/>
              </a:lnSpc>
            </a:pPr>
            <a:r>
              <a:rPr lang="en-US" sz="1400" dirty="0"/>
              <a:t>Valor do </a:t>
            </a:r>
            <a:r>
              <a:rPr lang="en-US" sz="1400" dirty="0" err="1"/>
              <a:t>benefício</a:t>
            </a:r>
            <a:r>
              <a:rPr lang="en-US" sz="1400" dirty="0"/>
              <a:t> </a:t>
            </a:r>
            <a:r>
              <a:rPr lang="en-US" sz="1400" dirty="0" err="1"/>
              <a:t>não</a:t>
            </a:r>
            <a:r>
              <a:rPr lang="en-US" sz="1400" dirty="0"/>
              <a:t> </a:t>
            </a:r>
            <a:r>
              <a:rPr lang="en-US" sz="1400" dirty="0" err="1"/>
              <a:t>poderá</a:t>
            </a:r>
            <a:r>
              <a:rPr lang="en-US" sz="1400" dirty="0"/>
              <a:t> </a:t>
            </a:r>
            <a:r>
              <a:rPr lang="en-US" sz="1400" dirty="0" err="1"/>
              <a:t>exceder</a:t>
            </a:r>
            <a:r>
              <a:rPr lang="en-US" sz="1400" dirty="0"/>
              <a:t> a </a:t>
            </a:r>
            <a:r>
              <a:rPr lang="en-US" sz="1400" dirty="0" err="1"/>
              <a:t>média</a:t>
            </a:r>
            <a:r>
              <a:rPr lang="en-US" sz="1400" dirty="0"/>
              <a:t> das </a:t>
            </a:r>
            <a:r>
              <a:rPr lang="en-US" sz="1400" dirty="0" err="1"/>
              <a:t>últimas</a:t>
            </a:r>
            <a:r>
              <a:rPr lang="en-US" sz="1400" dirty="0"/>
              <a:t> 12 </a:t>
            </a:r>
            <a:r>
              <a:rPr lang="en-US" sz="1400" dirty="0" err="1"/>
              <a:t>contribuições</a:t>
            </a:r>
            <a:endParaRPr lang="en-US" sz="1400" dirty="0"/>
          </a:p>
          <a:p>
            <a:pPr>
              <a:lnSpc>
                <a:spcPct val="90000"/>
              </a:lnSpc>
            </a:pPr>
            <a:endParaRPr lang="en-US" sz="1400" dirty="0"/>
          </a:p>
          <a:p>
            <a:pPr>
              <a:lnSpc>
                <a:spcPct val="90000"/>
              </a:lnSpc>
            </a:pPr>
            <a:r>
              <a:rPr lang="en-US" sz="1400" dirty="0"/>
              <a:t>A </a:t>
            </a:r>
            <a:r>
              <a:rPr lang="en-US" sz="1400" dirty="0" err="1"/>
              <a:t>empresa</a:t>
            </a:r>
            <a:r>
              <a:rPr lang="en-US" sz="1400" dirty="0"/>
              <a:t> </a:t>
            </a:r>
            <a:r>
              <a:rPr lang="en-US" sz="1400" dirty="0" err="1"/>
              <a:t>paga</a:t>
            </a:r>
            <a:r>
              <a:rPr lang="en-US" sz="1400" dirty="0"/>
              <a:t> </a:t>
            </a:r>
            <a:r>
              <a:rPr lang="en-US" sz="1400" dirty="0" err="1"/>
              <a:t>ao</a:t>
            </a:r>
            <a:r>
              <a:rPr lang="en-US" sz="1400" dirty="0"/>
              <a:t> </a:t>
            </a:r>
            <a:r>
              <a:rPr lang="en-US" sz="1400" dirty="0" err="1"/>
              <a:t>empregado</a:t>
            </a:r>
            <a:r>
              <a:rPr lang="en-US" sz="1400" dirty="0"/>
              <a:t> o </a:t>
            </a:r>
            <a:r>
              <a:rPr lang="en-US" sz="1400" dirty="0" err="1"/>
              <a:t>salário</a:t>
            </a:r>
            <a:r>
              <a:rPr lang="en-US" sz="1400" dirty="0"/>
              <a:t> integral </a:t>
            </a:r>
            <a:r>
              <a:rPr lang="en-US" sz="1400" dirty="0" err="1"/>
              <a:t>durante</a:t>
            </a:r>
            <a:r>
              <a:rPr lang="en-US" sz="1400" dirty="0"/>
              <a:t> </a:t>
            </a:r>
            <a:r>
              <a:rPr lang="en-US" sz="1400" dirty="0" err="1"/>
              <a:t>os</a:t>
            </a:r>
            <a:r>
              <a:rPr lang="en-US" sz="1400" dirty="0"/>
              <a:t> </a:t>
            </a:r>
            <a:r>
              <a:rPr lang="en-US" sz="1400" dirty="0" err="1"/>
              <a:t>primeiros</a:t>
            </a:r>
            <a:r>
              <a:rPr lang="en-US" sz="1400" dirty="0"/>
              <a:t> 30 </a:t>
            </a:r>
            <a:r>
              <a:rPr lang="en-US" sz="1400" dirty="0" err="1"/>
              <a:t>dias</a:t>
            </a:r>
            <a:r>
              <a:rPr lang="en-US" sz="1400" dirty="0"/>
              <a:t> de </a:t>
            </a:r>
            <a:r>
              <a:rPr lang="en-US" sz="1400" dirty="0" err="1"/>
              <a:t>afastamento</a:t>
            </a:r>
            <a:r>
              <a:rPr lang="en-US" sz="1400" dirty="0"/>
              <a:t> </a:t>
            </a:r>
          </a:p>
          <a:p>
            <a:pPr>
              <a:lnSpc>
                <a:spcPct val="90000"/>
              </a:lnSpc>
            </a:pPr>
            <a:endParaRPr lang="en-US" sz="1400" dirty="0"/>
          </a:p>
          <a:p>
            <a:pPr>
              <a:lnSpc>
                <a:spcPct val="90000"/>
              </a:lnSpc>
            </a:pPr>
            <a:r>
              <a:rPr lang="en-US" sz="1400" dirty="0" err="1"/>
              <a:t>Previsão</a:t>
            </a:r>
            <a:r>
              <a:rPr lang="en-US" sz="1400" dirty="0"/>
              <a:t> de </a:t>
            </a:r>
            <a:r>
              <a:rPr lang="en-US" sz="1400" dirty="0" err="1"/>
              <a:t>convênios</a:t>
            </a:r>
            <a:r>
              <a:rPr lang="en-US" sz="1400" dirty="0"/>
              <a:t>, sob </a:t>
            </a:r>
            <a:r>
              <a:rPr lang="en-US" sz="1400" dirty="0" err="1"/>
              <a:t>supervisão</a:t>
            </a:r>
            <a:r>
              <a:rPr lang="en-US" sz="1400" dirty="0"/>
              <a:t> do INSS, com </a:t>
            </a:r>
            <a:r>
              <a:rPr lang="en-US" sz="1400" dirty="0" err="1"/>
              <a:t>empresas</a:t>
            </a:r>
            <a:r>
              <a:rPr lang="en-US" sz="1400" dirty="0"/>
              <a:t> </a:t>
            </a:r>
            <a:r>
              <a:rPr lang="en-US" sz="1400" dirty="0" err="1"/>
              <a:t>que</a:t>
            </a:r>
            <a:r>
              <a:rPr lang="en-US" sz="1400" dirty="0"/>
              <a:t> </a:t>
            </a:r>
            <a:r>
              <a:rPr lang="en-US" sz="1400" dirty="0" err="1"/>
              <a:t>possuem</a:t>
            </a:r>
            <a:r>
              <a:rPr lang="en-US" sz="1400" dirty="0"/>
              <a:t> </a:t>
            </a:r>
            <a:r>
              <a:rPr lang="en-US" sz="1400" dirty="0" err="1"/>
              <a:t>serviço</a:t>
            </a:r>
            <a:r>
              <a:rPr lang="en-US" sz="1400" dirty="0"/>
              <a:t> </a:t>
            </a:r>
            <a:r>
              <a:rPr lang="en-US" sz="1400" dirty="0" err="1"/>
              <a:t>médico</a:t>
            </a:r>
            <a:r>
              <a:rPr lang="en-US" sz="1400" dirty="0"/>
              <a:t>, </a:t>
            </a:r>
            <a:r>
              <a:rPr lang="en-US" sz="1400" dirty="0" err="1"/>
              <a:t>órgãos</a:t>
            </a:r>
            <a:r>
              <a:rPr lang="en-US" sz="1400" dirty="0"/>
              <a:t> e </a:t>
            </a:r>
            <a:r>
              <a:rPr lang="en-US" sz="1400" dirty="0" err="1"/>
              <a:t>entidades</a:t>
            </a:r>
            <a:r>
              <a:rPr lang="en-US" sz="1400" dirty="0"/>
              <a:t> </a:t>
            </a:r>
            <a:r>
              <a:rPr lang="en-US" sz="1400" dirty="0" err="1"/>
              <a:t>públicas</a:t>
            </a:r>
            <a:endParaRPr lang="en-US" sz="1400" dirty="0"/>
          </a:p>
        </p:txBody>
      </p:sp>
      <p:sp>
        <p:nvSpPr>
          <p:cNvPr id="35" name="Rectangle 34"/>
          <p:cNvSpPr/>
          <p:nvPr/>
        </p:nvSpPr>
        <p:spPr>
          <a:xfrm>
            <a:off x="7680176" y="2477796"/>
            <a:ext cx="2448272" cy="2031325"/>
          </a:xfrm>
          <a:prstGeom prst="rect">
            <a:avLst/>
          </a:prstGeom>
        </p:spPr>
        <p:txBody>
          <a:bodyPr wrap="square">
            <a:spAutoFit/>
          </a:bodyPr>
          <a:lstStyle/>
          <a:p>
            <a:r>
              <a:rPr lang="en-US" sz="1400" dirty="0" err="1"/>
              <a:t>Preservar</a:t>
            </a:r>
            <a:r>
              <a:rPr lang="en-US" sz="1400" dirty="0"/>
              <a:t> o </a:t>
            </a:r>
            <a:r>
              <a:rPr lang="en-US" sz="1400" dirty="0" err="1"/>
              <a:t>poder</a:t>
            </a:r>
            <a:r>
              <a:rPr lang="en-US" sz="1400" dirty="0"/>
              <a:t> de </a:t>
            </a:r>
            <a:r>
              <a:rPr lang="en-US" sz="1400" dirty="0" err="1"/>
              <a:t>compra</a:t>
            </a:r>
            <a:r>
              <a:rPr lang="en-US" sz="1400" dirty="0"/>
              <a:t> do </a:t>
            </a:r>
            <a:r>
              <a:rPr lang="en-US" sz="1400" dirty="0" err="1"/>
              <a:t>trabalhador</a:t>
            </a:r>
            <a:r>
              <a:rPr lang="en-US" sz="1400" dirty="0"/>
              <a:t>, </a:t>
            </a:r>
            <a:r>
              <a:rPr lang="en-US" sz="1400" dirty="0" err="1"/>
              <a:t>como</a:t>
            </a:r>
            <a:r>
              <a:rPr lang="en-US" sz="1400" dirty="0"/>
              <a:t> se </a:t>
            </a:r>
            <a:r>
              <a:rPr lang="en-US" sz="1400" dirty="0" err="1"/>
              <a:t>estivesse</a:t>
            </a:r>
            <a:r>
              <a:rPr lang="en-US" sz="1400" dirty="0"/>
              <a:t> </a:t>
            </a:r>
            <a:r>
              <a:rPr lang="en-US" sz="1400" dirty="0" err="1"/>
              <a:t>na</a:t>
            </a:r>
            <a:r>
              <a:rPr lang="en-US" sz="1400" dirty="0"/>
              <a:t> </a:t>
            </a:r>
            <a:r>
              <a:rPr lang="en-US" sz="1400" dirty="0" err="1"/>
              <a:t>ativa</a:t>
            </a:r>
            <a:endParaRPr lang="en-US" sz="1400" dirty="0"/>
          </a:p>
          <a:p>
            <a:endParaRPr lang="en-US" sz="1400" dirty="0"/>
          </a:p>
          <a:p>
            <a:r>
              <a:rPr lang="en-US" sz="1400" dirty="0" err="1"/>
              <a:t>Facilitar</a:t>
            </a:r>
            <a:r>
              <a:rPr lang="en-US" sz="1400" dirty="0"/>
              <a:t> a </a:t>
            </a:r>
            <a:r>
              <a:rPr lang="en-US" sz="1400" dirty="0" err="1"/>
              <a:t>vida</a:t>
            </a:r>
            <a:r>
              <a:rPr lang="en-US" sz="1400" dirty="0"/>
              <a:t> do </a:t>
            </a:r>
            <a:r>
              <a:rPr lang="en-US" sz="1400" dirty="0" err="1"/>
              <a:t>trabalhador</a:t>
            </a:r>
            <a:r>
              <a:rPr lang="en-US" sz="1400" dirty="0"/>
              <a:t> no </a:t>
            </a:r>
            <a:r>
              <a:rPr lang="en-US" sz="1400" dirty="0" err="1"/>
              <a:t>período</a:t>
            </a:r>
            <a:r>
              <a:rPr lang="en-US" sz="1400" dirty="0"/>
              <a:t> de </a:t>
            </a:r>
            <a:r>
              <a:rPr lang="en-US" sz="1400" dirty="0" err="1"/>
              <a:t>auxílio-doença</a:t>
            </a:r>
            <a:endParaRPr lang="en-US" sz="1400" dirty="0"/>
          </a:p>
          <a:p>
            <a:endParaRPr lang="en-US" sz="1400" dirty="0"/>
          </a:p>
          <a:p>
            <a:r>
              <a:rPr lang="en-US" sz="1400" dirty="0" err="1"/>
              <a:t>Melhorar</a:t>
            </a:r>
            <a:r>
              <a:rPr lang="en-US" sz="1400" dirty="0"/>
              <a:t> a </a:t>
            </a:r>
            <a:r>
              <a:rPr lang="en-US" sz="1400" dirty="0" err="1"/>
              <a:t>qualidade</a:t>
            </a:r>
            <a:r>
              <a:rPr lang="en-US" sz="1400" dirty="0"/>
              <a:t> de </a:t>
            </a:r>
            <a:r>
              <a:rPr lang="en-US" sz="1400" dirty="0" err="1"/>
              <a:t>atendimento</a:t>
            </a:r>
            <a:r>
              <a:rPr lang="en-US" sz="1400" dirty="0"/>
              <a:t> </a:t>
            </a:r>
            <a:r>
              <a:rPr lang="en-US" sz="1400" dirty="0" err="1"/>
              <a:t>ao</a:t>
            </a:r>
            <a:r>
              <a:rPr lang="en-US" sz="1400" dirty="0"/>
              <a:t> </a:t>
            </a:r>
            <a:r>
              <a:rPr lang="en-US" sz="1400" dirty="0" err="1"/>
              <a:t>segurado</a:t>
            </a:r>
            <a:endParaRPr lang="en-US" sz="1400" dirty="0"/>
          </a:p>
        </p:txBody>
      </p:sp>
    </p:spTree>
    <p:extLst>
      <p:ext uri="{BB962C8B-B14F-4D97-AF65-F5344CB8AC3E}">
        <p14:creationId xmlns:p14="http://schemas.microsoft.com/office/powerpoint/2010/main" val="32019442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tângulo 19"/>
          <p:cNvSpPr/>
          <p:nvPr/>
        </p:nvSpPr>
        <p:spPr>
          <a:xfrm>
            <a:off x="1631504" y="1646378"/>
            <a:ext cx="8928992" cy="4662942"/>
          </a:xfrm>
          <a:prstGeom prst="rect">
            <a:avLst/>
          </a:prstGeom>
          <a:solidFill>
            <a:schemeClr val="bg1"/>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23" name="Picture 22" descr="topo.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0" y="8233"/>
            <a:ext cx="9144000" cy="1526977"/>
          </a:xfrm>
          <a:prstGeom prst="rect">
            <a:avLst/>
          </a:prstGeom>
        </p:spPr>
      </p:pic>
      <p:sp>
        <p:nvSpPr>
          <p:cNvPr id="24" name="TextBox 23"/>
          <p:cNvSpPr txBox="1"/>
          <p:nvPr/>
        </p:nvSpPr>
        <p:spPr>
          <a:xfrm>
            <a:off x="2855641" y="44625"/>
            <a:ext cx="7018685" cy="646331"/>
          </a:xfrm>
          <a:prstGeom prst="rect">
            <a:avLst/>
          </a:prstGeom>
          <a:noFill/>
        </p:spPr>
        <p:txBody>
          <a:bodyPr wrap="square" rtlCol="0">
            <a:spAutoFit/>
          </a:bodyPr>
          <a:lstStyle/>
          <a:p>
            <a:r>
              <a:rPr lang="en-US" sz="3600" b="1" dirty="0" err="1">
                <a:solidFill>
                  <a:srgbClr val="005822"/>
                </a:solidFill>
                <a:cs typeface="Calibri"/>
              </a:rPr>
              <a:t>Pensão</a:t>
            </a:r>
            <a:r>
              <a:rPr lang="en-US" sz="3600" b="1" dirty="0">
                <a:solidFill>
                  <a:srgbClr val="005822"/>
                </a:solidFill>
                <a:cs typeface="Calibri"/>
              </a:rPr>
              <a:t> </a:t>
            </a:r>
            <a:r>
              <a:rPr lang="en-US" sz="3600" b="1" dirty="0" err="1">
                <a:solidFill>
                  <a:srgbClr val="005822"/>
                </a:solidFill>
                <a:cs typeface="Calibri"/>
              </a:rPr>
              <a:t>por</a:t>
            </a:r>
            <a:r>
              <a:rPr lang="en-US" sz="3600" b="1" dirty="0">
                <a:solidFill>
                  <a:srgbClr val="005822"/>
                </a:solidFill>
                <a:cs typeface="Calibri"/>
              </a:rPr>
              <a:t> </a:t>
            </a:r>
            <a:r>
              <a:rPr lang="en-US" sz="3600" b="1" dirty="0" err="1">
                <a:solidFill>
                  <a:srgbClr val="005822"/>
                </a:solidFill>
                <a:cs typeface="Calibri"/>
              </a:rPr>
              <a:t>morte</a:t>
            </a:r>
            <a:r>
              <a:rPr lang="en-US" sz="3600" b="1" dirty="0">
                <a:solidFill>
                  <a:srgbClr val="005822"/>
                </a:solidFill>
                <a:cs typeface="Calibri"/>
              </a:rPr>
              <a:t>: tempo </a:t>
            </a:r>
            <a:r>
              <a:rPr lang="en-US" sz="3600" b="1" dirty="0" err="1">
                <a:solidFill>
                  <a:srgbClr val="005822"/>
                </a:solidFill>
                <a:cs typeface="Calibri"/>
              </a:rPr>
              <a:t>mínimo</a:t>
            </a:r>
            <a:endParaRPr lang="en-US" sz="3600" b="1" dirty="0">
              <a:solidFill>
                <a:srgbClr val="005822"/>
              </a:solidFill>
              <a:latin typeface="Calibri"/>
              <a:cs typeface="Calibri"/>
            </a:endParaRPr>
          </a:p>
        </p:txBody>
      </p:sp>
      <p:sp>
        <p:nvSpPr>
          <p:cNvPr id="25" name="TextBox 24"/>
          <p:cNvSpPr txBox="1"/>
          <p:nvPr/>
        </p:nvSpPr>
        <p:spPr>
          <a:xfrm>
            <a:off x="1703512" y="951112"/>
            <a:ext cx="1296144" cy="461665"/>
          </a:xfrm>
          <a:prstGeom prst="rect">
            <a:avLst/>
          </a:prstGeom>
          <a:noFill/>
        </p:spPr>
        <p:txBody>
          <a:bodyPr wrap="square" rtlCol="0">
            <a:spAutoFit/>
          </a:bodyPr>
          <a:lstStyle/>
          <a:p>
            <a:r>
              <a:rPr lang="en-US" sz="2400" b="1" i="1" dirty="0">
                <a:solidFill>
                  <a:srgbClr val="704E1C"/>
                </a:solidFill>
              </a:rPr>
              <a:t>O </a:t>
            </a:r>
            <a:r>
              <a:rPr lang="en-US" sz="2400" b="1" i="1" dirty="0" err="1">
                <a:solidFill>
                  <a:srgbClr val="704E1C"/>
                </a:solidFill>
              </a:rPr>
              <a:t>que</a:t>
            </a:r>
            <a:r>
              <a:rPr lang="en-US" sz="2400" b="1" i="1" dirty="0">
                <a:solidFill>
                  <a:srgbClr val="704E1C"/>
                </a:solidFill>
              </a:rPr>
              <a:t> </a:t>
            </a:r>
            <a:r>
              <a:rPr lang="en-US" sz="2400" b="1" i="1" dirty="0" err="1">
                <a:solidFill>
                  <a:srgbClr val="704E1C"/>
                </a:solidFill>
              </a:rPr>
              <a:t>é</a:t>
            </a:r>
            <a:r>
              <a:rPr lang="en-US" sz="2400" b="1" i="1" dirty="0">
                <a:solidFill>
                  <a:srgbClr val="704E1C"/>
                </a:solidFill>
              </a:rPr>
              <a:t>?</a:t>
            </a:r>
          </a:p>
        </p:txBody>
      </p:sp>
      <p:sp>
        <p:nvSpPr>
          <p:cNvPr id="26" name="TextBox 25"/>
          <p:cNvSpPr txBox="1"/>
          <p:nvPr/>
        </p:nvSpPr>
        <p:spPr>
          <a:xfrm>
            <a:off x="3215680" y="1002214"/>
            <a:ext cx="6768752" cy="338554"/>
          </a:xfrm>
          <a:prstGeom prst="rect">
            <a:avLst/>
          </a:prstGeom>
          <a:noFill/>
        </p:spPr>
        <p:txBody>
          <a:bodyPr wrap="square" rtlCol="0">
            <a:spAutoFit/>
          </a:bodyPr>
          <a:lstStyle/>
          <a:p>
            <a:r>
              <a:rPr lang="en-US" sz="1600" dirty="0" err="1"/>
              <a:t>Benefício</a:t>
            </a:r>
            <a:r>
              <a:rPr lang="en-US" sz="1600" dirty="0"/>
              <a:t> </a:t>
            </a:r>
            <a:r>
              <a:rPr lang="en-US" sz="1600" dirty="0" err="1"/>
              <a:t>concedido</a:t>
            </a:r>
            <a:r>
              <a:rPr lang="en-US" sz="1600" dirty="0"/>
              <a:t> </a:t>
            </a:r>
            <a:r>
              <a:rPr lang="en-US" sz="1600" dirty="0" err="1"/>
              <a:t>ao</a:t>
            </a:r>
            <a:r>
              <a:rPr lang="en-US" sz="1600" dirty="0"/>
              <a:t>(s) </a:t>
            </a:r>
            <a:r>
              <a:rPr lang="en-US" sz="1600" dirty="0" err="1"/>
              <a:t>dependente</a:t>
            </a:r>
            <a:r>
              <a:rPr lang="en-US" sz="1600" dirty="0"/>
              <a:t>(s) </a:t>
            </a:r>
            <a:r>
              <a:rPr lang="en-US" sz="1600" dirty="0" err="1"/>
              <a:t>em</a:t>
            </a:r>
            <a:r>
              <a:rPr lang="en-US" sz="1600" dirty="0"/>
              <a:t> </a:t>
            </a:r>
            <a:r>
              <a:rPr lang="en-US" sz="1600" dirty="0" err="1"/>
              <a:t>caso</a:t>
            </a:r>
            <a:r>
              <a:rPr lang="en-US" sz="1600" dirty="0"/>
              <a:t> de </a:t>
            </a:r>
            <a:r>
              <a:rPr lang="en-US" sz="1600" dirty="0" err="1"/>
              <a:t>falecimento</a:t>
            </a:r>
            <a:r>
              <a:rPr lang="en-US" sz="1600" dirty="0"/>
              <a:t> do </a:t>
            </a:r>
            <a:r>
              <a:rPr lang="en-US" sz="1600" dirty="0" err="1"/>
              <a:t>segurado</a:t>
            </a:r>
            <a:endParaRPr lang="en-US" sz="1600" dirty="0"/>
          </a:p>
        </p:txBody>
      </p:sp>
      <p:sp>
        <p:nvSpPr>
          <p:cNvPr id="28" name="TextBox 27"/>
          <p:cNvSpPr txBox="1"/>
          <p:nvPr/>
        </p:nvSpPr>
        <p:spPr>
          <a:xfrm>
            <a:off x="5519936" y="1700809"/>
            <a:ext cx="1512168" cy="461665"/>
          </a:xfrm>
          <a:prstGeom prst="rect">
            <a:avLst/>
          </a:prstGeom>
          <a:noFill/>
        </p:spPr>
        <p:txBody>
          <a:bodyPr wrap="square" rtlCol="0">
            <a:spAutoFit/>
          </a:bodyPr>
          <a:lstStyle/>
          <a:p>
            <a:r>
              <a:rPr lang="en-US" sz="2400" b="1" i="1" dirty="0" err="1">
                <a:solidFill>
                  <a:srgbClr val="704E1C"/>
                </a:solidFill>
              </a:rPr>
              <a:t>Propostas</a:t>
            </a:r>
            <a:endParaRPr lang="en-US" sz="2400" b="1" i="1" dirty="0">
              <a:solidFill>
                <a:srgbClr val="704E1C"/>
              </a:solidFill>
            </a:endParaRPr>
          </a:p>
        </p:txBody>
      </p:sp>
      <p:sp>
        <p:nvSpPr>
          <p:cNvPr id="29" name="TextBox 28"/>
          <p:cNvSpPr txBox="1"/>
          <p:nvPr/>
        </p:nvSpPr>
        <p:spPr>
          <a:xfrm>
            <a:off x="8184232" y="1700809"/>
            <a:ext cx="1512168" cy="461665"/>
          </a:xfrm>
          <a:prstGeom prst="rect">
            <a:avLst/>
          </a:prstGeom>
          <a:noFill/>
        </p:spPr>
        <p:txBody>
          <a:bodyPr wrap="square" rtlCol="0">
            <a:spAutoFit/>
          </a:bodyPr>
          <a:lstStyle/>
          <a:p>
            <a:r>
              <a:rPr lang="en-US" sz="2400" b="1" i="1" dirty="0" err="1">
                <a:solidFill>
                  <a:srgbClr val="704E1C"/>
                </a:solidFill>
              </a:rPr>
              <a:t>Objetivos</a:t>
            </a:r>
            <a:endParaRPr lang="en-US" sz="2400" b="1" i="1" dirty="0">
              <a:solidFill>
                <a:srgbClr val="704E1C"/>
              </a:solidFill>
            </a:endParaRPr>
          </a:p>
        </p:txBody>
      </p:sp>
      <p:pic>
        <p:nvPicPr>
          <p:cNvPr id="30" name="Picture 29" descr="seta.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47528" y="1700808"/>
            <a:ext cx="2736304" cy="768494"/>
          </a:xfrm>
          <a:prstGeom prst="rect">
            <a:avLst/>
          </a:prstGeom>
        </p:spPr>
      </p:pic>
      <p:pic>
        <p:nvPicPr>
          <p:cNvPr id="31" name="Picture 30" descr="seta.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71864" y="1700808"/>
            <a:ext cx="2736304" cy="768494"/>
          </a:xfrm>
          <a:prstGeom prst="rect">
            <a:avLst/>
          </a:prstGeom>
        </p:spPr>
      </p:pic>
      <p:pic>
        <p:nvPicPr>
          <p:cNvPr id="32" name="Picture 31" descr="seta.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64152" y="1700808"/>
            <a:ext cx="2736304" cy="768494"/>
          </a:xfrm>
          <a:prstGeom prst="rect">
            <a:avLst/>
          </a:prstGeom>
        </p:spPr>
      </p:pic>
      <p:sp>
        <p:nvSpPr>
          <p:cNvPr id="33" name="Rectangle 32"/>
          <p:cNvSpPr/>
          <p:nvPr/>
        </p:nvSpPr>
        <p:spPr>
          <a:xfrm>
            <a:off x="2063552" y="2780929"/>
            <a:ext cx="2448272" cy="674031"/>
          </a:xfrm>
          <a:prstGeom prst="rect">
            <a:avLst/>
          </a:prstGeom>
        </p:spPr>
        <p:txBody>
          <a:bodyPr wrap="square">
            <a:spAutoFit/>
          </a:bodyPr>
          <a:lstStyle/>
          <a:p>
            <a:pPr>
              <a:lnSpc>
                <a:spcPct val="90000"/>
              </a:lnSpc>
            </a:pPr>
            <a:r>
              <a:rPr lang="en-US" sz="1400" dirty="0" err="1"/>
              <a:t>Não</a:t>
            </a:r>
            <a:r>
              <a:rPr lang="en-US" sz="1400" dirty="0"/>
              <a:t> </a:t>
            </a:r>
            <a:r>
              <a:rPr lang="en-US" sz="1400" dirty="0" err="1"/>
              <a:t>há</a:t>
            </a:r>
            <a:r>
              <a:rPr lang="en-US" sz="1400" dirty="0"/>
              <a:t> tempo </a:t>
            </a:r>
            <a:r>
              <a:rPr lang="en-US" sz="1400" dirty="0" err="1"/>
              <a:t>mínimo</a:t>
            </a:r>
            <a:r>
              <a:rPr lang="en-US" sz="1400" dirty="0"/>
              <a:t> de </a:t>
            </a:r>
            <a:r>
              <a:rPr lang="en-US" sz="1400" dirty="0" err="1"/>
              <a:t>contribuição</a:t>
            </a:r>
            <a:r>
              <a:rPr lang="en-US" sz="1400" dirty="0"/>
              <a:t>, </a:t>
            </a:r>
            <a:r>
              <a:rPr lang="en-US" sz="1400" dirty="0" err="1"/>
              <a:t>nem</a:t>
            </a:r>
            <a:r>
              <a:rPr lang="en-US" sz="1400" dirty="0"/>
              <a:t> </a:t>
            </a:r>
            <a:r>
              <a:rPr lang="en-US" sz="1400" dirty="0" err="1"/>
              <a:t>prazo</a:t>
            </a:r>
            <a:r>
              <a:rPr lang="en-US" sz="1400" dirty="0"/>
              <a:t> </a:t>
            </a:r>
            <a:r>
              <a:rPr lang="en-US" sz="1400" dirty="0" err="1"/>
              <a:t>mínimo</a:t>
            </a:r>
            <a:r>
              <a:rPr lang="en-US" sz="1400" dirty="0"/>
              <a:t> de </a:t>
            </a:r>
            <a:r>
              <a:rPr lang="en-US" sz="1400" dirty="0" err="1"/>
              <a:t>casamento</a:t>
            </a:r>
            <a:endParaRPr lang="en-US" sz="1400" dirty="0"/>
          </a:p>
        </p:txBody>
      </p:sp>
      <p:sp>
        <p:nvSpPr>
          <p:cNvPr id="34" name="Rectangle 33"/>
          <p:cNvSpPr/>
          <p:nvPr/>
        </p:nvSpPr>
        <p:spPr>
          <a:xfrm>
            <a:off x="4943872" y="2276872"/>
            <a:ext cx="2592288" cy="3754874"/>
          </a:xfrm>
          <a:prstGeom prst="rect">
            <a:avLst/>
          </a:prstGeom>
        </p:spPr>
        <p:txBody>
          <a:bodyPr wrap="square">
            <a:spAutoFit/>
          </a:bodyPr>
          <a:lstStyle/>
          <a:p>
            <a:pPr>
              <a:lnSpc>
                <a:spcPct val="80000"/>
              </a:lnSpc>
            </a:pPr>
            <a:r>
              <a:rPr lang="en-US" sz="1400" dirty="0" err="1">
                <a:solidFill>
                  <a:srgbClr val="FF0000"/>
                </a:solidFill>
              </a:rPr>
              <a:t>Não</a:t>
            </a:r>
            <a:r>
              <a:rPr lang="en-US" sz="1400" dirty="0">
                <a:solidFill>
                  <a:srgbClr val="FF0000"/>
                </a:solidFill>
              </a:rPr>
              <a:t> se </a:t>
            </a:r>
            <a:r>
              <a:rPr lang="en-US" sz="1400" dirty="0" err="1">
                <a:solidFill>
                  <a:srgbClr val="FF0000"/>
                </a:solidFill>
              </a:rPr>
              <a:t>aplicam</a:t>
            </a:r>
            <a:r>
              <a:rPr lang="en-US" sz="1400" dirty="0">
                <a:solidFill>
                  <a:srgbClr val="FF0000"/>
                </a:solidFill>
              </a:rPr>
              <a:t> </a:t>
            </a:r>
            <a:r>
              <a:rPr lang="en-US" sz="1400" dirty="0" err="1">
                <a:solidFill>
                  <a:srgbClr val="FF0000"/>
                </a:solidFill>
              </a:rPr>
              <a:t>aos</a:t>
            </a:r>
            <a:r>
              <a:rPr lang="en-US" sz="1400" dirty="0">
                <a:solidFill>
                  <a:srgbClr val="FF0000"/>
                </a:solidFill>
              </a:rPr>
              <a:t> </a:t>
            </a:r>
            <a:r>
              <a:rPr lang="en-US" sz="1400" dirty="0" err="1">
                <a:solidFill>
                  <a:srgbClr val="FF0000"/>
                </a:solidFill>
              </a:rPr>
              <a:t>atuais</a:t>
            </a:r>
            <a:r>
              <a:rPr lang="en-US" sz="1400" dirty="0">
                <a:solidFill>
                  <a:srgbClr val="FF0000"/>
                </a:solidFill>
              </a:rPr>
              <a:t> </a:t>
            </a:r>
            <a:r>
              <a:rPr lang="en-US" sz="1400" dirty="0" err="1">
                <a:solidFill>
                  <a:srgbClr val="FF0000"/>
                </a:solidFill>
              </a:rPr>
              <a:t>beneficiários</a:t>
            </a:r>
            <a:endParaRPr lang="en-US" sz="1400" dirty="0">
              <a:solidFill>
                <a:srgbClr val="FF0000"/>
              </a:solidFill>
            </a:endParaRPr>
          </a:p>
          <a:p>
            <a:pPr>
              <a:lnSpc>
                <a:spcPct val="70000"/>
              </a:lnSpc>
            </a:pPr>
            <a:endParaRPr lang="en-US" sz="1400" b="1" dirty="0"/>
          </a:p>
          <a:p>
            <a:pPr>
              <a:lnSpc>
                <a:spcPct val="70000"/>
              </a:lnSpc>
            </a:pPr>
            <a:r>
              <a:rPr lang="en-US" sz="1400" dirty="0"/>
              <a:t>Tempo </a:t>
            </a:r>
            <a:r>
              <a:rPr lang="en-US" sz="1400" dirty="0" err="1"/>
              <a:t>mínimo</a:t>
            </a:r>
            <a:r>
              <a:rPr lang="en-US" sz="1400" dirty="0"/>
              <a:t> de 2 </a:t>
            </a:r>
            <a:r>
              <a:rPr lang="en-US" sz="1400" dirty="0" err="1"/>
              <a:t>anos</a:t>
            </a:r>
            <a:r>
              <a:rPr lang="en-US" sz="1400" dirty="0"/>
              <a:t> de </a:t>
            </a:r>
            <a:r>
              <a:rPr lang="en-US" sz="1400" dirty="0" err="1"/>
              <a:t>contribuição</a:t>
            </a:r>
            <a:r>
              <a:rPr lang="en-US" sz="1400" dirty="0"/>
              <a:t> </a:t>
            </a:r>
            <a:r>
              <a:rPr lang="en-US" sz="1400" dirty="0" err="1"/>
              <a:t>para</a:t>
            </a:r>
            <a:r>
              <a:rPr lang="en-US" sz="1400" dirty="0"/>
              <a:t> </a:t>
            </a:r>
            <a:r>
              <a:rPr lang="en-US" sz="1400" dirty="0" err="1"/>
              <a:t>acesso</a:t>
            </a:r>
            <a:r>
              <a:rPr lang="en-US" sz="1400" dirty="0"/>
              <a:t> </a:t>
            </a:r>
            <a:r>
              <a:rPr lang="en-US" sz="1400" dirty="0" err="1"/>
              <a:t>à</a:t>
            </a:r>
            <a:r>
              <a:rPr lang="en-US" sz="1400" dirty="0"/>
              <a:t> </a:t>
            </a:r>
            <a:r>
              <a:rPr lang="en-US" sz="1400" dirty="0" err="1"/>
              <a:t>pensão</a:t>
            </a:r>
            <a:r>
              <a:rPr lang="en-US" sz="1400" dirty="0"/>
              <a:t> </a:t>
            </a:r>
            <a:r>
              <a:rPr lang="en-US" sz="1400" dirty="0" err="1"/>
              <a:t>previdenciária</a:t>
            </a:r>
            <a:r>
              <a:rPr lang="en-US" sz="1400" dirty="0"/>
              <a:t> </a:t>
            </a:r>
            <a:r>
              <a:rPr lang="en-US" sz="1400" dirty="0" err="1"/>
              <a:t>por</a:t>
            </a:r>
            <a:r>
              <a:rPr lang="en-US" sz="1400" dirty="0"/>
              <a:t> </a:t>
            </a:r>
            <a:r>
              <a:rPr lang="en-US" sz="1400" dirty="0" err="1"/>
              <a:t>morte</a:t>
            </a:r>
            <a:endParaRPr lang="en-US" sz="1400" dirty="0"/>
          </a:p>
          <a:p>
            <a:pPr>
              <a:lnSpc>
                <a:spcPct val="70000"/>
              </a:lnSpc>
            </a:pPr>
            <a:endParaRPr lang="en-US" sz="1400" b="1" dirty="0"/>
          </a:p>
          <a:p>
            <a:pPr marL="285750" indent="-285750">
              <a:lnSpc>
                <a:spcPct val="70000"/>
              </a:lnSpc>
              <a:buFont typeface="Arial"/>
              <a:buChar char="•"/>
            </a:pPr>
            <a:r>
              <a:rPr lang="en-US" sz="1400" dirty="0" err="1"/>
              <a:t>Exceção</a:t>
            </a:r>
            <a:r>
              <a:rPr lang="en-US" sz="1400" dirty="0"/>
              <a:t> </a:t>
            </a:r>
            <a:r>
              <a:rPr lang="en-US" sz="1400" dirty="0" err="1"/>
              <a:t>para</a:t>
            </a:r>
            <a:r>
              <a:rPr lang="en-US" sz="1400" dirty="0"/>
              <a:t> </a:t>
            </a:r>
            <a:r>
              <a:rPr lang="en-US" sz="1400" dirty="0" err="1"/>
              <a:t>casos</a:t>
            </a:r>
            <a:r>
              <a:rPr lang="en-US" sz="1400" dirty="0"/>
              <a:t> de </a:t>
            </a:r>
            <a:r>
              <a:rPr lang="en-US" sz="1400" dirty="0" err="1"/>
              <a:t>acidente</a:t>
            </a:r>
            <a:r>
              <a:rPr lang="en-US" sz="1400" dirty="0"/>
              <a:t> de </a:t>
            </a:r>
            <a:r>
              <a:rPr lang="en-US" sz="1400" dirty="0" err="1"/>
              <a:t>trabalho</a:t>
            </a:r>
            <a:r>
              <a:rPr lang="en-US" sz="1400" dirty="0"/>
              <a:t> e </a:t>
            </a:r>
            <a:r>
              <a:rPr lang="en-US" sz="1400" dirty="0" err="1"/>
              <a:t>doença</a:t>
            </a:r>
            <a:r>
              <a:rPr lang="en-US" sz="1400" dirty="0"/>
              <a:t> </a:t>
            </a:r>
            <a:r>
              <a:rPr lang="en-US" sz="1400" dirty="0" err="1"/>
              <a:t>profissional</a:t>
            </a:r>
            <a:r>
              <a:rPr lang="en-US" sz="1400" dirty="0"/>
              <a:t> </a:t>
            </a:r>
            <a:r>
              <a:rPr lang="en-US" sz="1400" dirty="0" err="1"/>
              <a:t>ou</a:t>
            </a:r>
            <a:r>
              <a:rPr lang="en-US" sz="1400" dirty="0"/>
              <a:t> do </a:t>
            </a:r>
            <a:r>
              <a:rPr lang="en-US" sz="1400" dirty="0" err="1"/>
              <a:t>trabalho</a:t>
            </a:r>
            <a:endParaRPr lang="en-US" sz="1400" dirty="0"/>
          </a:p>
          <a:p>
            <a:pPr>
              <a:lnSpc>
                <a:spcPct val="70000"/>
              </a:lnSpc>
            </a:pPr>
            <a:endParaRPr lang="en-US" sz="1400" dirty="0"/>
          </a:p>
          <a:p>
            <a:pPr>
              <a:lnSpc>
                <a:spcPct val="70000"/>
              </a:lnSpc>
            </a:pPr>
            <a:r>
              <a:rPr lang="en-US" sz="1400" dirty="0"/>
              <a:t>Tempo </a:t>
            </a:r>
            <a:r>
              <a:rPr lang="en-US" sz="1400" dirty="0" err="1"/>
              <a:t>mínimo</a:t>
            </a:r>
            <a:r>
              <a:rPr lang="en-US" sz="1400" dirty="0"/>
              <a:t> de 2 </a:t>
            </a:r>
            <a:r>
              <a:rPr lang="en-US" sz="1400" dirty="0" err="1"/>
              <a:t>anos</a:t>
            </a:r>
            <a:r>
              <a:rPr lang="en-US" sz="1400" dirty="0"/>
              <a:t> de</a:t>
            </a:r>
          </a:p>
          <a:p>
            <a:pPr>
              <a:lnSpc>
                <a:spcPct val="70000"/>
              </a:lnSpc>
            </a:pPr>
            <a:r>
              <a:rPr lang="en-US" sz="1400" dirty="0" err="1"/>
              <a:t>casamento</a:t>
            </a:r>
            <a:r>
              <a:rPr lang="en-US" sz="1400" dirty="0"/>
              <a:t> </a:t>
            </a:r>
            <a:r>
              <a:rPr lang="en-US" sz="1400" dirty="0" err="1"/>
              <a:t>ou</a:t>
            </a:r>
            <a:r>
              <a:rPr lang="en-US" sz="1400" dirty="0"/>
              <a:t> </a:t>
            </a:r>
            <a:r>
              <a:rPr lang="en-US" sz="1400" dirty="0" err="1"/>
              <a:t>união</a:t>
            </a:r>
            <a:r>
              <a:rPr lang="en-US" sz="1400" dirty="0"/>
              <a:t> </a:t>
            </a:r>
            <a:r>
              <a:rPr lang="en-US" sz="1400" dirty="0" err="1"/>
              <a:t>estável</a:t>
            </a:r>
            <a:endParaRPr lang="en-US" sz="1400" dirty="0"/>
          </a:p>
          <a:p>
            <a:pPr>
              <a:lnSpc>
                <a:spcPct val="70000"/>
              </a:lnSpc>
            </a:pPr>
            <a:endParaRPr lang="en-US" sz="1400" dirty="0"/>
          </a:p>
          <a:p>
            <a:pPr marL="285750" indent="-285750">
              <a:lnSpc>
                <a:spcPct val="70000"/>
              </a:lnSpc>
              <a:buFont typeface="Arial"/>
              <a:buChar char="•"/>
            </a:pPr>
            <a:r>
              <a:rPr lang="en-US" sz="1400" dirty="0" err="1"/>
              <a:t>Exceção</a:t>
            </a:r>
            <a:r>
              <a:rPr lang="en-US" sz="1400" dirty="0"/>
              <a:t> </a:t>
            </a:r>
            <a:r>
              <a:rPr lang="en-US" sz="1400" dirty="0" err="1"/>
              <a:t>para</a:t>
            </a:r>
            <a:r>
              <a:rPr lang="en-US" sz="1400" dirty="0"/>
              <a:t> </a:t>
            </a:r>
            <a:r>
              <a:rPr lang="en-US" sz="1400" dirty="0" err="1"/>
              <a:t>casos</a:t>
            </a:r>
            <a:r>
              <a:rPr lang="en-US" sz="1400" dirty="0"/>
              <a:t> de </a:t>
            </a:r>
            <a:r>
              <a:rPr lang="en-US" sz="1400" dirty="0" err="1"/>
              <a:t>acidentes</a:t>
            </a:r>
            <a:r>
              <a:rPr lang="en-US" sz="1400" dirty="0"/>
              <a:t> de </a:t>
            </a:r>
            <a:r>
              <a:rPr lang="en-US" sz="1400" dirty="0" err="1"/>
              <a:t>trabalho</a:t>
            </a:r>
            <a:r>
              <a:rPr lang="en-US" sz="1400" dirty="0"/>
              <a:t> </a:t>
            </a:r>
            <a:r>
              <a:rPr lang="en-US" sz="1400" dirty="0" err="1"/>
              <a:t>depois</a:t>
            </a:r>
            <a:r>
              <a:rPr lang="en-US" sz="1400" dirty="0"/>
              <a:t> do </a:t>
            </a:r>
            <a:r>
              <a:rPr lang="en-US" sz="1400" dirty="0" err="1"/>
              <a:t>casamento</a:t>
            </a:r>
            <a:r>
              <a:rPr lang="en-US" sz="1400" dirty="0"/>
              <a:t> </a:t>
            </a:r>
            <a:r>
              <a:rPr lang="en-US" sz="1400" dirty="0" err="1"/>
              <a:t>ou</a:t>
            </a:r>
            <a:r>
              <a:rPr lang="en-US" sz="1400" dirty="0"/>
              <a:t> </a:t>
            </a:r>
            <a:r>
              <a:rPr lang="en-US" sz="1400" dirty="0" err="1"/>
              <a:t>para</a:t>
            </a:r>
            <a:r>
              <a:rPr lang="en-US" sz="1400" dirty="0"/>
              <a:t> </a:t>
            </a:r>
            <a:r>
              <a:rPr lang="en-US" sz="1400" dirty="0" err="1"/>
              <a:t>cônjuge</a:t>
            </a:r>
            <a:r>
              <a:rPr lang="en-US" sz="1400" dirty="0"/>
              <a:t>/</a:t>
            </a:r>
            <a:r>
              <a:rPr lang="en-US" sz="1400" dirty="0" err="1"/>
              <a:t>companheiro</a:t>
            </a:r>
            <a:r>
              <a:rPr lang="en-US" sz="1400" dirty="0"/>
              <a:t> </a:t>
            </a:r>
            <a:r>
              <a:rPr lang="en-US" sz="1400" dirty="0" err="1"/>
              <a:t>incapaz</a:t>
            </a:r>
            <a:r>
              <a:rPr lang="en-US" sz="1400" dirty="0"/>
              <a:t>/</a:t>
            </a:r>
            <a:r>
              <a:rPr lang="en-US" sz="1400" dirty="0" err="1"/>
              <a:t>inválido</a:t>
            </a:r>
            <a:r>
              <a:rPr lang="en-US" sz="1400" dirty="0"/>
              <a:t> </a:t>
            </a:r>
          </a:p>
          <a:p>
            <a:pPr>
              <a:lnSpc>
                <a:spcPct val="70000"/>
              </a:lnSpc>
            </a:pPr>
            <a:endParaRPr lang="en-US" sz="1400" dirty="0"/>
          </a:p>
          <a:p>
            <a:pPr>
              <a:lnSpc>
                <a:spcPct val="70000"/>
              </a:lnSpc>
            </a:pPr>
            <a:r>
              <a:rPr lang="en-US" sz="1400" dirty="0" err="1"/>
              <a:t>Regra</a:t>
            </a:r>
            <a:r>
              <a:rPr lang="en-US" sz="1400" dirty="0"/>
              <a:t> </a:t>
            </a:r>
            <a:r>
              <a:rPr lang="en-US" sz="1400" dirty="0" err="1"/>
              <a:t>válida</a:t>
            </a:r>
            <a:r>
              <a:rPr lang="en-US" sz="1400" dirty="0"/>
              <a:t> </a:t>
            </a:r>
            <a:r>
              <a:rPr lang="en-US" sz="1400" dirty="0" err="1"/>
              <a:t>também</a:t>
            </a:r>
            <a:r>
              <a:rPr lang="en-US" sz="1400" dirty="0"/>
              <a:t> </a:t>
            </a:r>
            <a:r>
              <a:rPr lang="en-US" sz="1400" dirty="0" err="1"/>
              <a:t>para</a:t>
            </a:r>
            <a:r>
              <a:rPr lang="en-US" sz="1400" dirty="0"/>
              <a:t> </a:t>
            </a:r>
            <a:r>
              <a:rPr lang="en-US" sz="1400" dirty="0" err="1"/>
              <a:t>os</a:t>
            </a:r>
            <a:r>
              <a:rPr lang="en-US" sz="1400" dirty="0"/>
              <a:t> </a:t>
            </a:r>
            <a:r>
              <a:rPr lang="en-US" sz="1400" dirty="0" err="1"/>
              <a:t>servidores</a:t>
            </a:r>
            <a:r>
              <a:rPr lang="en-US" sz="1400" dirty="0"/>
              <a:t> </a:t>
            </a:r>
            <a:r>
              <a:rPr lang="en-US" sz="1400" dirty="0" err="1"/>
              <a:t>públicos</a:t>
            </a:r>
            <a:r>
              <a:rPr lang="en-US" sz="1400" dirty="0"/>
              <a:t> da </a:t>
            </a:r>
            <a:r>
              <a:rPr lang="en-US" sz="1400" dirty="0" err="1"/>
              <a:t>União</a:t>
            </a:r>
            <a:endParaRPr lang="en-US" sz="1400" dirty="0"/>
          </a:p>
          <a:p>
            <a:pPr>
              <a:lnSpc>
                <a:spcPct val="70000"/>
              </a:lnSpc>
            </a:pPr>
            <a:endParaRPr lang="en-US" sz="1400" dirty="0"/>
          </a:p>
        </p:txBody>
      </p:sp>
      <p:sp>
        <p:nvSpPr>
          <p:cNvPr id="35" name="Rectangle 34"/>
          <p:cNvSpPr/>
          <p:nvPr/>
        </p:nvSpPr>
        <p:spPr>
          <a:xfrm>
            <a:off x="7680176" y="2708921"/>
            <a:ext cx="2448272" cy="2246769"/>
          </a:xfrm>
          <a:prstGeom prst="rect">
            <a:avLst/>
          </a:prstGeom>
        </p:spPr>
        <p:txBody>
          <a:bodyPr wrap="square">
            <a:spAutoFit/>
          </a:bodyPr>
          <a:lstStyle/>
          <a:p>
            <a:r>
              <a:rPr lang="en-US" sz="1400" dirty="0" err="1"/>
              <a:t>Preservar</a:t>
            </a:r>
            <a:r>
              <a:rPr lang="en-US" sz="1400" dirty="0"/>
              <a:t> a </a:t>
            </a:r>
            <a:r>
              <a:rPr lang="en-US" sz="1400" dirty="0" err="1"/>
              <a:t>sustentabilidade</a:t>
            </a:r>
            <a:r>
              <a:rPr lang="en-US" sz="1400" dirty="0"/>
              <a:t> da </a:t>
            </a:r>
            <a:r>
              <a:rPr lang="en-US" sz="1400" dirty="0" err="1"/>
              <a:t>previdência</a:t>
            </a:r>
            <a:endParaRPr lang="en-US" sz="1400" dirty="0"/>
          </a:p>
          <a:p>
            <a:endParaRPr lang="en-US" sz="1400" dirty="0"/>
          </a:p>
          <a:p>
            <a:r>
              <a:rPr lang="en-US" sz="1400" dirty="0" err="1"/>
              <a:t>Alinhar</a:t>
            </a:r>
            <a:r>
              <a:rPr lang="en-US" sz="1400" dirty="0"/>
              <a:t> a </a:t>
            </a:r>
            <a:r>
              <a:rPr lang="en-US" sz="1400" dirty="0" err="1"/>
              <a:t>legislação</a:t>
            </a:r>
            <a:r>
              <a:rPr lang="en-US" sz="1400" dirty="0"/>
              <a:t> </a:t>
            </a:r>
            <a:r>
              <a:rPr lang="en-US" sz="1400" dirty="0" err="1"/>
              <a:t>brasileira</a:t>
            </a:r>
            <a:r>
              <a:rPr lang="en-US" sz="1400" dirty="0"/>
              <a:t> </a:t>
            </a:r>
            <a:r>
              <a:rPr lang="en-US" sz="1400" dirty="0" err="1"/>
              <a:t>às</a:t>
            </a:r>
            <a:r>
              <a:rPr lang="en-US" sz="1400" dirty="0"/>
              <a:t> </a:t>
            </a:r>
            <a:r>
              <a:rPr lang="en-US" sz="1400" dirty="0" err="1"/>
              <a:t>melhores</a:t>
            </a:r>
            <a:r>
              <a:rPr lang="en-US" sz="1400" dirty="0"/>
              <a:t> </a:t>
            </a:r>
            <a:r>
              <a:rPr lang="en-US" sz="1400" dirty="0" err="1"/>
              <a:t>práticas</a:t>
            </a:r>
            <a:r>
              <a:rPr lang="en-US" sz="1400" dirty="0"/>
              <a:t> </a:t>
            </a:r>
            <a:r>
              <a:rPr lang="en-US" sz="1400" dirty="0" err="1"/>
              <a:t>internacionais</a:t>
            </a:r>
            <a:r>
              <a:rPr lang="en-US" sz="1400" dirty="0"/>
              <a:t> de </a:t>
            </a:r>
            <a:r>
              <a:rPr lang="en-US" sz="1400" dirty="0" err="1"/>
              <a:t>previdência</a:t>
            </a:r>
            <a:r>
              <a:rPr lang="en-US" sz="1400" dirty="0"/>
              <a:t> social</a:t>
            </a:r>
          </a:p>
          <a:p>
            <a:r>
              <a:rPr lang="en-US" sz="1400" dirty="0"/>
              <a:t>      </a:t>
            </a:r>
            <a:r>
              <a:rPr lang="en-US" sz="1400" b="1" dirty="0"/>
              <a:t> </a:t>
            </a:r>
            <a:endParaRPr lang="en-US" sz="1400" dirty="0"/>
          </a:p>
          <a:p>
            <a:r>
              <a:rPr lang="en-US" sz="1400" dirty="0" err="1"/>
              <a:t>Coibir</a:t>
            </a:r>
            <a:r>
              <a:rPr lang="en-US" sz="1400" dirty="0"/>
              <a:t> </a:t>
            </a:r>
            <a:r>
              <a:rPr lang="en-US" sz="1400" dirty="0" err="1"/>
              <a:t>abusos</a:t>
            </a:r>
            <a:r>
              <a:rPr lang="en-US" sz="1400" dirty="0"/>
              <a:t> </a:t>
            </a:r>
            <a:r>
              <a:rPr lang="en-US" sz="1400" dirty="0" err="1"/>
              <a:t>na</a:t>
            </a:r>
            <a:r>
              <a:rPr lang="en-US" sz="1400" dirty="0"/>
              <a:t> </a:t>
            </a:r>
            <a:r>
              <a:rPr lang="en-US" sz="1400" dirty="0" err="1"/>
              <a:t>concessão</a:t>
            </a:r>
            <a:r>
              <a:rPr lang="en-US" sz="1400" dirty="0"/>
              <a:t> do </a:t>
            </a:r>
            <a:r>
              <a:rPr lang="en-US" sz="1400" dirty="0" err="1"/>
              <a:t>benefício</a:t>
            </a:r>
            <a:endParaRPr lang="en-US" sz="1400" dirty="0"/>
          </a:p>
        </p:txBody>
      </p:sp>
      <p:sp>
        <p:nvSpPr>
          <p:cNvPr id="3" name="Rectangle 2"/>
          <p:cNvSpPr/>
          <p:nvPr/>
        </p:nvSpPr>
        <p:spPr>
          <a:xfrm>
            <a:off x="4515250" y="4224438"/>
            <a:ext cx="224742" cy="307777"/>
          </a:xfrm>
          <a:prstGeom prst="rect">
            <a:avLst/>
          </a:prstGeom>
        </p:spPr>
        <p:txBody>
          <a:bodyPr wrap="none">
            <a:spAutoFit/>
          </a:bodyPr>
          <a:lstStyle/>
          <a:p>
            <a:r>
              <a:rPr lang="en-US" sz="1400" b="1" dirty="0">
                <a:solidFill>
                  <a:prstClr val="black"/>
                </a:solidFill>
              </a:rPr>
              <a:t> </a:t>
            </a:r>
            <a:endParaRPr lang="en-US" dirty="0"/>
          </a:p>
        </p:txBody>
      </p:sp>
      <p:sp>
        <p:nvSpPr>
          <p:cNvPr id="17" name="TextBox 16"/>
          <p:cNvSpPr txBox="1"/>
          <p:nvPr/>
        </p:nvSpPr>
        <p:spPr>
          <a:xfrm>
            <a:off x="1991544" y="1700809"/>
            <a:ext cx="2592288" cy="461665"/>
          </a:xfrm>
          <a:prstGeom prst="rect">
            <a:avLst/>
          </a:prstGeom>
          <a:noFill/>
        </p:spPr>
        <p:txBody>
          <a:bodyPr wrap="square" rtlCol="0">
            <a:spAutoFit/>
          </a:bodyPr>
          <a:lstStyle/>
          <a:p>
            <a:r>
              <a:rPr lang="en-US" sz="2400" b="1" i="1" dirty="0" err="1">
                <a:solidFill>
                  <a:srgbClr val="704E1C"/>
                </a:solidFill>
              </a:rPr>
              <a:t>Regras</a:t>
            </a:r>
            <a:r>
              <a:rPr lang="en-US" sz="2400" b="1" i="1" dirty="0">
                <a:solidFill>
                  <a:srgbClr val="704E1C"/>
                </a:solidFill>
              </a:rPr>
              <a:t> </a:t>
            </a:r>
            <a:r>
              <a:rPr lang="en-US" sz="2400" b="1" i="1" dirty="0" err="1">
                <a:solidFill>
                  <a:srgbClr val="704E1C"/>
                </a:solidFill>
              </a:rPr>
              <a:t>anteriores</a:t>
            </a:r>
            <a:endParaRPr lang="en-US" sz="2400" b="1" i="1" dirty="0">
              <a:solidFill>
                <a:srgbClr val="704E1C"/>
              </a:solidFill>
            </a:endParaRPr>
          </a:p>
        </p:txBody>
      </p:sp>
    </p:spTree>
    <p:extLst>
      <p:ext uri="{BB962C8B-B14F-4D97-AF65-F5344CB8AC3E}">
        <p14:creationId xmlns:p14="http://schemas.microsoft.com/office/powerpoint/2010/main" val="17919318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tângulo 18"/>
          <p:cNvSpPr/>
          <p:nvPr/>
        </p:nvSpPr>
        <p:spPr>
          <a:xfrm>
            <a:off x="1631504" y="1646378"/>
            <a:ext cx="8928992" cy="4662942"/>
          </a:xfrm>
          <a:prstGeom prst="rect">
            <a:avLst/>
          </a:prstGeom>
          <a:solidFill>
            <a:schemeClr val="bg1"/>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23" name="Picture 22" descr="topo.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0" y="8233"/>
            <a:ext cx="9144000" cy="1526977"/>
          </a:xfrm>
          <a:prstGeom prst="rect">
            <a:avLst/>
          </a:prstGeom>
        </p:spPr>
      </p:pic>
      <p:sp>
        <p:nvSpPr>
          <p:cNvPr id="24" name="TextBox 23"/>
          <p:cNvSpPr txBox="1"/>
          <p:nvPr/>
        </p:nvSpPr>
        <p:spPr>
          <a:xfrm>
            <a:off x="3647728" y="44625"/>
            <a:ext cx="5544616" cy="646331"/>
          </a:xfrm>
          <a:prstGeom prst="rect">
            <a:avLst/>
          </a:prstGeom>
          <a:noFill/>
        </p:spPr>
        <p:txBody>
          <a:bodyPr wrap="square" rtlCol="0">
            <a:spAutoFit/>
          </a:bodyPr>
          <a:lstStyle/>
          <a:p>
            <a:r>
              <a:rPr lang="en-US" sz="3600" b="1" dirty="0" err="1">
                <a:solidFill>
                  <a:srgbClr val="005822"/>
                </a:solidFill>
                <a:cs typeface="Calibri"/>
              </a:rPr>
              <a:t>Pensão</a:t>
            </a:r>
            <a:r>
              <a:rPr lang="en-US" sz="3600" b="1" dirty="0">
                <a:solidFill>
                  <a:srgbClr val="005822"/>
                </a:solidFill>
                <a:cs typeface="Calibri"/>
              </a:rPr>
              <a:t> </a:t>
            </a:r>
            <a:r>
              <a:rPr lang="en-US" sz="3600" b="1" dirty="0" err="1">
                <a:solidFill>
                  <a:srgbClr val="005822"/>
                </a:solidFill>
                <a:cs typeface="Calibri"/>
              </a:rPr>
              <a:t>por</a:t>
            </a:r>
            <a:r>
              <a:rPr lang="en-US" sz="3600" b="1" dirty="0">
                <a:solidFill>
                  <a:srgbClr val="005822"/>
                </a:solidFill>
                <a:cs typeface="Calibri"/>
              </a:rPr>
              <a:t> </a:t>
            </a:r>
            <a:r>
              <a:rPr lang="en-US" sz="3600" b="1" dirty="0" err="1">
                <a:solidFill>
                  <a:srgbClr val="005822"/>
                </a:solidFill>
                <a:cs typeface="Calibri"/>
              </a:rPr>
              <a:t>morte</a:t>
            </a:r>
            <a:r>
              <a:rPr lang="en-US" sz="3600" b="1" dirty="0">
                <a:solidFill>
                  <a:srgbClr val="005822"/>
                </a:solidFill>
                <a:cs typeface="Calibri"/>
              </a:rPr>
              <a:t>: </a:t>
            </a:r>
            <a:r>
              <a:rPr lang="en-US" sz="3600" b="1" dirty="0" err="1">
                <a:solidFill>
                  <a:srgbClr val="005822"/>
                </a:solidFill>
                <a:cs typeface="Calibri"/>
              </a:rPr>
              <a:t>duração</a:t>
            </a:r>
            <a:endParaRPr lang="en-US" sz="3600" b="1" dirty="0">
              <a:solidFill>
                <a:srgbClr val="005822"/>
              </a:solidFill>
              <a:latin typeface="Calibri"/>
              <a:cs typeface="Calibri"/>
            </a:endParaRPr>
          </a:p>
        </p:txBody>
      </p:sp>
      <p:sp>
        <p:nvSpPr>
          <p:cNvPr id="25" name="TextBox 24"/>
          <p:cNvSpPr txBox="1"/>
          <p:nvPr/>
        </p:nvSpPr>
        <p:spPr>
          <a:xfrm>
            <a:off x="1703512" y="951112"/>
            <a:ext cx="1296144" cy="461665"/>
          </a:xfrm>
          <a:prstGeom prst="rect">
            <a:avLst/>
          </a:prstGeom>
          <a:noFill/>
        </p:spPr>
        <p:txBody>
          <a:bodyPr wrap="square" rtlCol="0">
            <a:spAutoFit/>
          </a:bodyPr>
          <a:lstStyle/>
          <a:p>
            <a:r>
              <a:rPr lang="en-US" sz="2400" b="1" i="1" dirty="0">
                <a:solidFill>
                  <a:srgbClr val="704E1C"/>
                </a:solidFill>
              </a:rPr>
              <a:t>O </a:t>
            </a:r>
            <a:r>
              <a:rPr lang="en-US" sz="2400" b="1" i="1" dirty="0" err="1">
                <a:solidFill>
                  <a:srgbClr val="704E1C"/>
                </a:solidFill>
              </a:rPr>
              <a:t>que</a:t>
            </a:r>
            <a:r>
              <a:rPr lang="en-US" sz="2400" b="1" i="1" dirty="0">
                <a:solidFill>
                  <a:srgbClr val="704E1C"/>
                </a:solidFill>
              </a:rPr>
              <a:t> </a:t>
            </a:r>
            <a:r>
              <a:rPr lang="en-US" sz="2400" b="1" i="1" dirty="0" err="1">
                <a:solidFill>
                  <a:srgbClr val="704E1C"/>
                </a:solidFill>
              </a:rPr>
              <a:t>é</a:t>
            </a:r>
            <a:r>
              <a:rPr lang="en-US" sz="2400" b="1" i="1" dirty="0">
                <a:solidFill>
                  <a:srgbClr val="704E1C"/>
                </a:solidFill>
              </a:rPr>
              <a:t>?</a:t>
            </a:r>
          </a:p>
        </p:txBody>
      </p:sp>
      <p:sp>
        <p:nvSpPr>
          <p:cNvPr id="26" name="TextBox 25"/>
          <p:cNvSpPr txBox="1"/>
          <p:nvPr/>
        </p:nvSpPr>
        <p:spPr>
          <a:xfrm>
            <a:off x="3215680" y="1002214"/>
            <a:ext cx="6768752" cy="338554"/>
          </a:xfrm>
          <a:prstGeom prst="rect">
            <a:avLst/>
          </a:prstGeom>
          <a:noFill/>
        </p:spPr>
        <p:txBody>
          <a:bodyPr wrap="square" rtlCol="0">
            <a:spAutoFit/>
          </a:bodyPr>
          <a:lstStyle/>
          <a:p>
            <a:r>
              <a:rPr lang="en-US" sz="1600" dirty="0" err="1"/>
              <a:t>Benefício</a:t>
            </a:r>
            <a:r>
              <a:rPr lang="en-US" sz="1600" dirty="0"/>
              <a:t> </a:t>
            </a:r>
            <a:r>
              <a:rPr lang="en-US" sz="1600" dirty="0" err="1"/>
              <a:t>concedido</a:t>
            </a:r>
            <a:r>
              <a:rPr lang="en-US" sz="1600" dirty="0"/>
              <a:t> </a:t>
            </a:r>
            <a:r>
              <a:rPr lang="en-US" sz="1600" dirty="0" err="1"/>
              <a:t>ao</a:t>
            </a:r>
            <a:r>
              <a:rPr lang="en-US" sz="1600" dirty="0"/>
              <a:t>(s) </a:t>
            </a:r>
            <a:r>
              <a:rPr lang="en-US" sz="1600" dirty="0" err="1"/>
              <a:t>dependente</a:t>
            </a:r>
            <a:r>
              <a:rPr lang="en-US" sz="1600" dirty="0"/>
              <a:t>(s) </a:t>
            </a:r>
            <a:r>
              <a:rPr lang="en-US" sz="1600" dirty="0" err="1"/>
              <a:t>em</a:t>
            </a:r>
            <a:r>
              <a:rPr lang="en-US" sz="1600" dirty="0"/>
              <a:t> </a:t>
            </a:r>
            <a:r>
              <a:rPr lang="en-US" sz="1600" dirty="0" err="1"/>
              <a:t>caso</a:t>
            </a:r>
            <a:r>
              <a:rPr lang="en-US" sz="1600" dirty="0"/>
              <a:t> de </a:t>
            </a:r>
            <a:r>
              <a:rPr lang="en-US" sz="1600" dirty="0" err="1"/>
              <a:t>falecimento</a:t>
            </a:r>
            <a:r>
              <a:rPr lang="en-US" sz="1600" dirty="0"/>
              <a:t> do </a:t>
            </a:r>
            <a:r>
              <a:rPr lang="en-US" sz="1600" dirty="0" err="1"/>
              <a:t>segurado</a:t>
            </a:r>
            <a:endParaRPr lang="en-US" sz="1600" dirty="0"/>
          </a:p>
        </p:txBody>
      </p:sp>
      <p:sp>
        <p:nvSpPr>
          <p:cNvPr id="28" name="TextBox 27"/>
          <p:cNvSpPr txBox="1"/>
          <p:nvPr/>
        </p:nvSpPr>
        <p:spPr>
          <a:xfrm>
            <a:off x="5519936" y="1700809"/>
            <a:ext cx="1512168" cy="461665"/>
          </a:xfrm>
          <a:prstGeom prst="rect">
            <a:avLst/>
          </a:prstGeom>
          <a:noFill/>
        </p:spPr>
        <p:txBody>
          <a:bodyPr wrap="square" rtlCol="0">
            <a:spAutoFit/>
          </a:bodyPr>
          <a:lstStyle/>
          <a:p>
            <a:r>
              <a:rPr lang="en-US" sz="2400" b="1" i="1" dirty="0" err="1">
                <a:solidFill>
                  <a:srgbClr val="704E1C"/>
                </a:solidFill>
              </a:rPr>
              <a:t>Propostas</a:t>
            </a:r>
            <a:endParaRPr lang="en-US" sz="2400" b="1" i="1" dirty="0">
              <a:solidFill>
                <a:srgbClr val="704E1C"/>
              </a:solidFill>
            </a:endParaRPr>
          </a:p>
        </p:txBody>
      </p:sp>
      <p:sp>
        <p:nvSpPr>
          <p:cNvPr id="29" name="TextBox 28"/>
          <p:cNvSpPr txBox="1"/>
          <p:nvPr/>
        </p:nvSpPr>
        <p:spPr>
          <a:xfrm>
            <a:off x="8184232" y="1700809"/>
            <a:ext cx="1512168" cy="461665"/>
          </a:xfrm>
          <a:prstGeom prst="rect">
            <a:avLst/>
          </a:prstGeom>
          <a:noFill/>
        </p:spPr>
        <p:txBody>
          <a:bodyPr wrap="square" rtlCol="0">
            <a:spAutoFit/>
          </a:bodyPr>
          <a:lstStyle/>
          <a:p>
            <a:r>
              <a:rPr lang="en-US" sz="2400" b="1" i="1" dirty="0" err="1">
                <a:solidFill>
                  <a:srgbClr val="704E1C"/>
                </a:solidFill>
              </a:rPr>
              <a:t>Objetivos</a:t>
            </a:r>
            <a:endParaRPr lang="en-US" sz="2400" b="1" i="1" dirty="0">
              <a:solidFill>
                <a:srgbClr val="704E1C"/>
              </a:solidFill>
            </a:endParaRPr>
          </a:p>
        </p:txBody>
      </p:sp>
      <p:pic>
        <p:nvPicPr>
          <p:cNvPr id="30" name="Picture 29" descr="seta.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47528" y="1700808"/>
            <a:ext cx="2736304" cy="768494"/>
          </a:xfrm>
          <a:prstGeom prst="rect">
            <a:avLst/>
          </a:prstGeom>
        </p:spPr>
      </p:pic>
      <p:pic>
        <p:nvPicPr>
          <p:cNvPr id="31" name="Picture 30" descr="seta.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71864" y="1700808"/>
            <a:ext cx="2736304" cy="768494"/>
          </a:xfrm>
          <a:prstGeom prst="rect">
            <a:avLst/>
          </a:prstGeom>
        </p:spPr>
      </p:pic>
      <p:pic>
        <p:nvPicPr>
          <p:cNvPr id="32" name="Picture 31" descr="seta.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64152" y="1700808"/>
            <a:ext cx="2736304" cy="768494"/>
          </a:xfrm>
          <a:prstGeom prst="rect">
            <a:avLst/>
          </a:prstGeom>
        </p:spPr>
      </p:pic>
      <p:sp>
        <p:nvSpPr>
          <p:cNvPr id="33" name="Rectangle 32"/>
          <p:cNvSpPr/>
          <p:nvPr/>
        </p:nvSpPr>
        <p:spPr>
          <a:xfrm>
            <a:off x="2063552" y="2842051"/>
            <a:ext cx="2448272" cy="674031"/>
          </a:xfrm>
          <a:prstGeom prst="rect">
            <a:avLst/>
          </a:prstGeom>
        </p:spPr>
        <p:txBody>
          <a:bodyPr wrap="square">
            <a:spAutoFit/>
          </a:bodyPr>
          <a:lstStyle/>
          <a:p>
            <a:pPr>
              <a:lnSpc>
                <a:spcPct val="90000"/>
              </a:lnSpc>
            </a:pPr>
            <a:r>
              <a:rPr lang="en-US" sz="1400" dirty="0"/>
              <a:t>A </a:t>
            </a:r>
            <a:r>
              <a:rPr lang="en-US" sz="1400" dirty="0" err="1"/>
              <a:t>pensão</a:t>
            </a:r>
            <a:r>
              <a:rPr lang="en-US" sz="1400" dirty="0"/>
              <a:t> </a:t>
            </a:r>
            <a:r>
              <a:rPr lang="en-US" sz="1400" dirty="0" err="1"/>
              <a:t>é</a:t>
            </a:r>
            <a:r>
              <a:rPr lang="en-US" sz="1400" dirty="0"/>
              <a:t> </a:t>
            </a:r>
            <a:r>
              <a:rPr lang="en-US" sz="1400" dirty="0" err="1"/>
              <a:t>vitalícia</a:t>
            </a:r>
            <a:r>
              <a:rPr lang="en-US" sz="1400" dirty="0"/>
              <a:t> </a:t>
            </a:r>
            <a:r>
              <a:rPr lang="en-US" sz="1400" dirty="0" err="1"/>
              <a:t>independentemente</a:t>
            </a:r>
            <a:r>
              <a:rPr lang="en-US" sz="1400" dirty="0"/>
              <a:t> da </a:t>
            </a:r>
            <a:r>
              <a:rPr lang="en-US" sz="1400" dirty="0" err="1"/>
              <a:t>idade</a:t>
            </a:r>
            <a:r>
              <a:rPr lang="en-US" sz="1400" dirty="0"/>
              <a:t> do </a:t>
            </a:r>
            <a:r>
              <a:rPr lang="en-US" sz="1400" dirty="0" err="1"/>
              <a:t>beneficiário</a:t>
            </a:r>
            <a:r>
              <a:rPr lang="en-US" sz="1400" dirty="0"/>
              <a:t>(a)</a:t>
            </a:r>
          </a:p>
        </p:txBody>
      </p:sp>
      <p:sp>
        <p:nvSpPr>
          <p:cNvPr id="34" name="Rectangle 33"/>
          <p:cNvSpPr/>
          <p:nvPr/>
        </p:nvSpPr>
        <p:spPr>
          <a:xfrm>
            <a:off x="4943872" y="2276872"/>
            <a:ext cx="2592288" cy="3831818"/>
          </a:xfrm>
          <a:prstGeom prst="rect">
            <a:avLst/>
          </a:prstGeom>
        </p:spPr>
        <p:txBody>
          <a:bodyPr wrap="square">
            <a:spAutoFit/>
          </a:bodyPr>
          <a:lstStyle/>
          <a:p>
            <a:pPr>
              <a:lnSpc>
                <a:spcPct val="90000"/>
              </a:lnSpc>
            </a:pPr>
            <a:r>
              <a:rPr lang="en-US" sz="1350" dirty="0" err="1">
                <a:solidFill>
                  <a:srgbClr val="FF0000"/>
                </a:solidFill>
              </a:rPr>
              <a:t>Não</a:t>
            </a:r>
            <a:r>
              <a:rPr lang="en-US" sz="1350" dirty="0">
                <a:solidFill>
                  <a:srgbClr val="FF0000"/>
                </a:solidFill>
              </a:rPr>
              <a:t> se </a:t>
            </a:r>
            <a:r>
              <a:rPr lang="en-US" sz="1350" dirty="0" err="1">
                <a:solidFill>
                  <a:srgbClr val="FF0000"/>
                </a:solidFill>
              </a:rPr>
              <a:t>aplicam</a:t>
            </a:r>
            <a:r>
              <a:rPr lang="en-US" sz="1350" dirty="0">
                <a:solidFill>
                  <a:srgbClr val="FF0000"/>
                </a:solidFill>
              </a:rPr>
              <a:t> </a:t>
            </a:r>
            <a:r>
              <a:rPr lang="en-US" sz="1350" dirty="0" err="1">
                <a:solidFill>
                  <a:srgbClr val="FF0000"/>
                </a:solidFill>
              </a:rPr>
              <a:t>aos</a:t>
            </a:r>
            <a:r>
              <a:rPr lang="en-US" sz="1350" dirty="0">
                <a:solidFill>
                  <a:srgbClr val="FF0000"/>
                </a:solidFill>
              </a:rPr>
              <a:t> </a:t>
            </a:r>
            <a:r>
              <a:rPr lang="en-US" sz="1350" dirty="0" err="1">
                <a:solidFill>
                  <a:srgbClr val="FF0000"/>
                </a:solidFill>
              </a:rPr>
              <a:t>atuais</a:t>
            </a:r>
            <a:r>
              <a:rPr lang="en-US" sz="1350" dirty="0">
                <a:solidFill>
                  <a:srgbClr val="FF0000"/>
                </a:solidFill>
              </a:rPr>
              <a:t> </a:t>
            </a:r>
            <a:r>
              <a:rPr lang="en-US" sz="1350" dirty="0" err="1">
                <a:solidFill>
                  <a:srgbClr val="FF0000"/>
                </a:solidFill>
              </a:rPr>
              <a:t>beneficiários</a:t>
            </a:r>
            <a:endParaRPr lang="en-US" sz="1350" dirty="0">
              <a:solidFill>
                <a:srgbClr val="FF0000"/>
              </a:solidFill>
            </a:endParaRPr>
          </a:p>
          <a:p>
            <a:pPr>
              <a:lnSpc>
                <a:spcPct val="90000"/>
              </a:lnSpc>
            </a:pPr>
            <a:endParaRPr lang="en-US" sz="1350" dirty="0">
              <a:solidFill>
                <a:srgbClr val="FF0000"/>
              </a:solidFill>
            </a:endParaRPr>
          </a:p>
          <a:p>
            <a:pPr>
              <a:lnSpc>
                <a:spcPct val="90000"/>
              </a:lnSpc>
            </a:pPr>
            <a:r>
              <a:rPr lang="en-US" sz="1350" dirty="0" err="1"/>
              <a:t>Concessão</a:t>
            </a:r>
            <a:r>
              <a:rPr lang="en-US" sz="1350" dirty="0"/>
              <a:t> do </a:t>
            </a:r>
            <a:r>
              <a:rPr lang="en-US" sz="1350" dirty="0" err="1"/>
              <a:t>benefício</a:t>
            </a:r>
            <a:r>
              <a:rPr lang="en-US" sz="1350" dirty="0"/>
              <a:t> </a:t>
            </a:r>
            <a:r>
              <a:rPr lang="en-US" sz="1350" dirty="0" err="1"/>
              <a:t>vitalício</a:t>
            </a:r>
            <a:r>
              <a:rPr lang="en-US" sz="1350" dirty="0"/>
              <a:t> para </a:t>
            </a:r>
            <a:r>
              <a:rPr lang="en-US" sz="1350" dirty="0" err="1"/>
              <a:t>cônjuges</a:t>
            </a:r>
            <a:r>
              <a:rPr lang="en-US" sz="1350" dirty="0"/>
              <a:t> a </a:t>
            </a:r>
            <a:r>
              <a:rPr lang="en-US" sz="1350" dirty="0" err="1"/>
              <a:t>partir</a:t>
            </a:r>
            <a:r>
              <a:rPr lang="en-US" sz="1350" dirty="0"/>
              <a:t> de 44 </a:t>
            </a:r>
            <a:r>
              <a:rPr lang="en-US" sz="1350" dirty="0" err="1"/>
              <a:t>anos</a:t>
            </a:r>
            <a:endParaRPr lang="en-US" sz="1350" dirty="0"/>
          </a:p>
          <a:p>
            <a:pPr>
              <a:lnSpc>
                <a:spcPct val="90000"/>
              </a:lnSpc>
            </a:pPr>
            <a:endParaRPr lang="en-US" sz="1350" dirty="0"/>
          </a:p>
          <a:p>
            <a:pPr>
              <a:lnSpc>
                <a:spcPct val="90000"/>
              </a:lnSpc>
            </a:pPr>
            <a:r>
              <a:rPr lang="en-US" sz="1350" dirty="0" err="1"/>
              <a:t>Fim</a:t>
            </a:r>
            <a:r>
              <a:rPr lang="en-US" sz="1350" dirty="0"/>
              <a:t> do </a:t>
            </a:r>
            <a:r>
              <a:rPr lang="en-US" sz="1350" dirty="0" err="1"/>
              <a:t>benefício</a:t>
            </a:r>
            <a:r>
              <a:rPr lang="en-US" sz="1350" dirty="0"/>
              <a:t> </a:t>
            </a:r>
            <a:r>
              <a:rPr lang="en-US" sz="1350" dirty="0" err="1"/>
              <a:t>vitalício</a:t>
            </a:r>
            <a:r>
              <a:rPr lang="en-US" sz="1350" dirty="0"/>
              <a:t> </a:t>
            </a:r>
            <a:r>
              <a:rPr lang="en-US" sz="1350" dirty="0" err="1"/>
              <a:t>para</a:t>
            </a:r>
            <a:r>
              <a:rPr lang="en-US" sz="1350" dirty="0"/>
              <a:t> </a:t>
            </a:r>
            <a:r>
              <a:rPr lang="en-US" sz="1350" dirty="0" err="1"/>
              <a:t>cônjuges</a:t>
            </a:r>
            <a:r>
              <a:rPr lang="en-US" sz="1350" dirty="0"/>
              <a:t> </a:t>
            </a:r>
            <a:r>
              <a:rPr lang="en-US" sz="1350" dirty="0" err="1"/>
              <a:t>jovens</a:t>
            </a:r>
            <a:endParaRPr lang="en-US" sz="1350" dirty="0"/>
          </a:p>
          <a:p>
            <a:pPr>
              <a:lnSpc>
                <a:spcPct val="90000"/>
              </a:lnSpc>
            </a:pPr>
            <a:endParaRPr lang="en-US" sz="1350" b="1" dirty="0"/>
          </a:p>
          <a:p>
            <a:pPr>
              <a:lnSpc>
                <a:spcPct val="90000"/>
              </a:lnSpc>
            </a:pPr>
            <a:r>
              <a:rPr lang="en-US" sz="1350" dirty="0"/>
              <a:t>O </a:t>
            </a:r>
            <a:r>
              <a:rPr lang="en-US" sz="1350" dirty="0" err="1"/>
              <a:t>critério</a:t>
            </a:r>
            <a:r>
              <a:rPr lang="en-US" sz="1350" dirty="0"/>
              <a:t> </a:t>
            </a:r>
            <a:r>
              <a:rPr lang="en-US" sz="1350" dirty="0" err="1"/>
              <a:t>será</a:t>
            </a:r>
            <a:r>
              <a:rPr lang="en-US" sz="1350" dirty="0"/>
              <a:t> a </a:t>
            </a:r>
            <a:r>
              <a:rPr lang="en-US" sz="1350" dirty="0" err="1"/>
              <a:t>expectativa</a:t>
            </a:r>
            <a:r>
              <a:rPr lang="en-US" sz="1350" dirty="0"/>
              <a:t> de </a:t>
            </a:r>
            <a:r>
              <a:rPr lang="en-US" sz="1350" dirty="0" err="1"/>
              <a:t>sobrevida</a:t>
            </a:r>
            <a:r>
              <a:rPr lang="en-US" sz="1350" dirty="0"/>
              <a:t> </a:t>
            </a:r>
            <a:r>
              <a:rPr lang="en-US" sz="1350" dirty="0" err="1"/>
              <a:t>em</a:t>
            </a:r>
            <a:r>
              <a:rPr lang="en-US" sz="1350" dirty="0"/>
              <a:t> </a:t>
            </a:r>
            <a:r>
              <a:rPr lang="en-US" sz="1350" dirty="0" err="1"/>
              <a:t>anos</a:t>
            </a:r>
            <a:r>
              <a:rPr lang="en-US" sz="1350" dirty="0"/>
              <a:t> (</a:t>
            </a:r>
            <a:r>
              <a:rPr lang="en-US" sz="1350" dirty="0" err="1"/>
              <a:t>projeção</a:t>
            </a:r>
            <a:r>
              <a:rPr lang="en-US" sz="1350" dirty="0"/>
              <a:t> do IBGE)</a:t>
            </a:r>
          </a:p>
          <a:p>
            <a:pPr>
              <a:lnSpc>
                <a:spcPct val="90000"/>
              </a:lnSpc>
            </a:pPr>
            <a:endParaRPr lang="en-US" sz="1350" b="1" dirty="0"/>
          </a:p>
          <a:p>
            <a:pPr marL="285750" indent="-285750">
              <a:lnSpc>
                <a:spcPct val="90000"/>
              </a:lnSpc>
              <a:buFont typeface="Arial"/>
              <a:buChar char="•"/>
            </a:pPr>
            <a:r>
              <a:rPr lang="en-US" sz="1350" dirty="0" err="1"/>
              <a:t>Exceção</a:t>
            </a:r>
            <a:r>
              <a:rPr lang="en-US" sz="1350" dirty="0"/>
              <a:t> </a:t>
            </a:r>
            <a:r>
              <a:rPr lang="en-US" sz="1350" dirty="0" err="1"/>
              <a:t>para</a:t>
            </a:r>
            <a:r>
              <a:rPr lang="en-US" sz="1350" dirty="0"/>
              <a:t> </a:t>
            </a:r>
            <a:r>
              <a:rPr lang="en-US" sz="1350" dirty="0" err="1"/>
              <a:t>cônjuge</a:t>
            </a:r>
            <a:r>
              <a:rPr lang="en-US" sz="1350" dirty="0"/>
              <a:t> </a:t>
            </a:r>
            <a:r>
              <a:rPr lang="en-US" sz="1350" dirty="0" err="1"/>
              <a:t>inválido</a:t>
            </a:r>
            <a:r>
              <a:rPr lang="en-US" sz="1350" dirty="0"/>
              <a:t>, </a:t>
            </a:r>
            <a:r>
              <a:rPr lang="en-US" sz="1350" dirty="0" err="1"/>
              <a:t>que</a:t>
            </a:r>
            <a:r>
              <a:rPr lang="en-US" sz="1350" dirty="0"/>
              <a:t> </a:t>
            </a:r>
            <a:r>
              <a:rPr lang="en-US" sz="1350" dirty="0" err="1"/>
              <a:t>terá</a:t>
            </a:r>
            <a:r>
              <a:rPr lang="en-US" sz="1350" dirty="0"/>
              <a:t> </a:t>
            </a:r>
            <a:r>
              <a:rPr lang="en-US" sz="1350" dirty="0" err="1"/>
              <a:t>direito</a:t>
            </a:r>
            <a:r>
              <a:rPr lang="en-US" sz="1350" dirty="0"/>
              <a:t> </a:t>
            </a:r>
            <a:r>
              <a:rPr lang="en-US" sz="1350" dirty="0" err="1"/>
              <a:t>à</a:t>
            </a:r>
            <a:r>
              <a:rPr lang="en-US" sz="1350" dirty="0"/>
              <a:t> </a:t>
            </a:r>
            <a:r>
              <a:rPr lang="en-US" sz="1350" dirty="0" err="1"/>
              <a:t>pensão</a:t>
            </a:r>
            <a:r>
              <a:rPr lang="en-US" sz="1350" dirty="0"/>
              <a:t> </a:t>
            </a:r>
            <a:r>
              <a:rPr lang="en-US" sz="1350" dirty="0" err="1"/>
              <a:t>vitalícia</a:t>
            </a:r>
            <a:r>
              <a:rPr lang="en-US" sz="1350" dirty="0"/>
              <a:t> </a:t>
            </a:r>
            <a:r>
              <a:rPr lang="en-US" sz="1350" dirty="0" err="1"/>
              <a:t>independentemente</a:t>
            </a:r>
            <a:r>
              <a:rPr lang="en-US" sz="1350" dirty="0"/>
              <a:t> da </a:t>
            </a:r>
            <a:r>
              <a:rPr lang="en-US" sz="1350" dirty="0" err="1"/>
              <a:t>sua</a:t>
            </a:r>
            <a:r>
              <a:rPr lang="en-US" sz="1350" dirty="0"/>
              <a:t> </a:t>
            </a:r>
            <a:r>
              <a:rPr lang="en-US" sz="1350" dirty="0" err="1"/>
              <a:t>expectativa</a:t>
            </a:r>
            <a:r>
              <a:rPr lang="en-US" sz="1350" dirty="0"/>
              <a:t> de </a:t>
            </a:r>
            <a:r>
              <a:rPr lang="en-US" sz="1350" dirty="0" err="1"/>
              <a:t>vida</a:t>
            </a:r>
            <a:endParaRPr lang="en-US" sz="1350" dirty="0"/>
          </a:p>
          <a:p>
            <a:pPr>
              <a:lnSpc>
                <a:spcPct val="90000"/>
              </a:lnSpc>
            </a:pPr>
            <a:endParaRPr lang="en-US" sz="1350" b="1" dirty="0"/>
          </a:p>
          <a:p>
            <a:pPr>
              <a:lnSpc>
                <a:spcPct val="90000"/>
              </a:lnSpc>
            </a:pPr>
            <a:r>
              <a:rPr lang="en-US" sz="1350" dirty="0" err="1"/>
              <a:t>Regra</a:t>
            </a:r>
            <a:r>
              <a:rPr lang="en-US" sz="1350" dirty="0"/>
              <a:t> </a:t>
            </a:r>
            <a:r>
              <a:rPr lang="en-US" sz="1350" dirty="0" err="1"/>
              <a:t>válida</a:t>
            </a:r>
            <a:r>
              <a:rPr lang="en-US" sz="1350" dirty="0"/>
              <a:t> </a:t>
            </a:r>
            <a:r>
              <a:rPr lang="en-US" sz="1350" dirty="0" err="1"/>
              <a:t>também</a:t>
            </a:r>
            <a:r>
              <a:rPr lang="en-US" sz="1350" dirty="0"/>
              <a:t> </a:t>
            </a:r>
            <a:r>
              <a:rPr lang="en-US" sz="1350" dirty="0" err="1"/>
              <a:t>para</a:t>
            </a:r>
            <a:r>
              <a:rPr lang="en-US" sz="1350" dirty="0"/>
              <a:t> </a:t>
            </a:r>
            <a:r>
              <a:rPr lang="en-US" sz="1350" dirty="0" err="1"/>
              <a:t>os</a:t>
            </a:r>
            <a:r>
              <a:rPr lang="en-US" sz="1350" dirty="0"/>
              <a:t> </a:t>
            </a:r>
            <a:r>
              <a:rPr lang="en-US" sz="1350" dirty="0" err="1"/>
              <a:t>servidores</a:t>
            </a:r>
            <a:r>
              <a:rPr lang="en-US" sz="1350" dirty="0"/>
              <a:t> </a:t>
            </a:r>
            <a:r>
              <a:rPr lang="en-US" sz="1350" dirty="0" err="1"/>
              <a:t>públicos</a:t>
            </a:r>
            <a:r>
              <a:rPr lang="en-US" sz="1350" dirty="0"/>
              <a:t> da </a:t>
            </a:r>
            <a:r>
              <a:rPr lang="en-US" sz="1350" dirty="0" err="1"/>
              <a:t>União</a:t>
            </a:r>
            <a:endParaRPr lang="en-US" sz="1350" dirty="0"/>
          </a:p>
        </p:txBody>
      </p:sp>
      <p:sp>
        <p:nvSpPr>
          <p:cNvPr id="35" name="Rectangle 34"/>
          <p:cNvSpPr/>
          <p:nvPr/>
        </p:nvSpPr>
        <p:spPr>
          <a:xfrm>
            <a:off x="7680176" y="2853192"/>
            <a:ext cx="2448272" cy="2462213"/>
          </a:xfrm>
          <a:prstGeom prst="rect">
            <a:avLst/>
          </a:prstGeom>
        </p:spPr>
        <p:txBody>
          <a:bodyPr wrap="square">
            <a:spAutoFit/>
          </a:bodyPr>
          <a:lstStyle/>
          <a:p>
            <a:r>
              <a:rPr lang="en-US" sz="1400" dirty="0" err="1"/>
              <a:t>Preservar</a:t>
            </a:r>
            <a:r>
              <a:rPr lang="en-US" sz="1400" dirty="0"/>
              <a:t> a </a:t>
            </a:r>
            <a:r>
              <a:rPr lang="en-US" sz="1400" dirty="0" err="1"/>
              <a:t>sustentabilidade</a:t>
            </a:r>
            <a:r>
              <a:rPr lang="en-US" sz="1400" dirty="0"/>
              <a:t> da </a:t>
            </a:r>
            <a:r>
              <a:rPr lang="en-US" sz="1400" dirty="0" err="1"/>
              <a:t>previdência</a:t>
            </a:r>
            <a:endParaRPr lang="en-US" sz="1400" dirty="0"/>
          </a:p>
          <a:p>
            <a:endParaRPr lang="en-US" sz="1400" dirty="0"/>
          </a:p>
          <a:p>
            <a:r>
              <a:rPr lang="en-US" sz="1400" dirty="0" err="1"/>
              <a:t>Alinhar</a:t>
            </a:r>
            <a:r>
              <a:rPr lang="en-US" sz="1400" dirty="0"/>
              <a:t> a </a:t>
            </a:r>
            <a:r>
              <a:rPr lang="en-US" sz="1400" dirty="0" err="1"/>
              <a:t>legislação</a:t>
            </a:r>
            <a:r>
              <a:rPr lang="en-US" sz="1400" dirty="0"/>
              <a:t> </a:t>
            </a:r>
            <a:r>
              <a:rPr lang="en-US" sz="1400" dirty="0" err="1"/>
              <a:t>brasileira</a:t>
            </a:r>
            <a:r>
              <a:rPr lang="en-US" sz="1400" dirty="0"/>
              <a:t> </a:t>
            </a:r>
            <a:r>
              <a:rPr lang="en-US" sz="1400" dirty="0" err="1"/>
              <a:t>às</a:t>
            </a:r>
            <a:r>
              <a:rPr lang="en-US" sz="1400" dirty="0"/>
              <a:t> </a:t>
            </a:r>
            <a:r>
              <a:rPr lang="en-US" sz="1400" dirty="0" err="1"/>
              <a:t>melhores</a:t>
            </a:r>
            <a:r>
              <a:rPr lang="en-US" sz="1400" dirty="0"/>
              <a:t> </a:t>
            </a:r>
            <a:r>
              <a:rPr lang="en-US" sz="1400" dirty="0" err="1"/>
              <a:t>práticas</a:t>
            </a:r>
            <a:r>
              <a:rPr lang="en-US" sz="1400" dirty="0"/>
              <a:t> </a:t>
            </a:r>
            <a:r>
              <a:rPr lang="en-US" sz="1400" dirty="0" err="1"/>
              <a:t>internacionais</a:t>
            </a:r>
            <a:r>
              <a:rPr lang="en-US" sz="1400" dirty="0"/>
              <a:t> de </a:t>
            </a:r>
            <a:r>
              <a:rPr lang="en-US" sz="1400" dirty="0" err="1"/>
              <a:t>previdência</a:t>
            </a:r>
            <a:r>
              <a:rPr lang="en-US" sz="1400" dirty="0"/>
              <a:t> social</a:t>
            </a:r>
          </a:p>
          <a:p>
            <a:r>
              <a:rPr lang="en-US" sz="1400" dirty="0"/>
              <a:t>       </a:t>
            </a:r>
          </a:p>
          <a:p>
            <a:r>
              <a:rPr lang="en-US" sz="1400" dirty="0" err="1"/>
              <a:t>Garantir</a:t>
            </a:r>
            <a:r>
              <a:rPr lang="en-US" sz="1400" dirty="0"/>
              <a:t> </a:t>
            </a:r>
            <a:r>
              <a:rPr lang="en-US" sz="1400" dirty="0" err="1"/>
              <a:t>proteção</a:t>
            </a:r>
            <a:r>
              <a:rPr lang="en-US" sz="1400" dirty="0"/>
              <a:t> a </a:t>
            </a:r>
            <a:r>
              <a:rPr lang="en-US" sz="1400" dirty="0" err="1"/>
              <a:t>todos</a:t>
            </a:r>
            <a:r>
              <a:rPr lang="en-US" sz="1400" dirty="0"/>
              <a:t>  </a:t>
            </a:r>
            <a:r>
              <a:rPr lang="en-US" sz="1400" dirty="0" err="1"/>
              <a:t>os</a:t>
            </a:r>
            <a:r>
              <a:rPr lang="en-US" sz="1400" dirty="0"/>
              <a:t> </a:t>
            </a:r>
            <a:r>
              <a:rPr lang="en-US" sz="1400" dirty="0" err="1"/>
              <a:t>viúvas</a:t>
            </a:r>
            <a:r>
              <a:rPr lang="en-US" sz="1400" dirty="0"/>
              <a:t>(</a:t>
            </a:r>
            <a:r>
              <a:rPr lang="en-US" sz="1400" dirty="0" err="1"/>
              <a:t>os</a:t>
            </a:r>
            <a:r>
              <a:rPr lang="en-US" sz="1400" dirty="0"/>
              <a:t>) </a:t>
            </a:r>
            <a:r>
              <a:rPr lang="en-US" sz="1400" dirty="0" err="1"/>
              <a:t>levando</a:t>
            </a:r>
            <a:r>
              <a:rPr lang="en-US" sz="1400" dirty="0"/>
              <a:t> </a:t>
            </a:r>
            <a:r>
              <a:rPr lang="en-US" sz="1400" dirty="0" err="1"/>
              <a:t>em</a:t>
            </a:r>
            <a:r>
              <a:rPr lang="en-US" sz="1400" dirty="0"/>
              <a:t> </a:t>
            </a:r>
            <a:r>
              <a:rPr lang="en-US" sz="1400" dirty="0" err="1"/>
              <a:t>conta</a:t>
            </a:r>
            <a:r>
              <a:rPr lang="en-US" sz="1400" dirty="0"/>
              <a:t> a   </a:t>
            </a:r>
            <a:r>
              <a:rPr lang="en-US" sz="1400" dirty="0" err="1"/>
              <a:t>capacidade</a:t>
            </a:r>
            <a:r>
              <a:rPr lang="en-US" sz="1400" dirty="0"/>
              <a:t> </a:t>
            </a:r>
            <a:r>
              <a:rPr lang="en-US" sz="1400" dirty="0" err="1"/>
              <a:t>laboral</a:t>
            </a:r>
            <a:endParaRPr lang="en-US" sz="1400" dirty="0"/>
          </a:p>
        </p:txBody>
      </p:sp>
      <p:sp>
        <p:nvSpPr>
          <p:cNvPr id="15" name="TextBox 14"/>
          <p:cNvSpPr txBox="1"/>
          <p:nvPr/>
        </p:nvSpPr>
        <p:spPr>
          <a:xfrm>
            <a:off x="1991544" y="1700809"/>
            <a:ext cx="2592288" cy="461665"/>
          </a:xfrm>
          <a:prstGeom prst="rect">
            <a:avLst/>
          </a:prstGeom>
          <a:noFill/>
        </p:spPr>
        <p:txBody>
          <a:bodyPr wrap="square" rtlCol="0">
            <a:spAutoFit/>
          </a:bodyPr>
          <a:lstStyle/>
          <a:p>
            <a:r>
              <a:rPr lang="en-US" sz="2400" b="1" i="1" dirty="0" err="1">
                <a:solidFill>
                  <a:srgbClr val="704E1C"/>
                </a:solidFill>
              </a:rPr>
              <a:t>Regras</a:t>
            </a:r>
            <a:r>
              <a:rPr lang="en-US" sz="2400" b="1" i="1" dirty="0">
                <a:solidFill>
                  <a:srgbClr val="704E1C"/>
                </a:solidFill>
              </a:rPr>
              <a:t> </a:t>
            </a:r>
            <a:r>
              <a:rPr lang="en-US" sz="2400" b="1" i="1" dirty="0" err="1">
                <a:solidFill>
                  <a:srgbClr val="704E1C"/>
                </a:solidFill>
              </a:rPr>
              <a:t>anteriores</a:t>
            </a:r>
            <a:endParaRPr lang="en-US" sz="2400" b="1" i="1" dirty="0">
              <a:solidFill>
                <a:srgbClr val="704E1C"/>
              </a:solidFill>
            </a:endParaRPr>
          </a:p>
        </p:txBody>
      </p:sp>
    </p:spTree>
    <p:extLst>
      <p:ext uri="{BB962C8B-B14F-4D97-AF65-F5344CB8AC3E}">
        <p14:creationId xmlns:p14="http://schemas.microsoft.com/office/powerpoint/2010/main" val="285477910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a 4"/>
          <p:cNvGraphicFramePr>
            <a:graphicFrameLocks noGrp="1"/>
          </p:cNvGraphicFramePr>
          <p:nvPr>
            <p:extLst/>
          </p:nvPr>
        </p:nvGraphicFramePr>
        <p:xfrm>
          <a:off x="1847529" y="1613721"/>
          <a:ext cx="8508552" cy="4176460"/>
        </p:xfrm>
        <a:graphic>
          <a:graphicData uri="http://schemas.openxmlformats.org/drawingml/2006/table">
            <a:tbl>
              <a:tblPr/>
              <a:tblGrid>
                <a:gridCol w="3161663"/>
                <a:gridCol w="3161663"/>
                <a:gridCol w="2185226"/>
              </a:tblGrid>
              <a:tr h="1269016">
                <a:tc>
                  <a:txBody>
                    <a:bodyPr/>
                    <a:lstStyle/>
                    <a:p>
                      <a:pPr algn="ctr">
                        <a:spcAft>
                          <a:spcPts val="0"/>
                        </a:spcAft>
                      </a:pPr>
                      <a:r>
                        <a:rPr lang="pt-BR" sz="2400" dirty="0">
                          <a:solidFill>
                            <a:schemeClr val="bg2"/>
                          </a:solidFill>
                          <a:effectLst/>
                          <a:latin typeface="Calibri"/>
                        </a:rPr>
                        <a:t>Idade </a:t>
                      </a:r>
                      <a:r>
                        <a:rPr lang="pt-BR" sz="2400" dirty="0" smtClean="0">
                          <a:solidFill>
                            <a:schemeClr val="bg2"/>
                          </a:solidFill>
                          <a:effectLst/>
                          <a:latin typeface="Calibri"/>
                        </a:rPr>
                        <a:t> de</a:t>
                      </a:r>
                      <a:r>
                        <a:rPr lang="pt-BR" sz="2400" baseline="0" dirty="0" smtClean="0">
                          <a:solidFill>
                            <a:schemeClr val="bg2"/>
                          </a:solidFill>
                          <a:effectLst/>
                          <a:latin typeface="Calibri"/>
                        </a:rPr>
                        <a:t> referência*</a:t>
                      </a:r>
                      <a:endParaRPr lang="pt-BR" sz="2400" dirty="0">
                        <a:solidFill>
                          <a:schemeClr val="bg2"/>
                        </a:solidFill>
                        <a:effectLst/>
                        <a:latin typeface="Calibri"/>
                      </a:endParaRPr>
                    </a:p>
                  </a:txBody>
                  <a:tcPr marL="41868" marR="41868" marT="43064" marB="430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spcAft>
                          <a:spcPts val="0"/>
                        </a:spcAft>
                      </a:pPr>
                      <a:r>
                        <a:rPr lang="pt-BR" sz="2400" b="1" dirty="0">
                          <a:solidFill>
                            <a:schemeClr val="bg2"/>
                          </a:solidFill>
                          <a:effectLst/>
                          <a:latin typeface="Calibri"/>
                        </a:rPr>
                        <a:t>Expectativa de Sobrevida</a:t>
                      </a:r>
                      <a:r>
                        <a:rPr lang="pt-BR" sz="2400" dirty="0">
                          <a:solidFill>
                            <a:schemeClr val="bg2"/>
                          </a:solidFill>
                          <a:effectLst/>
                          <a:latin typeface="Calibri"/>
                        </a:rPr>
                        <a:t> (anos)</a:t>
                      </a:r>
                    </a:p>
                  </a:txBody>
                  <a:tcPr marL="41868" marR="41868" marT="43064" marB="430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spcAft>
                          <a:spcPts val="0"/>
                        </a:spcAft>
                      </a:pPr>
                      <a:r>
                        <a:rPr lang="pt-BR" sz="2400" dirty="0">
                          <a:solidFill>
                            <a:schemeClr val="bg2"/>
                          </a:solidFill>
                          <a:effectLst/>
                          <a:latin typeface="Calibri"/>
                        </a:rPr>
                        <a:t>Duração Pensão (anos)</a:t>
                      </a:r>
                    </a:p>
                  </a:txBody>
                  <a:tcPr marL="41868" marR="41868" marT="43064" marB="430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484574">
                <a:tc>
                  <a:txBody>
                    <a:bodyPr/>
                    <a:lstStyle/>
                    <a:p>
                      <a:pPr algn="ctr">
                        <a:spcAft>
                          <a:spcPts val="0"/>
                        </a:spcAft>
                      </a:pPr>
                      <a:r>
                        <a:rPr lang="pt-BR" sz="2400" dirty="0">
                          <a:solidFill>
                            <a:srgbClr val="002060"/>
                          </a:solidFill>
                          <a:effectLst/>
                          <a:latin typeface="Calibri"/>
                        </a:rPr>
                        <a:t>44 anos ou </a:t>
                      </a:r>
                      <a:r>
                        <a:rPr lang="pt-BR" sz="2400" dirty="0" smtClean="0">
                          <a:solidFill>
                            <a:srgbClr val="002060"/>
                          </a:solidFill>
                          <a:effectLst/>
                          <a:latin typeface="Calibri"/>
                        </a:rPr>
                        <a:t>mais**</a:t>
                      </a:r>
                      <a:endParaRPr lang="pt-BR" sz="2400" dirty="0">
                        <a:solidFill>
                          <a:srgbClr val="002060"/>
                        </a:solidFill>
                        <a:effectLst/>
                        <a:latin typeface="Calibri"/>
                      </a:endParaRPr>
                    </a:p>
                  </a:txBody>
                  <a:tcPr marL="41868" marR="41868" marT="43064" marB="430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pt-BR" sz="2400" dirty="0" smtClean="0">
                          <a:solidFill>
                            <a:srgbClr val="002060"/>
                          </a:solidFill>
                          <a:effectLst/>
                          <a:latin typeface="Calibri"/>
                        </a:rPr>
                        <a:t>Até 35</a:t>
                      </a:r>
                      <a:endParaRPr lang="pt-BR" sz="2400" dirty="0">
                        <a:solidFill>
                          <a:srgbClr val="002060"/>
                        </a:solidFill>
                        <a:effectLst/>
                        <a:latin typeface="Calibri"/>
                      </a:endParaRPr>
                    </a:p>
                  </a:txBody>
                  <a:tcPr marL="41868" marR="41868" marT="43064" marB="430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pt-BR" sz="2400" dirty="0">
                          <a:solidFill>
                            <a:srgbClr val="002060"/>
                          </a:solidFill>
                          <a:effectLst/>
                          <a:latin typeface="Calibri"/>
                        </a:rPr>
                        <a:t>vitalício</a:t>
                      </a:r>
                    </a:p>
                  </a:txBody>
                  <a:tcPr marL="41868" marR="41868" marT="43064" marB="430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84574">
                <a:tc>
                  <a:txBody>
                    <a:bodyPr/>
                    <a:lstStyle/>
                    <a:p>
                      <a:pPr algn="ctr">
                        <a:spcAft>
                          <a:spcPts val="0"/>
                        </a:spcAft>
                      </a:pPr>
                      <a:r>
                        <a:rPr lang="pt-BR" sz="2400" dirty="0">
                          <a:solidFill>
                            <a:srgbClr val="002060"/>
                          </a:solidFill>
                          <a:effectLst/>
                          <a:latin typeface="Calibri"/>
                        </a:rPr>
                        <a:t>39 a 43 anos</a:t>
                      </a:r>
                    </a:p>
                  </a:txBody>
                  <a:tcPr marL="41868" marR="41868" marT="43064" marB="430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pt-BR" sz="2400" dirty="0" smtClean="0">
                          <a:solidFill>
                            <a:srgbClr val="002060"/>
                          </a:solidFill>
                          <a:effectLst/>
                          <a:latin typeface="Calibri"/>
                        </a:rPr>
                        <a:t>Entre 35 e </a:t>
                      </a:r>
                      <a:r>
                        <a:rPr lang="pt-BR" sz="2400" dirty="0">
                          <a:solidFill>
                            <a:srgbClr val="002060"/>
                          </a:solidFill>
                          <a:effectLst/>
                          <a:latin typeface="Calibri"/>
                        </a:rPr>
                        <a:t>40</a:t>
                      </a:r>
                    </a:p>
                  </a:txBody>
                  <a:tcPr marL="41868" marR="41868" marT="43064" marB="430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pt-BR" sz="2400" dirty="0" smtClean="0">
                          <a:solidFill>
                            <a:srgbClr val="002060"/>
                          </a:solidFill>
                          <a:effectLst/>
                          <a:latin typeface="Calibri"/>
                        </a:rPr>
                        <a:t>15</a:t>
                      </a:r>
                      <a:endParaRPr lang="pt-BR" sz="2400" dirty="0">
                        <a:solidFill>
                          <a:srgbClr val="002060"/>
                        </a:solidFill>
                        <a:effectLst/>
                        <a:latin typeface="Calibri"/>
                      </a:endParaRPr>
                    </a:p>
                  </a:txBody>
                  <a:tcPr marL="41868" marR="41868" marT="43064" marB="430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84574">
                <a:tc>
                  <a:txBody>
                    <a:bodyPr/>
                    <a:lstStyle/>
                    <a:p>
                      <a:pPr algn="ctr">
                        <a:spcAft>
                          <a:spcPts val="0"/>
                        </a:spcAft>
                      </a:pPr>
                      <a:r>
                        <a:rPr lang="pt-BR" sz="2400" dirty="0">
                          <a:solidFill>
                            <a:srgbClr val="002060"/>
                          </a:solidFill>
                          <a:effectLst/>
                          <a:latin typeface="Calibri"/>
                        </a:rPr>
                        <a:t>33 a 38 anos</a:t>
                      </a:r>
                    </a:p>
                  </a:txBody>
                  <a:tcPr marL="41868" marR="41868" marT="43064" marB="430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pt-BR" sz="2400" dirty="0" smtClean="0">
                          <a:solidFill>
                            <a:srgbClr val="002060"/>
                          </a:solidFill>
                          <a:effectLst/>
                          <a:latin typeface="Calibri"/>
                        </a:rPr>
                        <a:t>Entre 40 e </a:t>
                      </a:r>
                      <a:r>
                        <a:rPr lang="pt-BR" sz="2400" dirty="0">
                          <a:solidFill>
                            <a:srgbClr val="002060"/>
                          </a:solidFill>
                          <a:effectLst/>
                          <a:latin typeface="Calibri"/>
                        </a:rPr>
                        <a:t>45</a:t>
                      </a:r>
                    </a:p>
                  </a:txBody>
                  <a:tcPr marL="41868" marR="41868" marT="43064" marB="430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pt-BR" sz="2400" dirty="0" smtClean="0">
                          <a:solidFill>
                            <a:srgbClr val="002060"/>
                          </a:solidFill>
                          <a:effectLst/>
                          <a:latin typeface="Calibri"/>
                        </a:rPr>
                        <a:t>12</a:t>
                      </a:r>
                      <a:endParaRPr lang="pt-BR" sz="2400" dirty="0">
                        <a:solidFill>
                          <a:srgbClr val="002060"/>
                        </a:solidFill>
                        <a:effectLst/>
                        <a:latin typeface="Calibri"/>
                      </a:endParaRPr>
                    </a:p>
                  </a:txBody>
                  <a:tcPr marL="41868" marR="41868" marT="43064" marB="430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84574">
                <a:tc>
                  <a:txBody>
                    <a:bodyPr/>
                    <a:lstStyle/>
                    <a:p>
                      <a:pPr algn="ctr">
                        <a:spcAft>
                          <a:spcPts val="0"/>
                        </a:spcAft>
                      </a:pPr>
                      <a:r>
                        <a:rPr lang="pt-BR" sz="2400" dirty="0">
                          <a:solidFill>
                            <a:srgbClr val="002060"/>
                          </a:solidFill>
                          <a:effectLst/>
                          <a:latin typeface="Calibri"/>
                        </a:rPr>
                        <a:t>28 a 32 anos</a:t>
                      </a:r>
                    </a:p>
                  </a:txBody>
                  <a:tcPr marL="41868" marR="41868" marT="43064" marB="430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pt-BR" sz="2400" dirty="0" smtClean="0">
                          <a:solidFill>
                            <a:srgbClr val="002060"/>
                          </a:solidFill>
                          <a:effectLst/>
                          <a:latin typeface="Calibri"/>
                        </a:rPr>
                        <a:t>Entre 45 e </a:t>
                      </a:r>
                      <a:r>
                        <a:rPr lang="pt-BR" sz="2400" dirty="0">
                          <a:solidFill>
                            <a:srgbClr val="002060"/>
                          </a:solidFill>
                          <a:effectLst/>
                          <a:latin typeface="Calibri"/>
                        </a:rPr>
                        <a:t>50</a:t>
                      </a:r>
                    </a:p>
                  </a:txBody>
                  <a:tcPr marL="41868" marR="41868" marT="43064" marB="430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pt-BR" sz="2400" dirty="0">
                          <a:solidFill>
                            <a:srgbClr val="002060"/>
                          </a:solidFill>
                          <a:effectLst/>
                          <a:latin typeface="Calibri"/>
                        </a:rPr>
                        <a:t>9</a:t>
                      </a:r>
                    </a:p>
                  </a:txBody>
                  <a:tcPr marL="41868" marR="41868" marT="43064" marB="430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84574">
                <a:tc>
                  <a:txBody>
                    <a:bodyPr/>
                    <a:lstStyle/>
                    <a:p>
                      <a:pPr algn="ctr">
                        <a:spcAft>
                          <a:spcPts val="0"/>
                        </a:spcAft>
                      </a:pPr>
                      <a:r>
                        <a:rPr lang="pt-BR" sz="2400" dirty="0">
                          <a:solidFill>
                            <a:srgbClr val="002060"/>
                          </a:solidFill>
                          <a:effectLst/>
                          <a:latin typeface="Calibri"/>
                        </a:rPr>
                        <a:t>22 a 27 anos</a:t>
                      </a:r>
                    </a:p>
                  </a:txBody>
                  <a:tcPr marL="41868" marR="41868" marT="43064" marB="430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pt-BR" sz="2400" dirty="0" smtClean="0">
                          <a:solidFill>
                            <a:srgbClr val="002060"/>
                          </a:solidFill>
                          <a:effectLst/>
                          <a:latin typeface="Calibri"/>
                        </a:rPr>
                        <a:t>Entre 50 e </a:t>
                      </a:r>
                      <a:r>
                        <a:rPr lang="pt-BR" sz="2400" dirty="0">
                          <a:solidFill>
                            <a:srgbClr val="002060"/>
                          </a:solidFill>
                          <a:effectLst/>
                          <a:latin typeface="Calibri"/>
                        </a:rPr>
                        <a:t>55</a:t>
                      </a:r>
                    </a:p>
                  </a:txBody>
                  <a:tcPr marL="41868" marR="41868" marT="43064" marB="430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pt-BR" sz="2400" dirty="0">
                          <a:solidFill>
                            <a:srgbClr val="002060"/>
                          </a:solidFill>
                          <a:effectLst/>
                          <a:latin typeface="Calibri"/>
                        </a:rPr>
                        <a:t>6</a:t>
                      </a:r>
                    </a:p>
                  </a:txBody>
                  <a:tcPr marL="41868" marR="41868" marT="43064" marB="430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84574">
                <a:tc>
                  <a:txBody>
                    <a:bodyPr/>
                    <a:lstStyle/>
                    <a:p>
                      <a:pPr algn="ctr">
                        <a:spcAft>
                          <a:spcPts val="0"/>
                        </a:spcAft>
                      </a:pPr>
                      <a:r>
                        <a:rPr lang="pt-BR" sz="2400" dirty="0">
                          <a:solidFill>
                            <a:srgbClr val="002060"/>
                          </a:solidFill>
                          <a:effectLst/>
                          <a:latin typeface="Calibri"/>
                        </a:rPr>
                        <a:t>21 anos ou menos</a:t>
                      </a:r>
                    </a:p>
                  </a:txBody>
                  <a:tcPr marL="41868" marR="41868" marT="43064" marB="430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pt-BR" sz="2400" dirty="0" smtClean="0">
                          <a:solidFill>
                            <a:srgbClr val="002060"/>
                          </a:solidFill>
                          <a:effectLst/>
                          <a:latin typeface="Calibri"/>
                        </a:rPr>
                        <a:t>Maior que 55</a:t>
                      </a:r>
                      <a:endParaRPr lang="pt-BR" sz="2400" dirty="0">
                        <a:solidFill>
                          <a:srgbClr val="002060"/>
                        </a:solidFill>
                        <a:effectLst/>
                        <a:latin typeface="Calibri"/>
                      </a:endParaRPr>
                    </a:p>
                  </a:txBody>
                  <a:tcPr marL="41868" marR="41868" marT="43064" marB="430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pt-BR" sz="2400" dirty="0">
                          <a:solidFill>
                            <a:srgbClr val="002060"/>
                          </a:solidFill>
                          <a:effectLst/>
                          <a:latin typeface="Calibri"/>
                        </a:rPr>
                        <a:t>3</a:t>
                      </a:r>
                    </a:p>
                  </a:txBody>
                  <a:tcPr marL="41868" marR="41868" marT="43064" marB="430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6" name="CaixaDeTexto 5"/>
          <p:cNvSpPr txBox="1"/>
          <p:nvPr/>
        </p:nvSpPr>
        <p:spPr>
          <a:xfrm>
            <a:off x="1981200" y="5868885"/>
            <a:ext cx="6737424" cy="569387"/>
          </a:xfrm>
          <a:prstGeom prst="rect">
            <a:avLst/>
          </a:prstGeom>
          <a:noFill/>
        </p:spPr>
        <p:txBody>
          <a:bodyPr wrap="square">
            <a:spAutoFit/>
          </a:bodyPr>
          <a:lstStyle/>
          <a:p>
            <a:pPr>
              <a:spcBef>
                <a:spcPts val="300"/>
              </a:spcBef>
              <a:spcAft>
                <a:spcPts val="300"/>
              </a:spcAft>
              <a:defRPr/>
            </a:pPr>
            <a:r>
              <a:rPr lang="pt-BR" sz="1300" b="1" dirty="0">
                <a:solidFill>
                  <a:srgbClr val="002060"/>
                </a:solidFill>
                <a:latin typeface="+mj-lt"/>
                <a:cs typeface="Arial" charset="0"/>
              </a:rPr>
              <a:t>* </a:t>
            </a:r>
            <a:r>
              <a:rPr lang="pt-BR" sz="1300" dirty="0">
                <a:solidFill>
                  <a:srgbClr val="002060"/>
                </a:solidFill>
                <a:latin typeface="+mj-lt"/>
                <a:cs typeface="Arial" charset="0"/>
              </a:rPr>
              <a:t>Com base na atual projeção do IBGE de expectativa de sobrevida</a:t>
            </a:r>
          </a:p>
          <a:p>
            <a:pPr>
              <a:spcBef>
                <a:spcPts val="300"/>
              </a:spcBef>
              <a:spcAft>
                <a:spcPts val="300"/>
              </a:spcAft>
              <a:defRPr/>
            </a:pPr>
            <a:r>
              <a:rPr lang="pt-BR" sz="1300" b="1" dirty="0">
                <a:solidFill>
                  <a:srgbClr val="002060"/>
                </a:solidFill>
                <a:latin typeface="+mj-lt"/>
                <a:cs typeface="Arial" charset="0"/>
              </a:rPr>
              <a:t>** </a:t>
            </a:r>
            <a:r>
              <a:rPr lang="pt-BR" sz="1300" dirty="0">
                <a:solidFill>
                  <a:srgbClr val="002060"/>
                </a:solidFill>
                <a:latin typeface="+mj-lt"/>
                <a:cs typeface="Arial" charset="0"/>
              </a:rPr>
              <a:t>Hoje, 86,7% das pensões concedidas estão nesta condição</a:t>
            </a:r>
          </a:p>
        </p:txBody>
      </p:sp>
      <p:sp>
        <p:nvSpPr>
          <p:cNvPr id="7" name="TextBox 6"/>
          <p:cNvSpPr txBox="1"/>
          <p:nvPr/>
        </p:nvSpPr>
        <p:spPr>
          <a:xfrm>
            <a:off x="3647728" y="332657"/>
            <a:ext cx="5544616" cy="646331"/>
          </a:xfrm>
          <a:prstGeom prst="rect">
            <a:avLst/>
          </a:prstGeom>
          <a:noFill/>
        </p:spPr>
        <p:txBody>
          <a:bodyPr wrap="square" rtlCol="0">
            <a:spAutoFit/>
          </a:bodyPr>
          <a:lstStyle/>
          <a:p>
            <a:r>
              <a:rPr lang="en-US" sz="3600" b="1" dirty="0" err="1">
                <a:solidFill>
                  <a:srgbClr val="005822"/>
                </a:solidFill>
                <a:cs typeface="Calibri"/>
              </a:rPr>
              <a:t>Pensão</a:t>
            </a:r>
            <a:r>
              <a:rPr lang="en-US" sz="3600" b="1" dirty="0">
                <a:solidFill>
                  <a:srgbClr val="005822"/>
                </a:solidFill>
                <a:cs typeface="Calibri"/>
              </a:rPr>
              <a:t> </a:t>
            </a:r>
            <a:r>
              <a:rPr lang="en-US" sz="3600" b="1" dirty="0" err="1">
                <a:solidFill>
                  <a:srgbClr val="005822"/>
                </a:solidFill>
                <a:cs typeface="Calibri"/>
              </a:rPr>
              <a:t>por</a:t>
            </a:r>
            <a:r>
              <a:rPr lang="en-US" sz="3600" b="1" dirty="0">
                <a:solidFill>
                  <a:srgbClr val="005822"/>
                </a:solidFill>
                <a:cs typeface="Calibri"/>
              </a:rPr>
              <a:t> </a:t>
            </a:r>
            <a:r>
              <a:rPr lang="en-US" sz="3600" b="1" dirty="0" err="1">
                <a:solidFill>
                  <a:srgbClr val="005822"/>
                </a:solidFill>
                <a:cs typeface="Calibri"/>
              </a:rPr>
              <a:t>morte</a:t>
            </a:r>
            <a:r>
              <a:rPr lang="en-US" sz="3600" b="1" dirty="0">
                <a:solidFill>
                  <a:srgbClr val="005822"/>
                </a:solidFill>
                <a:cs typeface="Calibri"/>
              </a:rPr>
              <a:t>: </a:t>
            </a:r>
            <a:r>
              <a:rPr lang="en-US" sz="3600" b="1" dirty="0" err="1">
                <a:solidFill>
                  <a:srgbClr val="005822"/>
                </a:solidFill>
                <a:cs typeface="Calibri"/>
              </a:rPr>
              <a:t>duração</a:t>
            </a:r>
            <a:endParaRPr lang="en-US" sz="3600" b="1" dirty="0">
              <a:solidFill>
                <a:srgbClr val="005822"/>
              </a:solidFill>
              <a:latin typeface="Calibri"/>
              <a:cs typeface="Calibri"/>
            </a:endParaRPr>
          </a:p>
        </p:txBody>
      </p:sp>
    </p:spTree>
    <p:extLst>
      <p:ext uri="{BB962C8B-B14F-4D97-AF65-F5344CB8AC3E}">
        <p14:creationId xmlns:p14="http://schemas.microsoft.com/office/powerpoint/2010/main" val="20439261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tângulo 18"/>
          <p:cNvSpPr/>
          <p:nvPr/>
        </p:nvSpPr>
        <p:spPr>
          <a:xfrm>
            <a:off x="1631504" y="1646378"/>
            <a:ext cx="8928992" cy="4662942"/>
          </a:xfrm>
          <a:prstGeom prst="rect">
            <a:avLst/>
          </a:prstGeom>
          <a:solidFill>
            <a:schemeClr val="bg1"/>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23" name="Picture 22" descr="topo.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0" y="8233"/>
            <a:ext cx="9144000" cy="1526977"/>
          </a:xfrm>
          <a:prstGeom prst="rect">
            <a:avLst/>
          </a:prstGeom>
        </p:spPr>
      </p:pic>
      <p:sp>
        <p:nvSpPr>
          <p:cNvPr id="24" name="TextBox 23"/>
          <p:cNvSpPr txBox="1"/>
          <p:nvPr/>
        </p:nvSpPr>
        <p:spPr>
          <a:xfrm>
            <a:off x="2927648" y="44625"/>
            <a:ext cx="6336704" cy="646331"/>
          </a:xfrm>
          <a:prstGeom prst="rect">
            <a:avLst/>
          </a:prstGeom>
          <a:noFill/>
        </p:spPr>
        <p:txBody>
          <a:bodyPr wrap="square" rtlCol="0">
            <a:spAutoFit/>
          </a:bodyPr>
          <a:lstStyle/>
          <a:p>
            <a:r>
              <a:rPr lang="en-US" sz="3600" b="1" dirty="0" err="1">
                <a:solidFill>
                  <a:srgbClr val="005822"/>
                </a:solidFill>
                <a:cs typeface="Calibri"/>
              </a:rPr>
              <a:t>Pensão</a:t>
            </a:r>
            <a:r>
              <a:rPr lang="en-US" sz="3600" b="1" dirty="0">
                <a:solidFill>
                  <a:srgbClr val="005822"/>
                </a:solidFill>
                <a:cs typeface="Calibri"/>
              </a:rPr>
              <a:t> </a:t>
            </a:r>
            <a:r>
              <a:rPr lang="en-US" sz="3600" b="1" dirty="0" err="1">
                <a:solidFill>
                  <a:srgbClr val="005822"/>
                </a:solidFill>
                <a:cs typeface="Calibri"/>
              </a:rPr>
              <a:t>por</a:t>
            </a:r>
            <a:r>
              <a:rPr lang="en-US" sz="3600" b="1" dirty="0">
                <a:solidFill>
                  <a:srgbClr val="005822"/>
                </a:solidFill>
                <a:cs typeface="Calibri"/>
              </a:rPr>
              <a:t> </a:t>
            </a:r>
            <a:r>
              <a:rPr lang="en-US" sz="3600" b="1" dirty="0" err="1">
                <a:solidFill>
                  <a:srgbClr val="005822"/>
                </a:solidFill>
                <a:cs typeface="Calibri"/>
              </a:rPr>
              <a:t>morte</a:t>
            </a:r>
            <a:r>
              <a:rPr lang="en-US" sz="3600" b="1" dirty="0">
                <a:solidFill>
                  <a:srgbClr val="005822"/>
                </a:solidFill>
                <a:cs typeface="Calibri"/>
              </a:rPr>
              <a:t>: crime </a:t>
            </a:r>
            <a:r>
              <a:rPr lang="en-US" sz="3600" b="1" dirty="0" err="1">
                <a:solidFill>
                  <a:srgbClr val="005822"/>
                </a:solidFill>
                <a:cs typeface="Calibri"/>
              </a:rPr>
              <a:t>doloso</a:t>
            </a:r>
            <a:endParaRPr lang="en-US" sz="3600" b="1" dirty="0">
              <a:solidFill>
                <a:srgbClr val="005822"/>
              </a:solidFill>
              <a:latin typeface="Calibri"/>
              <a:cs typeface="Calibri"/>
            </a:endParaRPr>
          </a:p>
        </p:txBody>
      </p:sp>
      <p:sp>
        <p:nvSpPr>
          <p:cNvPr id="25" name="TextBox 24"/>
          <p:cNvSpPr txBox="1"/>
          <p:nvPr/>
        </p:nvSpPr>
        <p:spPr>
          <a:xfrm>
            <a:off x="1703512" y="951112"/>
            <a:ext cx="1296144" cy="461665"/>
          </a:xfrm>
          <a:prstGeom prst="rect">
            <a:avLst/>
          </a:prstGeom>
          <a:noFill/>
        </p:spPr>
        <p:txBody>
          <a:bodyPr wrap="square" rtlCol="0">
            <a:spAutoFit/>
          </a:bodyPr>
          <a:lstStyle/>
          <a:p>
            <a:r>
              <a:rPr lang="en-US" sz="2400" b="1" i="1" dirty="0">
                <a:solidFill>
                  <a:srgbClr val="704E1C"/>
                </a:solidFill>
              </a:rPr>
              <a:t>O </a:t>
            </a:r>
            <a:r>
              <a:rPr lang="en-US" sz="2400" b="1" i="1" dirty="0" err="1">
                <a:solidFill>
                  <a:srgbClr val="704E1C"/>
                </a:solidFill>
              </a:rPr>
              <a:t>que</a:t>
            </a:r>
            <a:r>
              <a:rPr lang="en-US" sz="2400" b="1" i="1" dirty="0">
                <a:solidFill>
                  <a:srgbClr val="704E1C"/>
                </a:solidFill>
              </a:rPr>
              <a:t> </a:t>
            </a:r>
            <a:r>
              <a:rPr lang="en-US" sz="2400" b="1" i="1" dirty="0" err="1">
                <a:solidFill>
                  <a:srgbClr val="704E1C"/>
                </a:solidFill>
              </a:rPr>
              <a:t>é</a:t>
            </a:r>
            <a:r>
              <a:rPr lang="en-US" sz="2400" b="1" i="1" dirty="0">
                <a:solidFill>
                  <a:srgbClr val="704E1C"/>
                </a:solidFill>
              </a:rPr>
              <a:t>?</a:t>
            </a:r>
          </a:p>
        </p:txBody>
      </p:sp>
      <p:sp>
        <p:nvSpPr>
          <p:cNvPr id="26" name="TextBox 25"/>
          <p:cNvSpPr txBox="1"/>
          <p:nvPr/>
        </p:nvSpPr>
        <p:spPr>
          <a:xfrm>
            <a:off x="3215680" y="1002214"/>
            <a:ext cx="6768752" cy="338554"/>
          </a:xfrm>
          <a:prstGeom prst="rect">
            <a:avLst/>
          </a:prstGeom>
          <a:noFill/>
        </p:spPr>
        <p:txBody>
          <a:bodyPr wrap="square" rtlCol="0">
            <a:spAutoFit/>
          </a:bodyPr>
          <a:lstStyle/>
          <a:p>
            <a:r>
              <a:rPr lang="en-US" sz="1600" dirty="0" err="1"/>
              <a:t>Benefício</a:t>
            </a:r>
            <a:r>
              <a:rPr lang="en-US" sz="1600" dirty="0"/>
              <a:t> </a:t>
            </a:r>
            <a:r>
              <a:rPr lang="en-US" sz="1600" dirty="0" err="1"/>
              <a:t>concedido</a:t>
            </a:r>
            <a:r>
              <a:rPr lang="en-US" sz="1600" dirty="0"/>
              <a:t> </a:t>
            </a:r>
            <a:r>
              <a:rPr lang="en-US" sz="1600" dirty="0" err="1"/>
              <a:t>ao</a:t>
            </a:r>
            <a:r>
              <a:rPr lang="en-US" sz="1600" dirty="0"/>
              <a:t>(s) </a:t>
            </a:r>
            <a:r>
              <a:rPr lang="en-US" sz="1600" dirty="0" err="1"/>
              <a:t>dependente</a:t>
            </a:r>
            <a:r>
              <a:rPr lang="en-US" sz="1600" dirty="0"/>
              <a:t>(s) </a:t>
            </a:r>
            <a:r>
              <a:rPr lang="en-US" sz="1600" dirty="0" err="1"/>
              <a:t>em</a:t>
            </a:r>
            <a:r>
              <a:rPr lang="en-US" sz="1600" dirty="0"/>
              <a:t> </a:t>
            </a:r>
            <a:r>
              <a:rPr lang="en-US" sz="1600" dirty="0" err="1"/>
              <a:t>caso</a:t>
            </a:r>
            <a:r>
              <a:rPr lang="en-US" sz="1600" dirty="0"/>
              <a:t> de </a:t>
            </a:r>
            <a:r>
              <a:rPr lang="en-US" sz="1600" dirty="0" err="1"/>
              <a:t>falecimento</a:t>
            </a:r>
            <a:r>
              <a:rPr lang="en-US" sz="1600" dirty="0"/>
              <a:t> do </a:t>
            </a:r>
            <a:r>
              <a:rPr lang="en-US" sz="1600" dirty="0" err="1"/>
              <a:t>segurado</a:t>
            </a:r>
            <a:endParaRPr lang="en-US" sz="1600" dirty="0"/>
          </a:p>
        </p:txBody>
      </p:sp>
      <p:sp>
        <p:nvSpPr>
          <p:cNvPr id="28" name="TextBox 27"/>
          <p:cNvSpPr txBox="1"/>
          <p:nvPr/>
        </p:nvSpPr>
        <p:spPr>
          <a:xfrm>
            <a:off x="5519936" y="1700809"/>
            <a:ext cx="1512168" cy="461665"/>
          </a:xfrm>
          <a:prstGeom prst="rect">
            <a:avLst/>
          </a:prstGeom>
          <a:noFill/>
        </p:spPr>
        <p:txBody>
          <a:bodyPr wrap="square" rtlCol="0">
            <a:spAutoFit/>
          </a:bodyPr>
          <a:lstStyle/>
          <a:p>
            <a:r>
              <a:rPr lang="en-US" sz="2400" b="1" i="1" dirty="0" err="1">
                <a:solidFill>
                  <a:srgbClr val="704E1C"/>
                </a:solidFill>
              </a:rPr>
              <a:t>Propostas</a:t>
            </a:r>
            <a:endParaRPr lang="en-US" sz="2400" b="1" i="1" dirty="0">
              <a:solidFill>
                <a:srgbClr val="704E1C"/>
              </a:solidFill>
            </a:endParaRPr>
          </a:p>
        </p:txBody>
      </p:sp>
      <p:sp>
        <p:nvSpPr>
          <p:cNvPr id="29" name="TextBox 28"/>
          <p:cNvSpPr txBox="1"/>
          <p:nvPr/>
        </p:nvSpPr>
        <p:spPr>
          <a:xfrm>
            <a:off x="8184232" y="1700809"/>
            <a:ext cx="1512168" cy="461665"/>
          </a:xfrm>
          <a:prstGeom prst="rect">
            <a:avLst/>
          </a:prstGeom>
          <a:noFill/>
        </p:spPr>
        <p:txBody>
          <a:bodyPr wrap="square" rtlCol="0">
            <a:spAutoFit/>
          </a:bodyPr>
          <a:lstStyle/>
          <a:p>
            <a:r>
              <a:rPr lang="en-US" sz="2400" b="1" i="1" dirty="0" err="1">
                <a:solidFill>
                  <a:srgbClr val="704E1C"/>
                </a:solidFill>
              </a:rPr>
              <a:t>Objetivos</a:t>
            </a:r>
            <a:endParaRPr lang="en-US" sz="2400" b="1" i="1" dirty="0">
              <a:solidFill>
                <a:srgbClr val="704E1C"/>
              </a:solidFill>
            </a:endParaRPr>
          </a:p>
        </p:txBody>
      </p:sp>
      <p:pic>
        <p:nvPicPr>
          <p:cNvPr id="30" name="Picture 29" descr="seta.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47528" y="1700808"/>
            <a:ext cx="2736304" cy="768494"/>
          </a:xfrm>
          <a:prstGeom prst="rect">
            <a:avLst/>
          </a:prstGeom>
        </p:spPr>
      </p:pic>
      <p:pic>
        <p:nvPicPr>
          <p:cNvPr id="31" name="Picture 30" descr="seta.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71864" y="1700808"/>
            <a:ext cx="2736304" cy="768494"/>
          </a:xfrm>
          <a:prstGeom prst="rect">
            <a:avLst/>
          </a:prstGeom>
        </p:spPr>
      </p:pic>
      <p:pic>
        <p:nvPicPr>
          <p:cNvPr id="32" name="Picture 31" descr="seta.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64152" y="1700808"/>
            <a:ext cx="2736304" cy="768494"/>
          </a:xfrm>
          <a:prstGeom prst="rect">
            <a:avLst/>
          </a:prstGeom>
        </p:spPr>
      </p:pic>
      <p:sp>
        <p:nvSpPr>
          <p:cNvPr id="33" name="Rectangle 32"/>
          <p:cNvSpPr/>
          <p:nvPr/>
        </p:nvSpPr>
        <p:spPr>
          <a:xfrm>
            <a:off x="2063552" y="2924944"/>
            <a:ext cx="2448272" cy="867930"/>
          </a:xfrm>
          <a:prstGeom prst="rect">
            <a:avLst/>
          </a:prstGeom>
        </p:spPr>
        <p:txBody>
          <a:bodyPr wrap="square">
            <a:spAutoFit/>
          </a:bodyPr>
          <a:lstStyle/>
          <a:p>
            <a:pPr>
              <a:lnSpc>
                <a:spcPct val="90000"/>
              </a:lnSpc>
            </a:pPr>
            <a:r>
              <a:rPr lang="en-US" sz="1400" dirty="0" err="1"/>
              <a:t>Quem</a:t>
            </a:r>
            <a:r>
              <a:rPr lang="en-US" sz="1400" dirty="0"/>
              <a:t> </a:t>
            </a:r>
            <a:r>
              <a:rPr lang="en-US" sz="1400" dirty="0" err="1"/>
              <a:t>comete</a:t>
            </a:r>
            <a:r>
              <a:rPr lang="en-US" sz="1400" dirty="0"/>
              <a:t> crime </a:t>
            </a:r>
            <a:r>
              <a:rPr lang="en-US" sz="1400" dirty="0" err="1"/>
              <a:t>doloso</a:t>
            </a:r>
            <a:r>
              <a:rPr lang="en-US" sz="1400" dirty="0"/>
              <a:t> </a:t>
            </a:r>
            <a:r>
              <a:rPr lang="en-US" sz="1400" dirty="0" err="1"/>
              <a:t>que</a:t>
            </a:r>
            <a:r>
              <a:rPr lang="en-US" sz="1400" dirty="0"/>
              <a:t> </a:t>
            </a:r>
            <a:r>
              <a:rPr lang="en-US" sz="1400" dirty="0" err="1"/>
              <a:t>resulte</a:t>
            </a:r>
            <a:r>
              <a:rPr lang="en-US" sz="1400" dirty="0"/>
              <a:t> </a:t>
            </a:r>
            <a:r>
              <a:rPr lang="en-US" sz="1400" dirty="0" err="1"/>
              <a:t>na</a:t>
            </a:r>
            <a:r>
              <a:rPr lang="en-US" sz="1400" dirty="0"/>
              <a:t> </a:t>
            </a:r>
            <a:r>
              <a:rPr lang="en-US" sz="1400" dirty="0" err="1"/>
              <a:t>morte</a:t>
            </a:r>
            <a:r>
              <a:rPr lang="en-US" sz="1400" dirty="0"/>
              <a:t> do </a:t>
            </a:r>
            <a:r>
              <a:rPr lang="en-US" sz="1400" dirty="0" err="1"/>
              <a:t>segurado</a:t>
            </a:r>
            <a:r>
              <a:rPr lang="en-US" sz="1400" dirty="0"/>
              <a:t> </a:t>
            </a:r>
            <a:r>
              <a:rPr lang="en-US" sz="1400" dirty="0" err="1"/>
              <a:t>pode</a:t>
            </a:r>
            <a:r>
              <a:rPr lang="en-US" sz="1400" dirty="0"/>
              <a:t> </a:t>
            </a:r>
            <a:r>
              <a:rPr lang="en-US" sz="1400" dirty="0" err="1"/>
              <a:t>ter</a:t>
            </a:r>
            <a:r>
              <a:rPr lang="en-US" sz="1400" dirty="0"/>
              <a:t> </a:t>
            </a:r>
            <a:r>
              <a:rPr lang="en-US" sz="1400" dirty="0" err="1"/>
              <a:t>acesso</a:t>
            </a:r>
            <a:r>
              <a:rPr lang="en-US" sz="1400" dirty="0"/>
              <a:t> </a:t>
            </a:r>
            <a:r>
              <a:rPr lang="en-US" sz="1400" dirty="0" err="1"/>
              <a:t>à</a:t>
            </a:r>
            <a:r>
              <a:rPr lang="en-US" sz="1400" dirty="0"/>
              <a:t> </a:t>
            </a:r>
            <a:r>
              <a:rPr lang="en-US" sz="1400" dirty="0" err="1"/>
              <a:t>pensão</a:t>
            </a:r>
            <a:r>
              <a:rPr lang="en-US" sz="1400" dirty="0"/>
              <a:t> </a:t>
            </a:r>
            <a:r>
              <a:rPr lang="en-US" sz="1400" dirty="0" err="1"/>
              <a:t>por</a:t>
            </a:r>
            <a:r>
              <a:rPr lang="en-US" sz="1400" dirty="0"/>
              <a:t> </a:t>
            </a:r>
            <a:r>
              <a:rPr lang="en-US" sz="1400" dirty="0" err="1"/>
              <a:t>morte</a:t>
            </a:r>
            <a:endParaRPr lang="en-US" sz="1400" dirty="0"/>
          </a:p>
        </p:txBody>
      </p:sp>
      <p:sp>
        <p:nvSpPr>
          <p:cNvPr id="34" name="Rectangle 33"/>
          <p:cNvSpPr/>
          <p:nvPr/>
        </p:nvSpPr>
        <p:spPr>
          <a:xfrm>
            <a:off x="4943872" y="2276873"/>
            <a:ext cx="2592288" cy="2031325"/>
          </a:xfrm>
          <a:prstGeom prst="rect">
            <a:avLst/>
          </a:prstGeom>
        </p:spPr>
        <p:txBody>
          <a:bodyPr wrap="square">
            <a:spAutoFit/>
          </a:bodyPr>
          <a:lstStyle/>
          <a:p>
            <a:pPr>
              <a:lnSpc>
                <a:spcPct val="90000"/>
              </a:lnSpc>
            </a:pPr>
            <a:endParaRPr lang="en-US" sz="1400" dirty="0"/>
          </a:p>
          <a:p>
            <a:pPr>
              <a:lnSpc>
                <a:spcPct val="90000"/>
              </a:lnSpc>
            </a:pPr>
            <a:r>
              <a:rPr lang="en-US" sz="1400" dirty="0" err="1"/>
              <a:t>Exclusão</a:t>
            </a:r>
            <a:r>
              <a:rPr lang="en-US" sz="1400" dirty="0"/>
              <a:t> do </a:t>
            </a:r>
            <a:r>
              <a:rPr lang="en-US" sz="1400" dirty="0" err="1"/>
              <a:t>direito</a:t>
            </a:r>
            <a:r>
              <a:rPr lang="en-US" sz="1400" dirty="0"/>
              <a:t> à </a:t>
            </a:r>
            <a:r>
              <a:rPr lang="en-US" sz="1400" dirty="0" err="1"/>
              <a:t>pensão</a:t>
            </a:r>
            <a:r>
              <a:rPr lang="en-US" sz="1400" dirty="0"/>
              <a:t> </a:t>
            </a:r>
            <a:r>
              <a:rPr lang="en-US" sz="1400" dirty="0" err="1"/>
              <a:t>para</a:t>
            </a:r>
            <a:r>
              <a:rPr lang="en-US" sz="1400" dirty="0"/>
              <a:t> </a:t>
            </a:r>
            <a:r>
              <a:rPr lang="en-US" sz="1400" dirty="0" err="1"/>
              <a:t>dependente</a:t>
            </a:r>
            <a:r>
              <a:rPr lang="en-US" sz="1400" dirty="0"/>
              <a:t> </a:t>
            </a:r>
            <a:r>
              <a:rPr lang="en-US" sz="1400" dirty="0" err="1"/>
              <a:t>condenado</a:t>
            </a:r>
            <a:r>
              <a:rPr lang="en-US" sz="1400" dirty="0"/>
              <a:t> </a:t>
            </a:r>
            <a:r>
              <a:rPr lang="en-US" sz="1400" dirty="0" err="1"/>
              <a:t>pela</a:t>
            </a:r>
            <a:r>
              <a:rPr lang="en-US" sz="1400" dirty="0"/>
              <a:t> pr</a:t>
            </a:r>
            <a:r>
              <a:rPr lang="pt-BR" sz="1400" dirty="0"/>
              <a:t>á</a:t>
            </a:r>
            <a:r>
              <a:rPr lang="en-US" sz="1400" dirty="0" err="1"/>
              <a:t>tica</a:t>
            </a:r>
            <a:r>
              <a:rPr lang="en-US" sz="1400" dirty="0"/>
              <a:t> de crime </a:t>
            </a:r>
            <a:r>
              <a:rPr lang="en-US" sz="1400" dirty="0" err="1"/>
              <a:t>doloso</a:t>
            </a:r>
            <a:r>
              <a:rPr lang="en-US" sz="1400" dirty="0"/>
              <a:t> </a:t>
            </a:r>
            <a:r>
              <a:rPr lang="en-US" sz="1400" dirty="0" err="1"/>
              <a:t>que</a:t>
            </a:r>
            <a:r>
              <a:rPr lang="en-US" sz="1400" dirty="0"/>
              <a:t> </a:t>
            </a:r>
            <a:r>
              <a:rPr lang="en-US" sz="1400" dirty="0" err="1"/>
              <a:t>tenha</a:t>
            </a:r>
            <a:r>
              <a:rPr lang="en-US" sz="1400" dirty="0"/>
              <a:t> </a:t>
            </a:r>
            <a:r>
              <a:rPr lang="en-US" sz="1400" dirty="0" err="1"/>
              <a:t>resultado</a:t>
            </a:r>
            <a:r>
              <a:rPr lang="en-US" sz="1400" dirty="0"/>
              <a:t> </a:t>
            </a:r>
            <a:r>
              <a:rPr lang="en-US" sz="1400" dirty="0" err="1"/>
              <a:t>na</a:t>
            </a:r>
            <a:r>
              <a:rPr lang="en-US" sz="1400" dirty="0"/>
              <a:t> </a:t>
            </a:r>
            <a:r>
              <a:rPr lang="en-US" sz="1400" dirty="0" err="1"/>
              <a:t>morte</a:t>
            </a:r>
            <a:r>
              <a:rPr lang="en-US" sz="1400" dirty="0"/>
              <a:t> do </a:t>
            </a:r>
            <a:r>
              <a:rPr lang="en-US" sz="1400" dirty="0" err="1"/>
              <a:t>segurado</a:t>
            </a:r>
            <a:endParaRPr lang="en-US" sz="1400" dirty="0"/>
          </a:p>
          <a:p>
            <a:pPr>
              <a:lnSpc>
                <a:spcPct val="90000"/>
              </a:lnSpc>
            </a:pPr>
            <a:endParaRPr lang="en-US" sz="1400" b="1" dirty="0"/>
          </a:p>
          <a:p>
            <a:pPr>
              <a:lnSpc>
                <a:spcPct val="90000"/>
              </a:lnSpc>
            </a:pPr>
            <a:r>
              <a:rPr lang="en-US" sz="1400" dirty="0" err="1"/>
              <a:t>Regra</a:t>
            </a:r>
            <a:r>
              <a:rPr lang="en-US" sz="1400" dirty="0"/>
              <a:t> </a:t>
            </a:r>
            <a:r>
              <a:rPr lang="en-US" sz="1400" dirty="0" err="1"/>
              <a:t>já</a:t>
            </a:r>
            <a:r>
              <a:rPr lang="en-US" sz="1400" dirty="0"/>
              <a:t> </a:t>
            </a:r>
            <a:r>
              <a:rPr lang="en-US" sz="1400" dirty="0" err="1"/>
              <a:t>existente</a:t>
            </a:r>
            <a:r>
              <a:rPr lang="en-US" sz="1400" dirty="0"/>
              <a:t> </a:t>
            </a:r>
            <a:r>
              <a:rPr lang="en-US" sz="1400" dirty="0" err="1"/>
              <a:t>para</a:t>
            </a:r>
            <a:r>
              <a:rPr lang="en-US" sz="1400" dirty="0"/>
              <a:t> </a:t>
            </a:r>
            <a:r>
              <a:rPr lang="en-US" sz="1400" dirty="0" err="1"/>
              <a:t>os</a:t>
            </a:r>
            <a:r>
              <a:rPr lang="en-US" sz="1400" dirty="0"/>
              <a:t> </a:t>
            </a:r>
            <a:r>
              <a:rPr lang="en-US" sz="1400" dirty="0" err="1"/>
              <a:t>servidores</a:t>
            </a:r>
            <a:r>
              <a:rPr lang="en-US" sz="1400" dirty="0"/>
              <a:t> </a:t>
            </a:r>
            <a:r>
              <a:rPr lang="en-US" sz="1400" dirty="0" err="1"/>
              <a:t>públicos</a:t>
            </a:r>
            <a:r>
              <a:rPr lang="en-US" sz="1400" dirty="0"/>
              <a:t> da </a:t>
            </a:r>
            <a:r>
              <a:rPr lang="en-US" sz="1400" dirty="0" err="1"/>
              <a:t>União</a:t>
            </a:r>
            <a:endParaRPr lang="en-US" sz="1400" dirty="0"/>
          </a:p>
          <a:p>
            <a:pPr>
              <a:lnSpc>
                <a:spcPct val="90000"/>
              </a:lnSpc>
            </a:pPr>
            <a:endParaRPr lang="en-US" sz="1400" dirty="0"/>
          </a:p>
        </p:txBody>
      </p:sp>
      <p:sp>
        <p:nvSpPr>
          <p:cNvPr id="35" name="Rectangle 34"/>
          <p:cNvSpPr/>
          <p:nvPr/>
        </p:nvSpPr>
        <p:spPr>
          <a:xfrm>
            <a:off x="7680176" y="2852936"/>
            <a:ext cx="2448272" cy="523220"/>
          </a:xfrm>
          <a:prstGeom prst="rect">
            <a:avLst/>
          </a:prstGeom>
        </p:spPr>
        <p:txBody>
          <a:bodyPr wrap="square">
            <a:spAutoFit/>
          </a:bodyPr>
          <a:lstStyle/>
          <a:p>
            <a:r>
              <a:rPr lang="en-US" sz="1400" dirty="0" err="1"/>
              <a:t>Alinhar</a:t>
            </a:r>
            <a:r>
              <a:rPr lang="en-US" sz="1400" dirty="0"/>
              <a:t> a </a:t>
            </a:r>
            <a:r>
              <a:rPr lang="en-US" sz="1400" dirty="0" err="1"/>
              <a:t>legislação</a:t>
            </a:r>
            <a:r>
              <a:rPr lang="en-US" sz="1400" dirty="0"/>
              <a:t> </a:t>
            </a:r>
            <a:r>
              <a:rPr lang="en-US" sz="1400" dirty="0" err="1"/>
              <a:t>previdenciária</a:t>
            </a:r>
            <a:r>
              <a:rPr lang="en-US" sz="1400" dirty="0"/>
              <a:t> </a:t>
            </a:r>
            <a:r>
              <a:rPr lang="en-US" sz="1400" dirty="0" err="1"/>
              <a:t>ao</a:t>
            </a:r>
            <a:r>
              <a:rPr lang="en-US" sz="1400" dirty="0"/>
              <a:t> </a:t>
            </a:r>
            <a:r>
              <a:rPr lang="en-US" sz="1400" dirty="0" err="1"/>
              <a:t>Código</a:t>
            </a:r>
            <a:r>
              <a:rPr lang="en-US" sz="1400" dirty="0"/>
              <a:t> Civil</a:t>
            </a:r>
          </a:p>
        </p:txBody>
      </p:sp>
      <p:sp>
        <p:nvSpPr>
          <p:cNvPr id="15" name="TextBox 14"/>
          <p:cNvSpPr txBox="1"/>
          <p:nvPr/>
        </p:nvSpPr>
        <p:spPr>
          <a:xfrm>
            <a:off x="1991544" y="1700809"/>
            <a:ext cx="2592288" cy="461665"/>
          </a:xfrm>
          <a:prstGeom prst="rect">
            <a:avLst/>
          </a:prstGeom>
          <a:noFill/>
        </p:spPr>
        <p:txBody>
          <a:bodyPr wrap="square" rtlCol="0">
            <a:spAutoFit/>
          </a:bodyPr>
          <a:lstStyle/>
          <a:p>
            <a:r>
              <a:rPr lang="en-US" sz="2400" b="1" i="1" dirty="0" err="1">
                <a:solidFill>
                  <a:srgbClr val="704E1C"/>
                </a:solidFill>
              </a:rPr>
              <a:t>Regras</a:t>
            </a:r>
            <a:r>
              <a:rPr lang="en-US" sz="2400" b="1" i="1" dirty="0">
                <a:solidFill>
                  <a:srgbClr val="704E1C"/>
                </a:solidFill>
              </a:rPr>
              <a:t> </a:t>
            </a:r>
            <a:r>
              <a:rPr lang="en-US" sz="2400" b="1" i="1" dirty="0" err="1">
                <a:solidFill>
                  <a:srgbClr val="704E1C"/>
                </a:solidFill>
              </a:rPr>
              <a:t>anteriores</a:t>
            </a:r>
            <a:endParaRPr lang="en-US" sz="2400" b="1" i="1" dirty="0">
              <a:solidFill>
                <a:srgbClr val="704E1C"/>
              </a:solidFill>
            </a:endParaRPr>
          </a:p>
        </p:txBody>
      </p:sp>
    </p:spTree>
    <p:extLst>
      <p:ext uri="{BB962C8B-B14F-4D97-AF65-F5344CB8AC3E}">
        <p14:creationId xmlns:p14="http://schemas.microsoft.com/office/powerpoint/2010/main" val="339929868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tângulo 18"/>
          <p:cNvSpPr/>
          <p:nvPr/>
        </p:nvSpPr>
        <p:spPr>
          <a:xfrm>
            <a:off x="1631504" y="1646378"/>
            <a:ext cx="8928992" cy="4662942"/>
          </a:xfrm>
          <a:prstGeom prst="rect">
            <a:avLst/>
          </a:prstGeom>
          <a:solidFill>
            <a:schemeClr val="bg1"/>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23" name="Picture 22" descr="topo.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0" y="8233"/>
            <a:ext cx="9144000" cy="1526977"/>
          </a:xfrm>
          <a:prstGeom prst="rect">
            <a:avLst/>
          </a:prstGeom>
        </p:spPr>
      </p:pic>
      <p:sp>
        <p:nvSpPr>
          <p:cNvPr id="24" name="TextBox 23"/>
          <p:cNvSpPr txBox="1"/>
          <p:nvPr/>
        </p:nvSpPr>
        <p:spPr>
          <a:xfrm>
            <a:off x="3647728" y="44624"/>
            <a:ext cx="4968552" cy="648072"/>
          </a:xfrm>
          <a:prstGeom prst="rect">
            <a:avLst/>
          </a:prstGeom>
          <a:noFill/>
        </p:spPr>
        <p:txBody>
          <a:bodyPr wrap="square" rtlCol="0">
            <a:spAutoFit/>
          </a:bodyPr>
          <a:lstStyle/>
          <a:p>
            <a:r>
              <a:rPr lang="en-US" sz="3600" b="1" dirty="0" err="1">
                <a:solidFill>
                  <a:srgbClr val="005822"/>
                </a:solidFill>
                <a:cs typeface="Calibri"/>
              </a:rPr>
              <a:t>Pensão</a:t>
            </a:r>
            <a:r>
              <a:rPr lang="en-US" sz="3600" b="1" dirty="0">
                <a:solidFill>
                  <a:srgbClr val="005822"/>
                </a:solidFill>
                <a:cs typeface="Calibri"/>
              </a:rPr>
              <a:t> </a:t>
            </a:r>
            <a:r>
              <a:rPr lang="en-US" sz="3600" b="1" dirty="0" err="1">
                <a:solidFill>
                  <a:srgbClr val="005822"/>
                </a:solidFill>
                <a:cs typeface="Calibri"/>
              </a:rPr>
              <a:t>por</a:t>
            </a:r>
            <a:r>
              <a:rPr lang="en-US" sz="3600" b="1" dirty="0">
                <a:solidFill>
                  <a:srgbClr val="005822"/>
                </a:solidFill>
                <a:cs typeface="Calibri"/>
              </a:rPr>
              <a:t> </a:t>
            </a:r>
            <a:r>
              <a:rPr lang="en-US" sz="3600" b="1" dirty="0" err="1">
                <a:solidFill>
                  <a:srgbClr val="005822"/>
                </a:solidFill>
                <a:cs typeface="Calibri"/>
              </a:rPr>
              <a:t>morte</a:t>
            </a:r>
            <a:r>
              <a:rPr lang="en-US" sz="3600" b="1" dirty="0">
                <a:solidFill>
                  <a:srgbClr val="005822"/>
                </a:solidFill>
                <a:cs typeface="Calibri"/>
              </a:rPr>
              <a:t>: valor</a:t>
            </a:r>
            <a:endParaRPr lang="en-US" sz="3600" b="1" dirty="0">
              <a:solidFill>
                <a:srgbClr val="005822"/>
              </a:solidFill>
              <a:latin typeface="Calibri"/>
              <a:cs typeface="Calibri"/>
            </a:endParaRPr>
          </a:p>
        </p:txBody>
      </p:sp>
      <p:sp>
        <p:nvSpPr>
          <p:cNvPr id="25" name="TextBox 24"/>
          <p:cNvSpPr txBox="1"/>
          <p:nvPr/>
        </p:nvSpPr>
        <p:spPr>
          <a:xfrm>
            <a:off x="1703512" y="951112"/>
            <a:ext cx="1296144" cy="461665"/>
          </a:xfrm>
          <a:prstGeom prst="rect">
            <a:avLst/>
          </a:prstGeom>
          <a:noFill/>
        </p:spPr>
        <p:txBody>
          <a:bodyPr wrap="square" rtlCol="0">
            <a:spAutoFit/>
          </a:bodyPr>
          <a:lstStyle/>
          <a:p>
            <a:r>
              <a:rPr lang="en-US" sz="2400" b="1" i="1" dirty="0">
                <a:solidFill>
                  <a:srgbClr val="704E1C"/>
                </a:solidFill>
              </a:rPr>
              <a:t>O </a:t>
            </a:r>
            <a:r>
              <a:rPr lang="en-US" sz="2400" b="1" i="1" dirty="0" err="1">
                <a:solidFill>
                  <a:srgbClr val="704E1C"/>
                </a:solidFill>
              </a:rPr>
              <a:t>que</a:t>
            </a:r>
            <a:r>
              <a:rPr lang="en-US" sz="2400" b="1" i="1" dirty="0">
                <a:solidFill>
                  <a:srgbClr val="704E1C"/>
                </a:solidFill>
              </a:rPr>
              <a:t> </a:t>
            </a:r>
            <a:r>
              <a:rPr lang="en-US" sz="2400" b="1" i="1" dirty="0" err="1">
                <a:solidFill>
                  <a:srgbClr val="704E1C"/>
                </a:solidFill>
              </a:rPr>
              <a:t>é</a:t>
            </a:r>
            <a:r>
              <a:rPr lang="en-US" sz="2400" b="1" i="1" dirty="0">
                <a:solidFill>
                  <a:srgbClr val="704E1C"/>
                </a:solidFill>
              </a:rPr>
              <a:t>?</a:t>
            </a:r>
          </a:p>
        </p:txBody>
      </p:sp>
      <p:sp>
        <p:nvSpPr>
          <p:cNvPr id="26" name="TextBox 25"/>
          <p:cNvSpPr txBox="1"/>
          <p:nvPr/>
        </p:nvSpPr>
        <p:spPr>
          <a:xfrm>
            <a:off x="3215680" y="1002214"/>
            <a:ext cx="6768752" cy="338554"/>
          </a:xfrm>
          <a:prstGeom prst="rect">
            <a:avLst/>
          </a:prstGeom>
          <a:noFill/>
        </p:spPr>
        <p:txBody>
          <a:bodyPr wrap="square" rtlCol="0">
            <a:spAutoFit/>
          </a:bodyPr>
          <a:lstStyle/>
          <a:p>
            <a:r>
              <a:rPr lang="en-US" sz="1600" dirty="0" err="1"/>
              <a:t>Benefício</a:t>
            </a:r>
            <a:r>
              <a:rPr lang="en-US" sz="1600" dirty="0"/>
              <a:t> </a:t>
            </a:r>
            <a:r>
              <a:rPr lang="en-US" sz="1600" dirty="0" err="1"/>
              <a:t>concedido</a:t>
            </a:r>
            <a:r>
              <a:rPr lang="en-US" sz="1600" dirty="0"/>
              <a:t> </a:t>
            </a:r>
            <a:r>
              <a:rPr lang="en-US" sz="1600" dirty="0" err="1"/>
              <a:t>ao</a:t>
            </a:r>
            <a:r>
              <a:rPr lang="en-US" sz="1600" dirty="0"/>
              <a:t>(s) </a:t>
            </a:r>
            <a:r>
              <a:rPr lang="en-US" sz="1600" dirty="0" err="1"/>
              <a:t>dependente</a:t>
            </a:r>
            <a:r>
              <a:rPr lang="en-US" sz="1600" dirty="0"/>
              <a:t>(s) </a:t>
            </a:r>
            <a:r>
              <a:rPr lang="en-US" sz="1600" dirty="0" err="1"/>
              <a:t>em</a:t>
            </a:r>
            <a:r>
              <a:rPr lang="en-US" sz="1600" dirty="0"/>
              <a:t> </a:t>
            </a:r>
            <a:r>
              <a:rPr lang="en-US" sz="1600" dirty="0" err="1"/>
              <a:t>caso</a:t>
            </a:r>
            <a:r>
              <a:rPr lang="en-US" sz="1600" dirty="0"/>
              <a:t> de </a:t>
            </a:r>
            <a:r>
              <a:rPr lang="en-US" sz="1600" dirty="0" err="1"/>
              <a:t>falecimento</a:t>
            </a:r>
            <a:r>
              <a:rPr lang="en-US" sz="1600" dirty="0"/>
              <a:t> do </a:t>
            </a:r>
            <a:r>
              <a:rPr lang="en-US" sz="1600" dirty="0" err="1"/>
              <a:t>segurado</a:t>
            </a:r>
            <a:endParaRPr lang="en-US" sz="1600" dirty="0"/>
          </a:p>
        </p:txBody>
      </p:sp>
      <p:sp>
        <p:nvSpPr>
          <p:cNvPr id="28" name="TextBox 27"/>
          <p:cNvSpPr txBox="1"/>
          <p:nvPr/>
        </p:nvSpPr>
        <p:spPr>
          <a:xfrm>
            <a:off x="5519936" y="1700809"/>
            <a:ext cx="1512168" cy="461665"/>
          </a:xfrm>
          <a:prstGeom prst="rect">
            <a:avLst/>
          </a:prstGeom>
          <a:noFill/>
        </p:spPr>
        <p:txBody>
          <a:bodyPr wrap="square" rtlCol="0">
            <a:spAutoFit/>
          </a:bodyPr>
          <a:lstStyle/>
          <a:p>
            <a:r>
              <a:rPr lang="en-US" sz="2400" b="1" i="1" dirty="0" err="1">
                <a:solidFill>
                  <a:srgbClr val="704E1C"/>
                </a:solidFill>
              </a:rPr>
              <a:t>Propostas</a:t>
            </a:r>
            <a:endParaRPr lang="en-US" sz="2400" b="1" i="1" dirty="0">
              <a:solidFill>
                <a:srgbClr val="704E1C"/>
              </a:solidFill>
            </a:endParaRPr>
          </a:p>
        </p:txBody>
      </p:sp>
      <p:sp>
        <p:nvSpPr>
          <p:cNvPr id="29" name="TextBox 28"/>
          <p:cNvSpPr txBox="1"/>
          <p:nvPr/>
        </p:nvSpPr>
        <p:spPr>
          <a:xfrm>
            <a:off x="8184232" y="1700809"/>
            <a:ext cx="1512168" cy="461665"/>
          </a:xfrm>
          <a:prstGeom prst="rect">
            <a:avLst/>
          </a:prstGeom>
          <a:noFill/>
        </p:spPr>
        <p:txBody>
          <a:bodyPr wrap="square" rtlCol="0">
            <a:spAutoFit/>
          </a:bodyPr>
          <a:lstStyle/>
          <a:p>
            <a:r>
              <a:rPr lang="en-US" sz="2400" b="1" i="1" dirty="0" err="1">
                <a:solidFill>
                  <a:srgbClr val="704E1C"/>
                </a:solidFill>
              </a:rPr>
              <a:t>Objetivos</a:t>
            </a:r>
            <a:endParaRPr lang="en-US" sz="2400" b="1" i="1" dirty="0">
              <a:solidFill>
                <a:srgbClr val="704E1C"/>
              </a:solidFill>
            </a:endParaRPr>
          </a:p>
        </p:txBody>
      </p:sp>
      <p:pic>
        <p:nvPicPr>
          <p:cNvPr id="30" name="Picture 29" descr="seta.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47528" y="1700808"/>
            <a:ext cx="2736304" cy="768494"/>
          </a:xfrm>
          <a:prstGeom prst="rect">
            <a:avLst/>
          </a:prstGeom>
        </p:spPr>
      </p:pic>
      <p:pic>
        <p:nvPicPr>
          <p:cNvPr id="31" name="Picture 30" descr="seta.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71864" y="1700808"/>
            <a:ext cx="2736304" cy="768494"/>
          </a:xfrm>
          <a:prstGeom prst="rect">
            <a:avLst/>
          </a:prstGeom>
        </p:spPr>
      </p:pic>
      <p:pic>
        <p:nvPicPr>
          <p:cNvPr id="32" name="Picture 31" descr="seta.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64152" y="1700808"/>
            <a:ext cx="2736304" cy="768494"/>
          </a:xfrm>
          <a:prstGeom prst="rect">
            <a:avLst/>
          </a:prstGeom>
        </p:spPr>
      </p:pic>
      <p:sp>
        <p:nvSpPr>
          <p:cNvPr id="33" name="Rectangle 32"/>
          <p:cNvSpPr/>
          <p:nvPr/>
        </p:nvSpPr>
        <p:spPr>
          <a:xfrm>
            <a:off x="2063552" y="3023546"/>
            <a:ext cx="2448272" cy="2446824"/>
          </a:xfrm>
          <a:prstGeom prst="rect">
            <a:avLst/>
          </a:prstGeom>
        </p:spPr>
        <p:txBody>
          <a:bodyPr wrap="square">
            <a:spAutoFit/>
          </a:bodyPr>
          <a:lstStyle/>
          <a:p>
            <a:pPr>
              <a:lnSpc>
                <a:spcPct val="90000"/>
              </a:lnSpc>
            </a:pPr>
            <a:r>
              <a:rPr lang="en-US" sz="1400" dirty="0"/>
              <a:t>O </a:t>
            </a:r>
            <a:r>
              <a:rPr lang="en-US" sz="1400" dirty="0" err="1"/>
              <a:t>menor</a:t>
            </a:r>
            <a:r>
              <a:rPr lang="en-US" sz="1400" dirty="0"/>
              <a:t> valor </a:t>
            </a:r>
            <a:r>
              <a:rPr lang="en-US" sz="1400" dirty="0" err="1"/>
              <a:t>pago</a:t>
            </a:r>
            <a:r>
              <a:rPr lang="en-US" sz="1400" dirty="0"/>
              <a:t> é de um </a:t>
            </a:r>
            <a:r>
              <a:rPr lang="en-US" sz="1400" dirty="0" err="1"/>
              <a:t>salário</a:t>
            </a:r>
            <a:r>
              <a:rPr lang="en-US" sz="1400" dirty="0"/>
              <a:t> </a:t>
            </a:r>
            <a:r>
              <a:rPr lang="en-US" sz="1400" dirty="0" err="1"/>
              <a:t>mínimo</a:t>
            </a:r>
            <a:r>
              <a:rPr lang="en-US" sz="1400" dirty="0"/>
              <a:t> </a:t>
            </a:r>
          </a:p>
          <a:p>
            <a:pPr>
              <a:lnSpc>
                <a:spcPct val="90000"/>
              </a:lnSpc>
            </a:pPr>
            <a:endParaRPr lang="en-US" sz="1400" dirty="0"/>
          </a:p>
          <a:p>
            <a:pPr>
              <a:lnSpc>
                <a:spcPct val="90000"/>
              </a:lnSpc>
            </a:pPr>
            <a:endParaRPr lang="en-US" sz="1400" dirty="0"/>
          </a:p>
          <a:p>
            <a:pPr>
              <a:lnSpc>
                <a:spcPct val="90000"/>
              </a:lnSpc>
            </a:pPr>
            <a:endParaRPr lang="en-US" sz="1400" dirty="0"/>
          </a:p>
          <a:p>
            <a:pPr>
              <a:lnSpc>
                <a:spcPct val="90000"/>
              </a:lnSpc>
            </a:pPr>
            <a:endParaRPr lang="en-US" sz="1400" dirty="0"/>
          </a:p>
          <a:p>
            <a:pPr>
              <a:lnSpc>
                <a:spcPct val="90000"/>
              </a:lnSpc>
            </a:pPr>
            <a:endParaRPr lang="en-US" sz="1400" dirty="0"/>
          </a:p>
          <a:p>
            <a:pPr>
              <a:lnSpc>
                <a:spcPct val="90000"/>
              </a:lnSpc>
            </a:pPr>
            <a:endParaRPr lang="en-US" sz="1400" dirty="0"/>
          </a:p>
          <a:p>
            <a:pPr>
              <a:lnSpc>
                <a:spcPct val="90000"/>
              </a:lnSpc>
            </a:pPr>
            <a:r>
              <a:rPr lang="en-US" sz="1400" dirty="0"/>
              <a:t>O(s) </a:t>
            </a:r>
            <a:r>
              <a:rPr lang="en-US" sz="1400" dirty="0" err="1"/>
              <a:t>dependente</a:t>
            </a:r>
            <a:r>
              <a:rPr lang="en-US" sz="1400" dirty="0"/>
              <a:t>(s) </a:t>
            </a:r>
            <a:r>
              <a:rPr lang="en-US" sz="1400" dirty="0" err="1"/>
              <a:t>recebe</a:t>
            </a:r>
            <a:r>
              <a:rPr lang="en-US" sz="1400" dirty="0"/>
              <a:t>(m) o valor integral do </a:t>
            </a:r>
            <a:r>
              <a:rPr lang="en-US" sz="1400" dirty="0" err="1"/>
              <a:t>vencimento</a:t>
            </a:r>
            <a:r>
              <a:rPr lang="en-US" sz="1400" dirty="0"/>
              <a:t> do </a:t>
            </a:r>
            <a:r>
              <a:rPr lang="en-US" sz="1400" dirty="0" err="1"/>
              <a:t>segurado</a:t>
            </a:r>
            <a:endParaRPr lang="en-US" sz="1400" dirty="0"/>
          </a:p>
          <a:p>
            <a:pPr>
              <a:lnSpc>
                <a:spcPct val="90000"/>
              </a:lnSpc>
            </a:pPr>
            <a:endParaRPr lang="en-US" sz="1600" dirty="0"/>
          </a:p>
        </p:txBody>
      </p:sp>
      <p:sp>
        <p:nvSpPr>
          <p:cNvPr id="34" name="Rectangle 33"/>
          <p:cNvSpPr/>
          <p:nvPr/>
        </p:nvSpPr>
        <p:spPr>
          <a:xfrm>
            <a:off x="4943872" y="2276872"/>
            <a:ext cx="2592288" cy="3970318"/>
          </a:xfrm>
          <a:prstGeom prst="rect">
            <a:avLst/>
          </a:prstGeom>
        </p:spPr>
        <p:txBody>
          <a:bodyPr wrap="square">
            <a:spAutoFit/>
          </a:bodyPr>
          <a:lstStyle/>
          <a:p>
            <a:pPr>
              <a:lnSpc>
                <a:spcPct val="90000"/>
              </a:lnSpc>
            </a:pPr>
            <a:endParaRPr lang="en-US" sz="1400" dirty="0"/>
          </a:p>
          <a:p>
            <a:pPr>
              <a:lnSpc>
                <a:spcPct val="90000"/>
              </a:lnSpc>
            </a:pPr>
            <a:r>
              <a:rPr lang="en-US" sz="1400" dirty="0" err="1">
                <a:solidFill>
                  <a:srgbClr val="FF0000"/>
                </a:solidFill>
              </a:rPr>
              <a:t>Não</a:t>
            </a:r>
            <a:r>
              <a:rPr lang="en-US" sz="1400" dirty="0">
                <a:solidFill>
                  <a:srgbClr val="FF0000"/>
                </a:solidFill>
              </a:rPr>
              <a:t> se </a:t>
            </a:r>
            <a:r>
              <a:rPr lang="en-US" sz="1400" dirty="0" err="1">
                <a:solidFill>
                  <a:srgbClr val="FF0000"/>
                </a:solidFill>
              </a:rPr>
              <a:t>aplicam</a:t>
            </a:r>
            <a:r>
              <a:rPr lang="en-US" sz="1400" dirty="0">
                <a:solidFill>
                  <a:srgbClr val="FF0000"/>
                </a:solidFill>
              </a:rPr>
              <a:t> </a:t>
            </a:r>
            <a:r>
              <a:rPr lang="en-US" sz="1400" dirty="0" err="1">
                <a:solidFill>
                  <a:srgbClr val="FF0000"/>
                </a:solidFill>
              </a:rPr>
              <a:t>aos</a:t>
            </a:r>
            <a:r>
              <a:rPr lang="en-US" sz="1400" dirty="0">
                <a:solidFill>
                  <a:srgbClr val="FF0000"/>
                </a:solidFill>
              </a:rPr>
              <a:t> </a:t>
            </a:r>
            <a:r>
              <a:rPr lang="en-US" sz="1400" dirty="0" err="1">
                <a:solidFill>
                  <a:srgbClr val="FF0000"/>
                </a:solidFill>
              </a:rPr>
              <a:t>atuais</a:t>
            </a:r>
            <a:r>
              <a:rPr lang="en-US" sz="1400" dirty="0">
                <a:solidFill>
                  <a:srgbClr val="FF0000"/>
                </a:solidFill>
              </a:rPr>
              <a:t> </a:t>
            </a:r>
            <a:r>
              <a:rPr lang="en-US" sz="1400" dirty="0" err="1">
                <a:solidFill>
                  <a:srgbClr val="FF0000"/>
                </a:solidFill>
              </a:rPr>
              <a:t>beneficiários</a:t>
            </a:r>
            <a:endParaRPr lang="en-US" sz="1400" dirty="0">
              <a:solidFill>
                <a:srgbClr val="FF0000"/>
              </a:solidFill>
            </a:endParaRPr>
          </a:p>
          <a:p>
            <a:pPr>
              <a:lnSpc>
                <a:spcPct val="90000"/>
              </a:lnSpc>
            </a:pPr>
            <a:endParaRPr lang="en-US" sz="1400" dirty="0"/>
          </a:p>
          <a:p>
            <a:pPr>
              <a:lnSpc>
                <a:spcPct val="90000"/>
              </a:lnSpc>
            </a:pPr>
            <a:r>
              <a:rPr lang="en-US" sz="1400" dirty="0"/>
              <a:t>O </a:t>
            </a:r>
            <a:r>
              <a:rPr lang="en-US" sz="1400" dirty="0" err="1"/>
              <a:t>menor</a:t>
            </a:r>
            <a:r>
              <a:rPr lang="en-US" sz="1400" dirty="0"/>
              <a:t> valor </a:t>
            </a:r>
            <a:r>
              <a:rPr lang="en-US" sz="1400" dirty="0" err="1"/>
              <a:t>pago</a:t>
            </a:r>
            <a:r>
              <a:rPr lang="en-US" sz="1400" dirty="0"/>
              <a:t> continua </a:t>
            </a:r>
            <a:r>
              <a:rPr lang="en-US" sz="1400" dirty="0" err="1"/>
              <a:t>sendo</a:t>
            </a:r>
            <a:r>
              <a:rPr lang="en-US" sz="1400" dirty="0"/>
              <a:t> de um </a:t>
            </a:r>
            <a:r>
              <a:rPr lang="en-US" sz="1400" dirty="0" err="1"/>
              <a:t>salário</a:t>
            </a:r>
            <a:r>
              <a:rPr lang="en-US" sz="1400" dirty="0"/>
              <a:t> </a:t>
            </a:r>
            <a:r>
              <a:rPr lang="en-US" sz="1400" dirty="0" err="1"/>
              <a:t>mínimo</a:t>
            </a:r>
            <a:r>
              <a:rPr lang="en-US" sz="1400" dirty="0"/>
              <a:t> </a:t>
            </a:r>
          </a:p>
          <a:p>
            <a:pPr>
              <a:lnSpc>
                <a:spcPct val="90000"/>
              </a:lnSpc>
            </a:pPr>
            <a:endParaRPr lang="en-US" sz="1400" dirty="0"/>
          </a:p>
          <a:p>
            <a:pPr>
              <a:lnSpc>
                <a:spcPct val="90000"/>
              </a:lnSpc>
            </a:pPr>
            <a:endParaRPr lang="en-US" sz="1400" dirty="0"/>
          </a:p>
          <a:p>
            <a:pPr>
              <a:lnSpc>
                <a:spcPct val="90000"/>
              </a:lnSpc>
            </a:pPr>
            <a:r>
              <a:rPr lang="en-US" sz="1400" dirty="0" err="1"/>
              <a:t>Atualmente</a:t>
            </a:r>
            <a:r>
              <a:rPr lang="en-US" sz="1400" dirty="0"/>
              <a:t>, 57,4% das </a:t>
            </a:r>
            <a:r>
              <a:rPr lang="en-US" sz="1400" dirty="0" err="1"/>
              <a:t>pensões</a:t>
            </a:r>
            <a:r>
              <a:rPr lang="en-US" sz="1400" dirty="0"/>
              <a:t> </a:t>
            </a:r>
            <a:r>
              <a:rPr lang="en-US" sz="1400" dirty="0" err="1"/>
              <a:t>correspondem</a:t>
            </a:r>
            <a:r>
              <a:rPr lang="en-US" sz="1400" dirty="0"/>
              <a:t> a um </a:t>
            </a:r>
            <a:r>
              <a:rPr lang="en-US" sz="1400" dirty="0" err="1"/>
              <a:t>salário</a:t>
            </a:r>
            <a:r>
              <a:rPr lang="en-US" sz="1400" dirty="0"/>
              <a:t> </a:t>
            </a:r>
            <a:r>
              <a:rPr lang="en-US" sz="1400" dirty="0" err="1"/>
              <a:t>mínimo</a:t>
            </a:r>
            <a:endParaRPr lang="en-US" sz="1400" dirty="0"/>
          </a:p>
          <a:p>
            <a:pPr>
              <a:lnSpc>
                <a:spcPct val="90000"/>
              </a:lnSpc>
            </a:pPr>
            <a:endParaRPr lang="en-US" sz="1400" dirty="0"/>
          </a:p>
          <a:p>
            <a:pPr>
              <a:lnSpc>
                <a:spcPct val="90000"/>
              </a:lnSpc>
            </a:pPr>
            <a:r>
              <a:rPr lang="en-US" sz="1400" dirty="0"/>
              <a:t>O valor </a:t>
            </a:r>
            <a:r>
              <a:rPr lang="en-US" sz="1400" dirty="0" err="1"/>
              <a:t>mínimo</a:t>
            </a:r>
            <a:r>
              <a:rPr lang="en-US" sz="1400" dirty="0"/>
              <a:t> </a:t>
            </a:r>
            <a:r>
              <a:rPr lang="en-US" sz="1400" dirty="0" err="1"/>
              <a:t>recebido</a:t>
            </a:r>
            <a:r>
              <a:rPr lang="en-US" sz="1400" dirty="0"/>
              <a:t> </a:t>
            </a:r>
            <a:r>
              <a:rPr lang="en-US" sz="1400" dirty="0" err="1"/>
              <a:t>será</a:t>
            </a:r>
            <a:r>
              <a:rPr lang="en-US" sz="1400" dirty="0"/>
              <a:t> de 60% da </a:t>
            </a:r>
            <a:r>
              <a:rPr lang="en-US" sz="1400" dirty="0" err="1"/>
              <a:t>aposentadoria</a:t>
            </a:r>
            <a:r>
              <a:rPr lang="en-US" sz="1400" dirty="0"/>
              <a:t> no </a:t>
            </a:r>
            <a:r>
              <a:rPr lang="en-US" sz="1400" dirty="0" err="1"/>
              <a:t>caso</a:t>
            </a:r>
            <a:r>
              <a:rPr lang="en-US" sz="1400" dirty="0"/>
              <a:t> de um </a:t>
            </a:r>
            <a:r>
              <a:rPr lang="en-US" sz="1400" dirty="0" err="1"/>
              <a:t>dependente</a:t>
            </a:r>
            <a:endParaRPr lang="en-US" sz="1400" dirty="0"/>
          </a:p>
          <a:p>
            <a:pPr>
              <a:lnSpc>
                <a:spcPct val="90000"/>
              </a:lnSpc>
            </a:pPr>
            <a:endParaRPr lang="en-US" sz="1400" dirty="0"/>
          </a:p>
          <a:p>
            <a:pPr marL="285750" indent="-285750">
              <a:lnSpc>
                <a:spcPct val="90000"/>
              </a:lnSpc>
              <a:buFont typeface="Arial" pitchFamily="34" charset="0"/>
              <a:buChar char="•"/>
            </a:pPr>
            <a:r>
              <a:rPr lang="en-US" sz="1400" dirty="0"/>
              <a:t>50% = </a:t>
            </a:r>
            <a:r>
              <a:rPr lang="en-US" sz="1400" dirty="0" err="1"/>
              <a:t>cota</a:t>
            </a:r>
            <a:r>
              <a:rPr lang="en-US" sz="1400" dirty="0"/>
              <a:t> familiar </a:t>
            </a:r>
            <a:r>
              <a:rPr lang="en-US" sz="1400" dirty="0" err="1"/>
              <a:t>fixa</a:t>
            </a:r>
            <a:endParaRPr lang="en-US" sz="1400" dirty="0"/>
          </a:p>
          <a:p>
            <a:pPr marL="285750" indent="-285750">
              <a:lnSpc>
                <a:spcPct val="90000"/>
              </a:lnSpc>
              <a:buFont typeface="Arial" pitchFamily="34" charset="0"/>
              <a:buChar char="•"/>
            </a:pPr>
            <a:r>
              <a:rPr lang="en-US" sz="1400" dirty="0"/>
              <a:t>10% </a:t>
            </a:r>
            <a:r>
              <a:rPr lang="en-US" sz="1400" dirty="0" err="1"/>
              <a:t>por</a:t>
            </a:r>
            <a:r>
              <a:rPr lang="en-US" sz="1400" dirty="0"/>
              <a:t> </a:t>
            </a:r>
            <a:r>
              <a:rPr lang="en-US" sz="1400" dirty="0" err="1"/>
              <a:t>dependente</a:t>
            </a:r>
            <a:r>
              <a:rPr lang="en-US" sz="1400" dirty="0"/>
              <a:t> </a:t>
            </a:r>
            <a:r>
              <a:rPr lang="en-US" sz="1400" dirty="0" err="1"/>
              <a:t>até</a:t>
            </a:r>
            <a:r>
              <a:rPr lang="en-US" sz="1400" dirty="0"/>
              <a:t> o </a:t>
            </a:r>
            <a:r>
              <a:rPr lang="en-US" sz="1400" dirty="0" err="1"/>
              <a:t>limite</a:t>
            </a:r>
            <a:r>
              <a:rPr lang="en-US" sz="1400" dirty="0"/>
              <a:t> de 100%</a:t>
            </a:r>
          </a:p>
          <a:p>
            <a:pPr marL="285750" indent="-285750">
              <a:lnSpc>
                <a:spcPct val="90000"/>
              </a:lnSpc>
              <a:buFont typeface="Arial" pitchFamily="34" charset="0"/>
              <a:buChar char="•"/>
            </a:pPr>
            <a:endParaRPr lang="en-US" sz="1400" dirty="0"/>
          </a:p>
        </p:txBody>
      </p:sp>
      <p:sp>
        <p:nvSpPr>
          <p:cNvPr id="35" name="Rectangle 34"/>
          <p:cNvSpPr/>
          <p:nvPr/>
        </p:nvSpPr>
        <p:spPr>
          <a:xfrm>
            <a:off x="7674450" y="3037738"/>
            <a:ext cx="2448272" cy="1908215"/>
          </a:xfrm>
          <a:prstGeom prst="rect">
            <a:avLst/>
          </a:prstGeom>
        </p:spPr>
        <p:txBody>
          <a:bodyPr wrap="square">
            <a:spAutoFit/>
          </a:bodyPr>
          <a:lstStyle/>
          <a:p>
            <a:r>
              <a:rPr lang="en-US" sz="1400" dirty="0" err="1"/>
              <a:t>Preservar</a:t>
            </a:r>
            <a:r>
              <a:rPr lang="en-US" sz="1400" dirty="0"/>
              <a:t> a </a:t>
            </a:r>
            <a:r>
              <a:rPr lang="en-US" sz="1400" dirty="0" err="1"/>
              <a:t>sustentabilidade</a:t>
            </a:r>
            <a:r>
              <a:rPr lang="en-US" sz="1400" dirty="0"/>
              <a:t> da </a:t>
            </a:r>
            <a:r>
              <a:rPr lang="en-US" sz="1400" dirty="0" err="1"/>
              <a:t>previdência</a:t>
            </a:r>
            <a:endParaRPr lang="en-US" sz="1400" dirty="0"/>
          </a:p>
          <a:p>
            <a:endParaRPr lang="en-US" sz="1000" dirty="0"/>
          </a:p>
          <a:p>
            <a:endParaRPr lang="en-US" sz="1000" dirty="0"/>
          </a:p>
          <a:p>
            <a:r>
              <a:rPr lang="en-US" sz="1400" dirty="0" err="1"/>
              <a:t>Alinhar</a:t>
            </a:r>
            <a:r>
              <a:rPr lang="en-US" sz="1400" dirty="0"/>
              <a:t> a </a:t>
            </a:r>
            <a:r>
              <a:rPr lang="en-US" sz="1400" dirty="0" err="1"/>
              <a:t>legislação</a:t>
            </a:r>
            <a:r>
              <a:rPr lang="en-US" sz="1400" dirty="0"/>
              <a:t> </a:t>
            </a:r>
            <a:r>
              <a:rPr lang="en-US" sz="1400" dirty="0" err="1"/>
              <a:t>brasileira</a:t>
            </a:r>
            <a:r>
              <a:rPr lang="en-US" sz="1400" dirty="0"/>
              <a:t> </a:t>
            </a:r>
            <a:r>
              <a:rPr lang="en-US" sz="1400" dirty="0" err="1"/>
              <a:t>às</a:t>
            </a:r>
            <a:r>
              <a:rPr lang="en-US" sz="1400" dirty="0"/>
              <a:t> </a:t>
            </a:r>
            <a:r>
              <a:rPr lang="en-US" sz="1400" dirty="0" err="1"/>
              <a:t>melhores</a:t>
            </a:r>
            <a:r>
              <a:rPr lang="en-US" sz="1400" dirty="0"/>
              <a:t> </a:t>
            </a:r>
            <a:r>
              <a:rPr lang="en-US" sz="1400" dirty="0" err="1"/>
              <a:t>práticas</a:t>
            </a:r>
            <a:r>
              <a:rPr lang="en-US" sz="1400" dirty="0"/>
              <a:t> </a:t>
            </a:r>
            <a:r>
              <a:rPr lang="en-US" sz="1400" dirty="0" err="1"/>
              <a:t>internacionais</a:t>
            </a:r>
            <a:r>
              <a:rPr lang="en-US" sz="1400" dirty="0"/>
              <a:t> de </a:t>
            </a:r>
            <a:r>
              <a:rPr lang="en-US" sz="1400" dirty="0" err="1"/>
              <a:t>previdência</a:t>
            </a:r>
            <a:r>
              <a:rPr lang="en-US" sz="1400" dirty="0"/>
              <a:t> social</a:t>
            </a:r>
          </a:p>
          <a:p>
            <a:r>
              <a:rPr lang="en-US" sz="1400" dirty="0"/>
              <a:t>       </a:t>
            </a:r>
          </a:p>
        </p:txBody>
      </p:sp>
      <p:sp>
        <p:nvSpPr>
          <p:cNvPr id="15" name="TextBox 14"/>
          <p:cNvSpPr txBox="1"/>
          <p:nvPr/>
        </p:nvSpPr>
        <p:spPr>
          <a:xfrm>
            <a:off x="1991544" y="1700809"/>
            <a:ext cx="2592288" cy="461665"/>
          </a:xfrm>
          <a:prstGeom prst="rect">
            <a:avLst/>
          </a:prstGeom>
          <a:noFill/>
        </p:spPr>
        <p:txBody>
          <a:bodyPr wrap="square" rtlCol="0">
            <a:spAutoFit/>
          </a:bodyPr>
          <a:lstStyle/>
          <a:p>
            <a:r>
              <a:rPr lang="en-US" sz="2400" b="1" i="1" dirty="0" err="1">
                <a:solidFill>
                  <a:srgbClr val="704E1C"/>
                </a:solidFill>
              </a:rPr>
              <a:t>Regras</a:t>
            </a:r>
            <a:r>
              <a:rPr lang="en-US" sz="2400" b="1" i="1" dirty="0">
                <a:solidFill>
                  <a:srgbClr val="704E1C"/>
                </a:solidFill>
              </a:rPr>
              <a:t> </a:t>
            </a:r>
            <a:r>
              <a:rPr lang="en-US" sz="2400" b="1" i="1" dirty="0" err="1">
                <a:solidFill>
                  <a:srgbClr val="704E1C"/>
                </a:solidFill>
              </a:rPr>
              <a:t>anteriores</a:t>
            </a:r>
            <a:endParaRPr lang="en-US" sz="2400" b="1" i="1" dirty="0">
              <a:solidFill>
                <a:srgbClr val="704E1C"/>
              </a:solidFill>
            </a:endParaRPr>
          </a:p>
        </p:txBody>
      </p:sp>
    </p:spTree>
    <p:extLst>
      <p:ext uri="{BB962C8B-B14F-4D97-AF65-F5344CB8AC3E}">
        <p14:creationId xmlns:p14="http://schemas.microsoft.com/office/powerpoint/2010/main" val="417017140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39616" y="1827632"/>
            <a:ext cx="7304694" cy="424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aixaDeTexto 3"/>
          <p:cNvSpPr txBox="1">
            <a:spLocks noChangeArrowheads="1"/>
          </p:cNvSpPr>
          <p:nvPr/>
        </p:nvSpPr>
        <p:spPr bwMode="auto">
          <a:xfrm>
            <a:off x="2272441" y="6183313"/>
            <a:ext cx="8208963"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ct val="0"/>
              </a:spcBef>
              <a:buFontTx/>
              <a:buNone/>
            </a:pPr>
            <a:r>
              <a:rPr lang="pt-BR" altLang="pt-BR" sz="800" dirty="0"/>
              <a:t>Fonte: AEPS com elaboração DRPGS/SPPS/MPS. Na faixa de 1 SM também foram considerados alguns poucos benefícios com valor abaixo de 1 SM decorrente de desdobramento da pensão. </a:t>
            </a:r>
          </a:p>
        </p:txBody>
      </p:sp>
      <p:sp>
        <p:nvSpPr>
          <p:cNvPr id="7" name="CaixaDeTexto 4"/>
          <p:cNvSpPr txBox="1">
            <a:spLocks noChangeArrowheads="1"/>
          </p:cNvSpPr>
          <p:nvPr/>
        </p:nvSpPr>
        <p:spPr bwMode="auto">
          <a:xfrm>
            <a:off x="2081185" y="188640"/>
            <a:ext cx="6822060"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ct val="0"/>
              </a:spcBef>
              <a:buFontTx/>
              <a:buNone/>
            </a:pPr>
            <a:r>
              <a:rPr lang="pt-BR" altLang="pt-BR" sz="3600" b="1" dirty="0">
                <a:solidFill>
                  <a:srgbClr val="005822"/>
                </a:solidFill>
              </a:rPr>
              <a:t>Pensão por morte: </a:t>
            </a:r>
          </a:p>
          <a:p>
            <a:pPr>
              <a:spcBef>
                <a:spcPct val="0"/>
              </a:spcBef>
              <a:buFontTx/>
              <a:buNone/>
            </a:pPr>
            <a:r>
              <a:rPr lang="pt-BR" altLang="pt-BR" sz="3000" b="1" dirty="0">
                <a:solidFill>
                  <a:srgbClr val="005822"/>
                </a:solidFill>
              </a:rPr>
              <a:t>Quantidade de pensões por faixa de valor</a:t>
            </a:r>
          </a:p>
        </p:txBody>
      </p:sp>
    </p:spTree>
    <p:extLst>
      <p:ext uri="{BB962C8B-B14F-4D97-AF65-F5344CB8AC3E}">
        <p14:creationId xmlns:p14="http://schemas.microsoft.com/office/powerpoint/2010/main" val="34532677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a 4"/>
          <p:cNvGraphicFramePr>
            <a:graphicFrameLocks noGrp="1"/>
          </p:cNvGraphicFramePr>
          <p:nvPr>
            <p:extLst/>
          </p:nvPr>
        </p:nvGraphicFramePr>
        <p:xfrm>
          <a:off x="2207569" y="1844824"/>
          <a:ext cx="7848871" cy="4424560"/>
        </p:xfrm>
        <a:graphic>
          <a:graphicData uri="http://schemas.openxmlformats.org/drawingml/2006/table">
            <a:tbl>
              <a:tblPr/>
              <a:tblGrid>
                <a:gridCol w="2232248"/>
                <a:gridCol w="1440160"/>
                <a:gridCol w="1057806"/>
                <a:gridCol w="1656321"/>
                <a:gridCol w="1462336"/>
              </a:tblGrid>
              <a:tr h="632080">
                <a:tc>
                  <a:txBody>
                    <a:bodyPr/>
                    <a:lstStyle/>
                    <a:p>
                      <a:pPr algn="ctr" fontAlgn="b"/>
                      <a:r>
                        <a:rPr lang="pt-BR" sz="2000" b="0" i="0" u="none" strike="noStrike" dirty="0" smtClean="0">
                          <a:solidFill>
                            <a:schemeClr val="bg1"/>
                          </a:solidFill>
                          <a:effectLst/>
                          <a:latin typeface="Calibri" panose="020F0502020204030204" pitchFamily="34" charset="0"/>
                        </a:rPr>
                        <a:t>Exemplo</a:t>
                      </a:r>
                    </a:p>
                    <a:p>
                      <a:pPr algn="ctr" fontAlgn="b"/>
                      <a:endParaRPr lang="pt-BR" sz="2000" b="0"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b"/>
                      <a:r>
                        <a:rPr lang="pt-BR" sz="2000" b="0" i="0" u="none" strike="noStrike" dirty="0">
                          <a:solidFill>
                            <a:schemeClr val="bg1"/>
                          </a:solidFill>
                          <a:effectLst/>
                          <a:latin typeface="Calibri" panose="020F0502020204030204" pitchFamily="34" charset="0"/>
                        </a:rPr>
                        <a:t>Número de dependentes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b"/>
                      <a:r>
                        <a:rPr lang="pt-BR" sz="2000" b="0" i="0" u="none" strike="noStrike" dirty="0">
                          <a:solidFill>
                            <a:schemeClr val="bg1"/>
                          </a:solidFill>
                          <a:effectLst/>
                          <a:latin typeface="Calibri" panose="020F0502020204030204" pitchFamily="34" charset="0"/>
                        </a:rPr>
                        <a:t>Cota </a:t>
                      </a:r>
                      <a:r>
                        <a:rPr lang="pt-BR" sz="2000" b="0" i="0" u="none" strike="noStrike" dirty="0" smtClean="0">
                          <a:solidFill>
                            <a:schemeClr val="bg1"/>
                          </a:solidFill>
                          <a:effectLst/>
                          <a:latin typeface="Calibri" panose="020F0502020204030204" pitchFamily="34" charset="0"/>
                        </a:rPr>
                        <a:t>fixa</a:t>
                      </a:r>
                    </a:p>
                    <a:p>
                      <a:pPr algn="ctr" fontAlgn="b"/>
                      <a:endParaRPr lang="pt-BR" sz="2000" b="0" i="0" u="none" strike="noStrike" dirty="0">
                        <a:solidFill>
                          <a:schemeClr val="bg1"/>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b"/>
                      <a:r>
                        <a:rPr lang="pt-BR" sz="2000" b="0" i="0" u="none" strike="noStrike" dirty="0">
                          <a:solidFill>
                            <a:schemeClr val="bg1"/>
                          </a:solidFill>
                          <a:effectLst/>
                          <a:latin typeface="Calibri" panose="020F0502020204030204" pitchFamily="34" charset="0"/>
                        </a:rPr>
                        <a:t>Cota dos dependentes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b"/>
                      <a:r>
                        <a:rPr lang="pt-BR" sz="2000" b="0" i="0" u="none" strike="noStrike" dirty="0">
                          <a:solidFill>
                            <a:schemeClr val="bg1"/>
                          </a:solidFill>
                          <a:effectLst/>
                          <a:latin typeface="Calibri" panose="020F0502020204030204" pitchFamily="34" charset="0"/>
                        </a:rPr>
                        <a:t>Total a ser recebido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r>
              <a:tr h="632080">
                <a:tc>
                  <a:txBody>
                    <a:bodyPr/>
                    <a:lstStyle/>
                    <a:p>
                      <a:pPr algn="ctr" fontAlgn="b"/>
                      <a:r>
                        <a:rPr lang="pt-BR" sz="2000" b="0" i="0" u="none" strike="noStrike" dirty="0" smtClean="0">
                          <a:solidFill>
                            <a:srgbClr val="002060"/>
                          </a:solidFill>
                          <a:effectLst/>
                          <a:latin typeface="Calibri" panose="020F0502020204030204" pitchFamily="34" charset="0"/>
                        </a:rPr>
                        <a:t>Cônjuge </a:t>
                      </a:r>
                      <a:r>
                        <a:rPr lang="pt-BR" sz="2000" b="0" i="0" u="none" strike="noStrike" dirty="0">
                          <a:solidFill>
                            <a:srgbClr val="002060"/>
                          </a:solidFill>
                          <a:effectLst/>
                          <a:latin typeface="Calibri" panose="020F0502020204030204" pitchFamily="34" charset="0"/>
                        </a:rPr>
                        <a:t>sem </a:t>
                      </a:r>
                      <a:r>
                        <a:rPr lang="pt-BR" sz="2000" b="0" i="0" u="none" strike="noStrike" dirty="0" smtClean="0">
                          <a:solidFill>
                            <a:srgbClr val="002060"/>
                          </a:solidFill>
                          <a:effectLst/>
                          <a:latin typeface="Calibri" panose="020F0502020204030204" pitchFamily="34" charset="0"/>
                        </a:rPr>
                        <a:t>filho</a:t>
                      </a:r>
                      <a:endParaRPr lang="pt-BR" sz="2000" b="0" i="0" u="none" strike="noStrike" dirty="0">
                        <a:solidFill>
                          <a:srgbClr val="00206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2000" b="0" i="0" u="none" strike="noStrike" dirty="0">
                          <a:solidFill>
                            <a:srgbClr val="00206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2000" b="0" i="0" u="none" strike="noStrike" dirty="0">
                          <a:solidFill>
                            <a:srgbClr val="002060"/>
                          </a:solidFill>
                          <a:effectLst/>
                          <a:latin typeface="Calibri" panose="020F0502020204030204" pitchFamily="34" charset="0"/>
                        </a:rPr>
                        <a:t>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2000" b="0" i="0" u="none" strike="noStrike" dirty="0">
                          <a:solidFill>
                            <a:srgbClr val="002060"/>
                          </a:solidFill>
                          <a:effectLst/>
                          <a:latin typeface="Calibri" panose="020F050202020403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2000" b="0" i="0" u="none" strike="noStrike" dirty="0">
                          <a:solidFill>
                            <a:srgbClr val="002060"/>
                          </a:solidFill>
                          <a:effectLst/>
                          <a:latin typeface="Calibri" panose="020F0502020204030204" pitchFamily="34" charset="0"/>
                        </a:rPr>
                        <a:t>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32080">
                <a:tc>
                  <a:txBody>
                    <a:bodyPr/>
                    <a:lstStyle/>
                    <a:p>
                      <a:pPr algn="ctr" fontAlgn="b"/>
                      <a:r>
                        <a:rPr lang="pt-BR" sz="2000" b="0" i="0" u="none" strike="noStrike" dirty="0" smtClean="0">
                          <a:solidFill>
                            <a:srgbClr val="002060"/>
                          </a:solidFill>
                          <a:effectLst/>
                          <a:latin typeface="Calibri" panose="020F0502020204030204" pitchFamily="34" charset="0"/>
                        </a:rPr>
                        <a:t>Cônjuge </a:t>
                      </a:r>
                      <a:r>
                        <a:rPr lang="pt-BR" sz="2000" b="0" i="0" u="none" strike="noStrike" dirty="0">
                          <a:solidFill>
                            <a:srgbClr val="002060"/>
                          </a:solidFill>
                          <a:effectLst/>
                          <a:latin typeface="Calibri" panose="020F0502020204030204" pitchFamily="34" charset="0"/>
                        </a:rPr>
                        <a:t>com 1 filho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2000" b="0" i="0" u="none" strike="noStrike" dirty="0">
                          <a:solidFill>
                            <a:srgbClr val="00206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2000" b="0" i="0" u="none" strike="noStrike" dirty="0">
                          <a:solidFill>
                            <a:srgbClr val="002060"/>
                          </a:solidFill>
                          <a:effectLst/>
                          <a:latin typeface="Calibri" panose="020F0502020204030204" pitchFamily="34" charset="0"/>
                        </a:rPr>
                        <a:t>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2000" b="0" i="0" u="none" strike="noStrike" dirty="0">
                          <a:solidFill>
                            <a:srgbClr val="002060"/>
                          </a:solidFill>
                          <a:effectLst/>
                          <a:latin typeface="Calibri" panose="020F0502020204030204" pitchFamily="34" charset="0"/>
                        </a:rPr>
                        <a:t>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2000" b="0" i="0" u="none" strike="noStrike" dirty="0">
                          <a:solidFill>
                            <a:srgbClr val="002060"/>
                          </a:solidFill>
                          <a:effectLst/>
                          <a:latin typeface="Calibri" panose="020F0502020204030204" pitchFamily="34" charset="0"/>
                        </a:rPr>
                        <a:t>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32080">
                <a:tc>
                  <a:txBody>
                    <a:bodyPr/>
                    <a:lstStyle/>
                    <a:p>
                      <a:pPr algn="ctr" fontAlgn="b"/>
                      <a:r>
                        <a:rPr lang="pt-BR" sz="2000" b="0" i="0" u="none" strike="noStrike" dirty="0" smtClean="0">
                          <a:solidFill>
                            <a:srgbClr val="002060"/>
                          </a:solidFill>
                          <a:effectLst/>
                          <a:latin typeface="Calibri" panose="020F0502020204030204" pitchFamily="34" charset="0"/>
                        </a:rPr>
                        <a:t>Cônjuge </a:t>
                      </a:r>
                      <a:r>
                        <a:rPr lang="pt-BR" sz="2000" b="0" i="0" u="none" strike="noStrike" dirty="0">
                          <a:solidFill>
                            <a:srgbClr val="002060"/>
                          </a:solidFill>
                          <a:effectLst/>
                          <a:latin typeface="Calibri" panose="020F0502020204030204" pitchFamily="34" charset="0"/>
                        </a:rPr>
                        <a:t>com 2 filhos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2000" b="0" i="0" u="none" strike="noStrike">
                          <a:solidFill>
                            <a:srgbClr val="00206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2000" b="0" i="0" u="none" strike="noStrike" dirty="0">
                          <a:solidFill>
                            <a:srgbClr val="002060"/>
                          </a:solidFill>
                          <a:effectLst/>
                          <a:latin typeface="Calibri" panose="020F0502020204030204" pitchFamily="34" charset="0"/>
                        </a:rPr>
                        <a:t>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2000" b="0" i="0" u="none" strike="noStrike" dirty="0">
                          <a:solidFill>
                            <a:srgbClr val="002060"/>
                          </a:solidFill>
                          <a:effectLst/>
                          <a:latin typeface="Calibri" panose="020F0502020204030204" pitchFamily="34" charset="0"/>
                        </a:rPr>
                        <a:t>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2000" b="0" i="0" u="none" strike="noStrike" dirty="0">
                          <a:solidFill>
                            <a:srgbClr val="002060"/>
                          </a:solidFill>
                          <a:effectLst/>
                          <a:latin typeface="Calibri" panose="020F0502020204030204" pitchFamily="34" charset="0"/>
                        </a:rPr>
                        <a:t>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32080">
                <a:tc>
                  <a:txBody>
                    <a:bodyPr/>
                    <a:lstStyle/>
                    <a:p>
                      <a:pPr algn="ctr" fontAlgn="b"/>
                      <a:r>
                        <a:rPr lang="pt-BR" sz="2000" b="0" i="0" u="none" strike="noStrike" dirty="0" smtClean="0">
                          <a:solidFill>
                            <a:srgbClr val="002060"/>
                          </a:solidFill>
                          <a:effectLst/>
                          <a:latin typeface="Calibri" panose="020F0502020204030204" pitchFamily="34" charset="0"/>
                        </a:rPr>
                        <a:t>Cônjuge </a:t>
                      </a:r>
                      <a:r>
                        <a:rPr lang="pt-BR" sz="2000" b="0" i="0" u="none" strike="noStrike" dirty="0">
                          <a:solidFill>
                            <a:srgbClr val="002060"/>
                          </a:solidFill>
                          <a:effectLst/>
                          <a:latin typeface="Calibri" panose="020F0502020204030204" pitchFamily="34" charset="0"/>
                        </a:rPr>
                        <a:t>com 3 filhos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2000" b="0" i="0" u="none" strike="noStrike">
                          <a:solidFill>
                            <a:srgbClr val="002060"/>
                          </a:solidFill>
                          <a:effectLst/>
                          <a:latin typeface="Calibri" panose="020F0502020204030204" pitchFamily="34" charset="0"/>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2000" b="0" i="0" u="none" strike="noStrike" dirty="0">
                          <a:solidFill>
                            <a:srgbClr val="002060"/>
                          </a:solidFill>
                          <a:effectLst/>
                          <a:latin typeface="Calibri" panose="020F0502020204030204" pitchFamily="34" charset="0"/>
                        </a:rPr>
                        <a:t>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2000" b="0" i="0" u="none" strike="noStrike" dirty="0">
                          <a:solidFill>
                            <a:srgbClr val="002060"/>
                          </a:solidFill>
                          <a:effectLst/>
                          <a:latin typeface="Calibri" panose="020F0502020204030204" pitchFamily="34" charset="0"/>
                        </a:rPr>
                        <a:t>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2000" b="0" i="0" u="none" strike="noStrike" dirty="0">
                          <a:solidFill>
                            <a:srgbClr val="002060"/>
                          </a:solidFill>
                          <a:effectLst/>
                          <a:latin typeface="Calibri" panose="020F0502020204030204" pitchFamily="34" charset="0"/>
                        </a:rPr>
                        <a:t>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32080">
                <a:tc>
                  <a:txBody>
                    <a:bodyPr/>
                    <a:lstStyle/>
                    <a:p>
                      <a:pPr algn="ctr" fontAlgn="b"/>
                      <a:r>
                        <a:rPr lang="pt-BR" sz="2000" b="0" i="0" u="none" strike="noStrike" dirty="0" smtClean="0">
                          <a:solidFill>
                            <a:srgbClr val="002060"/>
                          </a:solidFill>
                          <a:effectLst/>
                          <a:latin typeface="Calibri" panose="020F0502020204030204" pitchFamily="34" charset="0"/>
                        </a:rPr>
                        <a:t>Cônjuge </a:t>
                      </a:r>
                      <a:r>
                        <a:rPr lang="pt-BR" sz="2000" b="0" i="0" u="none" strike="noStrike" dirty="0">
                          <a:solidFill>
                            <a:srgbClr val="002060"/>
                          </a:solidFill>
                          <a:effectLst/>
                          <a:latin typeface="Calibri" panose="020F0502020204030204" pitchFamily="34" charset="0"/>
                        </a:rPr>
                        <a:t>com 4 filhos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2000" b="0" i="0" u="none" strike="noStrike" dirty="0">
                          <a:solidFill>
                            <a:srgbClr val="00206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2000" b="0" i="0" u="none" strike="noStrike">
                          <a:solidFill>
                            <a:srgbClr val="002060"/>
                          </a:solidFill>
                          <a:effectLst/>
                          <a:latin typeface="Calibri" panose="020F0502020204030204" pitchFamily="34" charset="0"/>
                        </a:rPr>
                        <a:t>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2000" b="0" i="0" u="none" strike="noStrike" dirty="0">
                          <a:solidFill>
                            <a:srgbClr val="002060"/>
                          </a:solidFill>
                          <a:effectLst/>
                          <a:latin typeface="Calibri" panose="020F0502020204030204" pitchFamily="34" charset="0"/>
                        </a:rPr>
                        <a:t>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2000" b="0" i="0" u="none" strike="noStrike" dirty="0">
                          <a:solidFill>
                            <a:srgbClr val="002060"/>
                          </a:solidFill>
                          <a:effectLst/>
                          <a:latin typeface="Calibri" panose="020F0502020204030204" pitchFamily="34" charset="0"/>
                        </a:rPr>
                        <a:t>100</a:t>
                      </a:r>
                      <a:r>
                        <a:rPr lang="pt-BR" sz="2000" b="0" i="0" u="none" strike="noStrike" dirty="0" smtClean="0">
                          <a:solidFill>
                            <a:srgbClr val="002060"/>
                          </a:solidFill>
                          <a:effectLst/>
                          <a:latin typeface="Calibri" panose="020F050202020403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32080">
                <a:tc>
                  <a:txBody>
                    <a:bodyPr/>
                    <a:lstStyle/>
                    <a:p>
                      <a:pPr algn="ctr" fontAlgn="b"/>
                      <a:r>
                        <a:rPr lang="pt-BR" sz="2000" b="0" i="0" u="none" strike="noStrike" dirty="0" smtClean="0">
                          <a:solidFill>
                            <a:srgbClr val="002060"/>
                          </a:solidFill>
                          <a:effectLst/>
                          <a:latin typeface="Calibri" panose="020F0502020204030204" pitchFamily="34" charset="0"/>
                        </a:rPr>
                        <a:t>Cônjuge</a:t>
                      </a:r>
                      <a:r>
                        <a:rPr lang="pt-BR" sz="2000" b="0" i="0" u="none" strike="noStrike" baseline="0" dirty="0" smtClean="0">
                          <a:solidFill>
                            <a:srgbClr val="002060"/>
                          </a:solidFill>
                          <a:effectLst/>
                          <a:latin typeface="Calibri" panose="020F0502020204030204" pitchFamily="34" charset="0"/>
                        </a:rPr>
                        <a:t> com 5 filhos</a:t>
                      </a:r>
                      <a:endParaRPr lang="pt-BR" sz="2000" b="0" i="0" u="none" strike="noStrike" dirty="0">
                        <a:solidFill>
                          <a:srgbClr val="00206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2000" b="0" i="0" u="none" strike="noStrike" dirty="0" smtClean="0">
                          <a:solidFill>
                            <a:srgbClr val="002060"/>
                          </a:solidFill>
                          <a:effectLst/>
                          <a:latin typeface="Calibri" panose="020F0502020204030204" pitchFamily="34" charset="0"/>
                        </a:rPr>
                        <a:t>6</a:t>
                      </a:r>
                      <a:endParaRPr lang="pt-BR" sz="2000" b="0" i="0" u="none" strike="noStrike" dirty="0">
                        <a:solidFill>
                          <a:srgbClr val="00206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2000" b="0" i="0" u="none" strike="noStrike" dirty="0" smtClean="0">
                          <a:solidFill>
                            <a:srgbClr val="002060"/>
                          </a:solidFill>
                          <a:effectLst/>
                          <a:latin typeface="Calibri" panose="020F0502020204030204" pitchFamily="34" charset="0"/>
                        </a:rPr>
                        <a:t>50%</a:t>
                      </a:r>
                      <a:endParaRPr lang="pt-BR" sz="2000" b="0" i="0" u="none" strike="noStrike" dirty="0">
                        <a:solidFill>
                          <a:srgbClr val="00206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2000" b="0" i="0" u="none" strike="noStrike" dirty="0" smtClean="0">
                          <a:solidFill>
                            <a:srgbClr val="002060"/>
                          </a:solidFill>
                          <a:effectLst/>
                          <a:latin typeface="Calibri" panose="020F0502020204030204" pitchFamily="34" charset="0"/>
                        </a:rPr>
                        <a:t>50%</a:t>
                      </a:r>
                      <a:endParaRPr lang="pt-BR" sz="2000" b="0" i="0" u="none" strike="noStrike" dirty="0">
                        <a:solidFill>
                          <a:srgbClr val="00206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BR" sz="2000" b="0" i="0" u="none" strike="noStrike" dirty="0" smtClean="0">
                          <a:solidFill>
                            <a:srgbClr val="002060"/>
                          </a:solidFill>
                          <a:effectLst/>
                          <a:latin typeface="Calibri" panose="020F0502020204030204" pitchFamily="34"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6" name="Título 2"/>
          <p:cNvSpPr txBox="1">
            <a:spLocks/>
          </p:cNvSpPr>
          <p:nvPr/>
        </p:nvSpPr>
        <p:spPr>
          <a:xfrm>
            <a:off x="1706366" y="195585"/>
            <a:ext cx="10515600" cy="1325563"/>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400" b="1" kern="1200">
                <a:solidFill>
                  <a:schemeClr val="tx1"/>
                </a:solidFill>
                <a:latin typeface="+mj-lt"/>
                <a:ea typeface="+mj-ea"/>
                <a:cs typeface="+mj-cs"/>
              </a:defRPr>
            </a:lvl1pPr>
          </a:lstStyle>
          <a:p>
            <a:r>
              <a:rPr lang="pt-BR" sz="3600" dirty="0">
                <a:solidFill>
                  <a:srgbClr val="005822"/>
                </a:solidFill>
              </a:rPr>
              <a:t>Exemplo de cálculo do valor da pensão</a:t>
            </a:r>
          </a:p>
        </p:txBody>
      </p:sp>
    </p:spTree>
    <p:extLst>
      <p:ext uri="{BB962C8B-B14F-4D97-AF65-F5344CB8AC3E}">
        <p14:creationId xmlns:p14="http://schemas.microsoft.com/office/powerpoint/2010/main" val="205016505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tângulo 18"/>
          <p:cNvSpPr/>
          <p:nvPr/>
        </p:nvSpPr>
        <p:spPr>
          <a:xfrm>
            <a:off x="1631504" y="1646378"/>
            <a:ext cx="8928992" cy="4662942"/>
          </a:xfrm>
          <a:prstGeom prst="rect">
            <a:avLst/>
          </a:prstGeom>
          <a:solidFill>
            <a:schemeClr val="bg1"/>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23" name="Picture 22" descr="topo.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0" y="8233"/>
            <a:ext cx="9144000" cy="1526977"/>
          </a:xfrm>
          <a:prstGeom prst="rect">
            <a:avLst/>
          </a:prstGeom>
        </p:spPr>
      </p:pic>
      <p:sp>
        <p:nvSpPr>
          <p:cNvPr id="24" name="TextBox 23"/>
          <p:cNvSpPr txBox="1"/>
          <p:nvPr/>
        </p:nvSpPr>
        <p:spPr>
          <a:xfrm>
            <a:off x="2495600" y="118374"/>
            <a:ext cx="7452320" cy="646331"/>
          </a:xfrm>
          <a:prstGeom prst="rect">
            <a:avLst/>
          </a:prstGeom>
          <a:noFill/>
        </p:spPr>
        <p:txBody>
          <a:bodyPr wrap="square" rtlCol="0">
            <a:spAutoFit/>
          </a:bodyPr>
          <a:lstStyle/>
          <a:p>
            <a:r>
              <a:rPr lang="en-US" sz="3600" b="1" dirty="0" err="1">
                <a:solidFill>
                  <a:srgbClr val="005822"/>
                </a:solidFill>
                <a:cs typeface="Calibri"/>
              </a:rPr>
              <a:t>Pensão</a:t>
            </a:r>
            <a:r>
              <a:rPr lang="en-US" sz="3600" b="1" dirty="0">
                <a:solidFill>
                  <a:srgbClr val="005822"/>
                </a:solidFill>
                <a:cs typeface="Calibri"/>
              </a:rPr>
              <a:t> </a:t>
            </a:r>
            <a:r>
              <a:rPr lang="en-US" sz="3600" b="1" dirty="0" err="1">
                <a:solidFill>
                  <a:srgbClr val="005822"/>
                </a:solidFill>
                <a:cs typeface="Calibri"/>
              </a:rPr>
              <a:t>por</a:t>
            </a:r>
            <a:r>
              <a:rPr lang="en-US" sz="3600" b="1" dirty="0">
                <a:solidFill>
                  <a:srgbClr val="005822"/>
                </a:solidFill>
                <a:cs typeface="Calibri"/>
              </a:rPr>
              <a:t> </a:t>
            </a:r>
            <a:r>
              <a:rPr lang="en-US" sz="3600" b="1" dirty="0" err="1">
                <a:solidFill>
                  <a:srgbClr val="005822"/>
                </a:solidFill>
                <a:cs typeface="Calibri"/>
              </a:rPr>
              <a:t>morte</a:t>
            </a:r>
            <a:r>
              <a:rPr lang="en-US" sz="3600" b="1" dirty="0">
                <a:solidFill>
                  <a:srgbClr val="005822"/>
                </a:solidFill>
                <a:cs typeface="Calibri"/>
              </a:rPr>
              <a:t>: </a:t>
            </a:r>
            <a:r>
              <a:rPr lang="en-US" sz="3600" b="1" dirty="0" err="1">
                <a:solidFill>
                  <a:srgbClr val="005822"/>
                </a:solidFill>
                <a:cs typeface="Calibri"/>
              </a:rPr>
              <a:t>Reversão</a:t>
            </a:r>
            <a:r>
              <a:rPr lang="en-US" sz="3600" b="1" dirty="0">
                <a:solidFill>
                  <a:srgbClr val="005822"/>
                </a:solidFill>
                <a:cs typeface="Calibri"/>
              </a:rPr>
              <a:t> de </a:t>
            </a:r>
            <a:r>
              <a:rPr lang="en-US" sz="3600" b="1" dirty="0" err="1">
                <a:solidFill>
                  <a:srgbClr val="005822"/>
                </a:solidFill>
                <a:cs typeface="Calibri"/>
              </a:rPr>
              <a:t>cota</a:t>
            </a:r>
            <a:endParaRPr lang="en-US" sz="3600" b="1" dirty="0">
              <a:solidFill>
                <a:srgbClr val="005822"/>
              </a:solidFill>
              <a:latin typeface="Calibri"/>
              <a:cs typeface="Calibri"/>
            </a:endParaRPr>
          </a:p>
        </p:txBody>
      </p:sp>
      <p:sp>
        <p:nvSpPr>
          <p:cNvPr id="25" name="TextBox 24"/>
          <p:cNvSpPr txBox="1"/>
          <p:nvPr/>
        </p:nvSpPr>
        <p:spPr>
          <a:xfrm>
            <a:off x="1703512" y="951112"/>
            <a:ext cx="1296144" cy="461665"/>
          </a:xfrm>
          <a:prstGeom prst="rect">
            <a:avLst/>
          </a:prstGeom>
          <a:noFill/>
        </p:spPr>
        <p:txBody>
          <a:bodyPr wrap="square" rtlCol="0">
            <a:spAutoFit/>
          </a:bodyPr>
          <a:lstStyle/>
          <a:p>
            <a:r>
              <a:rPr lang="en-US" sz="2400" b="1" i="1" dirty="0">
                <a:solidFill>
                  <a:srgbClr val="704E1C"/>
                </a:solidFill>
              </a:rPr>
              <a:t>O </a:t>
            </a:r>
            <a:r>
              <a:rPr lang="en-US" sz="2400" b="1" i="1" dirty="0" err="1">
                <a:solidFill>
                  <a:srgbClr val="704E1C"/>
                </a:solidFill>
              </a:rPr>
              <a:t>que</a:t>
            </a:r>
            <a:r>
              <a:rPr lang="en-US" sz="2400" b="1" i="1" dirty="0">
                <a:solidFill>
                  <a:srgbClr val="704E1C"/>
                </a:solidFill>
              </a:rPr>
              <a:t> </a:t>
            </a:r>
            <a:r>
              <a:rPr lang="en-US" sz="2400" b="1" i="1" dirty="0" err="1">
                <a:solidFill>
                  <a:srgbClr val="704E1C"/>
                </a:solidFill>
              </a:rPr>
              <a:t>é</a:t>
            </a:r>
            <a:r>
              <a:rPr lang="en-US" sz="2400" b="1" i="1" dirty="0">
                <a:solidFill>
                  <a:srgbClr val="704E1C"/>
                </a:solidFill>
              </a:rPr>
              <a:t>?</a:t>
            </a:r>
          </a:p>
        </p:txBody>
      </p:sp>
      <p:sp>
        <p:nvSpPr>
          <p:cNvPr id="26" name="TextBox 25"/>
          <p:cNvSpPr txBox="1"/>
          <p:nvPr/>
        </p:nvSpPr>
        <p:spPr>
          <a:xfrm>
            <a:off x="3215680" y="1002214"/>
            <a:ext cx="6768752" cy="338554"/>
          </a:xfrm>
          <a:prstGeom prst="rect">
            <a:avLst/>
          </a:prstGeom>
          <a:noFill/>
        </p:spPr>
        <p:txBody>
          <a:bodyPr wrap="square" rtlCol="0">
            <a:spAutoFit/>
          </a:bodyPr>
          <a:lstStyle/>
          <a:p>
            <a:r>
              <a:rPr lang="en-US" sz="1600" dirty="0" err="1"/>
              <a:t>Benefício</a:t>
            </a:r>
            <a:r>
              <a:rPr lang="en-US" sz="1600" dirty="0"/>
              <a:t> </a:t>
            </a:r>
            <a:r>
              <a:rPr lang="en-US" sz="1600" dirty="0" err="1"/>
              <a:t>concedido</a:t>
            </a:r>
            <a:r>
              <a:rPr lang="en-US" sz="1600" dirty="0"/>
              <a:t> </a:t>
            </a:r>
            <a:r>
              <a:rPr lang="en-US" sz="1600" dirty="0" err="1"/>
              <a:t>ao</a:t>
            </a:r>
            <a:r>
              <a:rPr lang="en-US" sz="1600" dirty="0"/>
              <a:t>(s) </a:t>
            </a:r>
            <a:r>
              <a:rPr lang="en-US" sz="1600" dirty="0" err="1"/>
              <a:t>dependente</a:t>
            </a:r>
            <a:r>
              <a:rPr lang="en-US" sz="1600" dirty="0"/>
              <a:t>(s) </a:t>
            </a:r>
            <a:r>
              <a:rPr lang="en-US" sz="1600" dirty="0" err="1"/>
              <a:t>em</a:t>
            </a:r>
            <a:r>
              <a:rPr lang="en-US" sz="1600" dirty="0"/>
              <a:t> </a:t>
            </a:r>
            <a:r>
              <a:rPr lang="en-US" sz="1600" dirty="0" err="1"/>
              <a:t>caso</a:t>
            </a:r>
            <a:r>
              <a:rPr lang="en-US" sz="1600" dirty="0"/>
              <a:t> de </a:t>
            </a:r>
            <a:r>
              <a:rPr lang="en-US" sz="1600" dirty="0" err="1"/>
              <a:t>falecimento</a:t>
            </a:r>
            <a:r>
              <a:rPr lang="en-US" sz="1600" dirty="0"/>
              <a:t> do </a:t>
            </a:r>
            <a:r>
              <a:rPr lang="en-US" sz="1600" dirty="0" err="1"/>
              <a:t>segurado</a:t>
            </a:r>
            <a:endParaRPr lang="en-US" sz="1600" dirty="0"/>
          </a:p>
        </p:txBody>
      </p:sp>
      <p:sp>
        <p:nvSpPr>
          <p:cNvPr id="28" name="TextBox 27"/>
          <p:cNvSpPr txBox="1"/>
          <p:nvPr/>
        </p:nvSpPr>
        <p:spPr>
          <a:xfrm>
            <a:off x="5519936" y="1700809"/>
            <a:ext cx="1512168" cy="461665"/>
          </a:xfrm>
          <a:prstGeom prst="rect">
            <a:avLst/>
          </a:prstGeom>
          <a:noFill/>
        </p:spPr>
        <p:txBody>
          <a:bodyPr wrap="square" rtlCol="0">
            <a:spAutoFit/>
          </a:bodyPr>
          <a:lstStyle/>
          <a:p>
            <a:r>
              <a:rPr lang="en-US" sz="2400" b="1" i="1" dirty="0" err="1">
                <a:solidFill>
                  <a:srgbClr val="704E1C"/>
                </a:solidFill>
              </a:rPr>
              <a:t>Propostas</a:t>
            </a:r>
            <a:endParaRPr lang="en-US" sz="2400" b="1" i="1" dirty="0">
              <a:solidFill>
                <a:srgbClr val="704E1C"/>
              </a:solidFill>
            </a:endParaRPr>
          </a:p>
        </p:txBody>
      </p:sp>
      <p:sp>
        <p:nvSpPr>
          <p:cNvPr id="29" name="TextBox 28"/>
          <p:cNvSpPr txBox="1"/>
          <p:nvPr/>
        </p:nvSpPr>
        <p:spPr>
          <a:xfrm>
            <a:off x="8184232" y="1700809"/>
            <a:ext cx="1512168" cy="461665"/>
          </a:xfrm>
          <a:prstGeom prst="rect">
            <a:avLst/>
          </a:prstGeom>
          <a:noFill/>
        </p:spPr>
        <p:txBody>
          <a:bodyPr wrap="square" rtlCol="0">
            <a:spAutoFit/>
          </a:bodyPr>
          <a:lstStyle/>
          <a:p>
            <a:r>
              <a:rPr lang="en-US" sz="2400" b="1" i="1" dirty="0" err="1">
                <a:solidFill>
                  <a:srgbClr val="704E1C"/>
                </a:solidFill>
              </a:rPr>
              <a:t>Objetivos</a:t>
            </a:r>
            <a:endParaRPr lang="en-US" sz="2400" b="1" i="1" dirty="0">
              <a:solidFill>
                <a:srgbClr val="704E1C"/>
              </a:solidFill>
            </a:endParaRPr>
          </a:p>
        </p:txBody>
      </p:sp>
      <p:pic>
        <p:nvPicPr>
          <p:cNvPr id="30" name="Picture 29" descr="seta.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47528" y="1700808"/>
            <a:ext cx="2736304" cy="768494"/>
          </a:xfrm>
          <a:prstGeom prst="rect">
            <a:avLst/>
          </a:prstGeom>
        </p:spPr>
      </p:pic>
      <p:pic>
        <p:nvPicPr>
          <p:cNvPr id="31" name="Picture 30" descr="seta.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71864" y="1700808"/>
            <a:ext cx="2736304" cy="768494"/>
          </a:xfrm>
          <a:prstGeom prst="rect">
            <a:avLst/>
          </a:prstGeom>
        </p:spPr>
      </p:pic>
      <p:pic>
        <p:nvPicPr>
          <p:cNvPr id="32" name="Picture 31" descr="seta.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64152" y="1700808"/>
            <a:ext cx="2736304" cy="768494"/>
          </a:xfrm>
          <a:prstGeom prst="rect">
            <a:avLst/>
          </a:prstGeom>
        </p:spPr>
      </p:pic>
      <p:sp>
        <p:nvSpPr>
          <p:cNvPr id="33" name="Rectangle 32"/>
          <p:cNvSpPr/>
          <p:nvPr/>
        </p:nvSpPr>
        <p:spPr>
          <a:xfrm>
            <a:off x="2063552" y="2852937"/>
            <a:ext cx="2448272" cy="1643527"/>
          </a:xfrm>
          <a:prstGeom prst="rect">
            <a:avLst/>
          </a:prstGeom>
        </p:spPr>
        <p:txBody>
          <a:bodyPr wrap="square">
            <a:spAutoFit/>
          </a:bodyPr>
          <a:lstStyle/>
          <a:p>
            <a:pPr>
              <a:lnSpc>
                <a:spcPct val="90000"/>
              </a:lnSpc>
            </a:pPr>
            <a:r>
              <a:rPr lang="en-US" sz="1400" dirty="0"/>
              <a:t>O </a:t>
            </a:r>
            <a:r>
              <a:rPr lang="en-US" sz="1400" dirty="0" err="1"/>
              <a:t>benefício</a:t>
            </a:r>
            <a:r>
              <a:rPr lang="en-US" sz="1400" dirty="0"/>
              <a:t> é </a:t>
            </a:r>
            <a:r>
              <a:rPr lang="en-US" sz="1400" dirty="0" err="1"/>
              <a:t>distribuído</a:t>
            </a:r>
            <a:r>
              <a:rPr lang="en-US" sz="1400" dirty="0"/>
              <a:t> </a:t>
            </a:r>
            <a:r>
              <a:rPr lang="en-US" sz="1400" dirty="0" err="1"/>
              <a:t>igualmente</a:t>
            </a:r>
            <a:r>
              <a:rPr lang="en-US" sz="1400" dirty="0"/>
              <a:t> entre </a:t>
            </a:r>
            <a:r>
              <a:rPr lang="en-US" sz="1400" dirty="0" err="1"/>
              <a:t>todos</a:t>
            </a:r>
            <a:r>
              <a:rPr lang="en-US" sz="1400" dirty="0"/>
              <a:t> </a:t>
            </a:r>
            <a:r>
              <a:rPr lang="en-US" sz="1400" dirty="0" err="1"/>
              <a:t>os</a:t>
            </a:r>
            <a:r>
              <a:rPr lang="en-US" sz="1400" dirty="0"/>
              <a:t> </a:t>
            </a:r>
            <a:r>
              <a:rPr lang="en-US" sz="1400" dirty="0" err="1"/>
              <a:t>dependentes</a:t>
            </a:r>
            <a:endParaRPr lang="en-US" sz="1400" dirty="0"/>
          </a:p>
          <a:p>
            <a:pPr>
              <a:lnSpc>
                <a:spcPct val="90000"/>
              </a:lnSpc>
            </a:pPr>
            <a:endParaRPr lang="en-US" sz="1400" dirty="0"/>
          </a:p>
          <a:p>
            <a:pPr>
              <a:lnSpc>
                <a:spcPct val="90000"/>
              </a:lnSpc>
            </a:pPr>
            <a:endParaRPr lang="en-US" sz="1400" dirty="0"/>
          </a:p>
          <a:p>
            <a:pPr>
              <a:lnSpc>
                <a:spcPct val="90000"/>
              </a:lnSpc>
            </a:pPr>
            <a:r>
              <a:rPr lang="en-US" sz="1400" dirty="0"/>
              <a:t>Com o </a:t>
            </a:r>
            <a:r>
              <a:rPr lang="en-US" sz="1400" dirty="0" err="1"/>
              <a:t>fim</a:t>
            </a:r>
            <a:r>
              <a:rPr lang="en-US" sz="1400" dirty="0"/>
              <a:t> da </a:t>
            </a:r>
            <a:r>
              <a:rPr lang="en-US" sz="1400" dirty="0" err="1"/>
              <a:t>dependência</a:t>
            </a:r>
            <a:r>
              <a:rPr lang="en-US" sz="1400" dirty="0"/>
              <a:t> de um </a:t>
            </a:r>
            <a:r>
              <a:rPr lang="en-US" sz="1400" dirty="0" err="1"/>
              <a:t>pensionista</a:t>
            </a:r>
            <a:r>
              <a:rPr lang="en-US" sz="1400" dirty="0"/>
              <a:t>, </a:t>
            </a:r>
            <a:r>
              <a:rPr lang="en-US" sz="1400" dirty="0" err="1"/>
              <a:t>seu</a:t>
            </a:r>
            <a:r>
              <a:rPr lang="en-US" sz="1400" dirty="0"/>
              <a:t> </a:t>
            </a:r>
            <a:r>
              <a:rPr lang="en-US" sz="1400" dirty="0" err="1"/>
              <a:t>benefício</a:t>
            </a:r>
            <a:r>
              <a:rPr lang="en-US" sz="1400" dirty="0"/>
              <a:t> é </a:t>
            </a:r>
            <a:r>
              <a:rPr lang="en-US" sz="1400" dirty="0" err="1"/>
              <a:t>redistribuído</a:t>
            </a:r>
            <a:r>
              <a:rPr lang="en-US" sz="1400" dirty="0"/>
              <a:t> entre </a:t>
            </a:r>
            <a:r>
              <a:rPr lang="en-US" sz="1400" dirty="0" err="1"/>
              <a:t>os</a:t>
            </a:r>
            <a:r>
              <a:rPr lang="en-US" sz="1400" dirty="0"/>
              <a:t> </a:t>
            </a:r>
            <a:r>
              <a:rPr lang="en-US" sz="1400" dirty="0" err="1"/>
              <a:t>demais</a:t>
            </a:r>
            <a:endParaRPr lang="en-US" sz="1400" dirty="0"/>
          </a:p>
        </p:txBody>
      </p:sp>
      <p:sp>
        <p:nvSpPr>
          <p:cNvPr id="34" name="Rectangle 33"/>
          <p:cNvSpPr/>
          <p:nvPr/>
        </p:nvSpPr>
        <p:spPr>
          <a:xfrm>
            <a:off x="4943872" y="2276873"/>
            <a:ext cx="2592288" cy="2810513"/>
          </a:xfrm>
          <a:prstGeom prst="rect">
            <a:avLst/>
          </a:prstGeom>
        </p:spPr>
        <p:txBody>
          <a:bodyPr wrap="square">
            <a:spAutoFit/>
          </a:bodyPr>
          <a:lstStyle/>
          <a:p>
            <a:pPr>
              <a:lnSpc>
                <a:spcPct val="90000"/>
              </a:lnSpc>
            </a:pPr>
            <a:r>
              <a:rPr lang="en-US" sz="1400" dirty="0" err="1">
                <a:solidFill>
                  <a:srgbClr val="FF0000"/>
                </a:solidFill>
              </a:rPr>
              <a:t>Não</a:t>
            </a:r>
            <a:r>
              <a:rPr lang="en-US" sz="1400" dirty="0">
                <a:solidFill>
                  <a:srgbClr val="FF0000"/>
                </a:solidFill>
              </a:rPr>
              <a:t> se </a:t>
            </a:r>
            <a:r>
              <a:rPr lang="en-US" sz="1400" dirty="0" err="1">
                <a:solidFill>
                  <a:srgbClr val="FF0000"/>
                </a:solidFill>
              </a:rPr>
              <a:t>aplicam</a:t>
            </a:r>
            <a:r>
              <a:rPr lang="en-US" sz="1400" dirty="0">
                <a:solidFill>
                  <a:srgbClr val="FF0000"/>
                </a:solidFill>
              </a:rPr>
              <a:t> </a:t>
            </a:r>
            <a:r>
              <a:rPr lang="en-US" sz="1400" dirty="0" err="1">
                <a:solidFill>
                  <a:srgbClr val="FF0000"/>
                </a:solidFill>
              </a:rPr>
              <a:t>aos</a:t>
            </a:r>
            <a:r>
              <a:rPr lang="en-US" sz="1400" dirty="0">
                <a:solidFill>
                  <a:srgbClr val="FF0000"/>
                </a:solidFill>
              </a:rPr>
              <a:t> </a:t>
            </a:r>
            <a:r>
              <a:rPr lang="en-US" sz="1400" dirty="0" err="1">
                <a:solidFill>
                  <a:srgbClr val="FF0000"/>
                </a:solidFill>
              </a:rPr>
              <a:t>atuais</a:t>
            </a:r>
            <a:r>
              <a:rPr lang="en-US" sz="1400" dirty="0">
                <a:solidFill>
                  <a:srgbClr val="FF0000"/>
                </a:solidFill>
              </a:rPr>
              <a:t> </a:t>
            </a:r>
            <a:r>
              <a:rPr lang="en-US" sz="1400" dirty="0" err="1">
                <a:solidFill>
                  <a:srgbClr val="FF0000"/>
                </a:solidFill>
              </a:rPr>
              <a:t>beneficiários</a:t>
            </a:r>
            <a:endParaRPr lang="en-US" sz="1400" dirty="0">
              <a:solidFill>
                <a:srgbClr val="FF0000"/>
              </a:solidFill>
            </a:endParaRPr>
          </a:p>
          <a:p>
            <a:pPr>
              <a:lnSpc>
                <a:spcPct val="90000"/>
              </a:lnSpc>
            </a:pPr>
            <a:endParaRPr lang="en-US" sz="1400" dirty="0"/>
          </a:p>
          <a:p>
            <a:pPr>
              <a:lnSpc>
                <a:spcPct val="90000"/>
              </a:lnSpc>
            </a:pPr>
            <a:r>
              <a:rPr lang="en-US" sz="1400" dirty="0" err="1"/>
              <a:t>Estabelecer</a:t>
            </a:r>
            <a:r>
              <a:rPr lang="en-US" sz="1400" dirty="0"/>
              <a:t> </a:t>
            </a:r>
            <a:r>
              <a:rPr lang="en-US" sz="1400" dirty="0" err="1"/>
              <a:t>cota</a:t>
            </a:r>
            <a:r>
              <a:rPr lang="en-US" sz="1400" dirty="0"/>
              <a:t> </a:t>
            </a:r>
            <a:r>
              <a:rPr lang="en-US" sz="1400" dirty="0" err="1"/>
              <a:t>fixa</a:t>
            </a:r>
            <a:r>
              <a:rPr lang="en-US" sz="1400" dirty="0"/>
              <a:t> familiar de 50% e individual de 10% </a:t>
            </a:r>
            <a:r>
              <a:rPr lang="en-US" sz="1400" dirty="0" err="1"/>
              <a:t>por</a:t>
            </a:r>
            <a:r>
              <a:rPr lang="en-US" sz="1400" dirty="0"/>
              <a:t> </a:t>
            </a:r>
            <a:r>
              <a:rPr lang="en-US" sz="1400" dirty="0" err="1"/>
              <a:t>dependente</a:t>
            </a:r>
            <a:r>
              <a:rPr lang="en-US" sz="1400" dirty="0"/>
              <a:t> (</a:t>
            </a:r>
            <a:r>
              <a:rPr lang="en-US" sz="1400" dirty="0" err="1"/>
              <a:t>garante</a:t>
            </a:r>
            <a:r>
              <a:rPr lang="en-US" sz="1400" dirty="0"/>
              <a:t> </a:t>
            </a:r>
            <a:r>
              <a:rPr lang="en-US" sz="1400" dirty="0" err="1"/>
              <a:t>benefício</a:t>
            </a:r>
            <a:r>
              <a:rPr lang="en-US" sz="1400" dirty="0"/>
              <a:t> </a:t>
            </a:r>
            <a:r>
              <a:rPr lang="en-US" sz="1400" dirty="0" err="1"/>
              <a:t>mínimo</a:t>
            </a:r>
            <a:r>
              <a:rPr lang="en-US" sz="1400" dirty="0"/>
              <a:t> de 60%)</a:t>
            </a:r>
          </a:p>
          <a:p>
            <a:pPr>
              <a:lnSpc>
                <a:spcPct val="90000"/>
              </a:lnSpc>
            </a:pPr>
            <a:endParaRPr lang="en-US" sz="1400" dirty="0"/>
          </a:p>
          <a:p>
            <a:pPr>
              <a:lnSpc>
                <a:spcPct val="90000"/>
              </a:lnSpc>
            </a:pPr>
            <a:r>
              <a:rPr lang="en-US" sz="1400" dirty="0"/>
              <a:t>A </a:t>
            </a:r>
            <a:r>
              <a:rPr lang="en-US" sz="1400" dirty="0" err="1"/>
              <a:t>cota</a:t>
            </a:r>
            <a:r>
              <a:rPr lang="en-US" sz="1400" dirty="0"/>
              <a:t> individual de 10% </a:t>
            </a:r>
            <a:r>
              <a:rPr lang="en-US" sz="1400" dirty="0" err="1"/>
              <a:t>não</a:t>
            </a:r>
            <a:r>
              <a:rPr lang="en-US" sz="1400" dirty="0"/>
              <a:t> </a:t>
            </a:r>
            <a:r>
              <a:rPr lang="en-US" sz="1400" dirty="0" err="1"/>
              <a:t>será</a:t>
            </a:r>
            <a:r>
              <a:rPr lang="en-US" sz="1400" dirty="0"/>
              <a:t> </a:t>
            </a:r>
            <a:r>
              <a:rPr lang="en-US" sz="1400" dirty="0" err="1"/>
              <a:t>redistribuída</a:t>
            </a:r>
            <a:r>
              <a:rPr lang="en-US" sz="1400" dirty="0"/>
              <a:t> com o </a:t>
            </a:r>
            <a:r>
              <a:rPr lang="en-US" sz="1400" dirty="0" err="1"/>
              <a:t>fim</a:t>
            </a:r>
            <a:r>
              <a:rPr lang="en-US" sz="1400" dirty="0"/>
              <a:t> da </a:t>
            </a:r>
            <a:r>
              <a:rPr lang="en-US" sz="1400" dirty="0" err="1"/>
              <a:t>dependencia</a:t>
            </a:r>
            <a:endParaRPr lang="en-US" sz="1400" dirty="0"/>
          </a:p>
          <a:p>
            <a:pPr>
              <a:lnSpc>
                <a:spcPct val="90000"/>
              </a:lnSpc>
            </a:pPr>
            <a:endParaRPr lang="en-US" sz="1400" dirty="0"/>
          </a:p>
          <a:p>
            <a:pPr marL="285750" indent="-285750">
              <a:lnSpc>
                <a:spcPct val="90000"/>
              </a:lnSpc>
              <a:buFont typeface="Arial"/>
              <a:buChar char="•"/>
            </a:pPr>
            <a:r>
              <a:rPr lang="en-US" sz="1400" dirty="0" err="1"/>
              <a:t>Exceção</a:t>
            </a:r>
            <a:r>
              <a:rPr lang="en-US" sz="1400" dirty="0"/>
              <a:t> </a:t>
            </a:r>
            <a:r>
              <a:rPr lang="en-US" sz="1400" dirty="0" err="1"/>
              <a:t>para</a:t>
            </a:r>
            <a:r>
              <a:rPr lang="en-US" sz="1400" dirty="0"/>
              <a:t> </a:t>
            </a:r>
            <a:r>
              <a:rPr lang="en-US" sz="1400" dirty="0" err="1"/>
              <a:t>órfãos</a:t>
            </a:r>
            <a:r>
              <a:rPr lang="en-US" sz="1400" dirty="0"/>
              <a:t> de </a:t>
            </a:r>
            <a:r>
              <a:rPr lang="en-US" sz="1400" dirty="0" err="1"/>
              <a:t>pai</a:t>
            </a:r>
            <a:r>
              <a:rPr lang="en-US" sz="1400" dirty="0"/>
              <a:t> e </a:t>
            </a:r>
            <a:r>
              <a:rPr lang="en-US" sz="1400" dirty="0" err="1"/>
              <a:t>mãe</a:t>
            </a:r>
            <a:endParaRPr lang="en-US" sz="1400" dirty="0"/>
          </a:p>
        </p:txBody>
      </p:sp>
      <p:sp>
        <p:nvSpPr>
          <p:cNvPr id="35" name="Rectangle 34"/>
          <p:cNvSpPr/>
          <p:nvPr/>
        </p:nvSpPr>
        <p:spPr>
          <a:xfrm>
            <a:off x="7680176" y="2780928"/>
            <a:ext cx="2448272" cy="1600438"/>
          </a:xfrm>
          <a:prstGeom prst="rect">
            <a:avLst/>
          </a:prstGeom>
        </p:spPr>
        <p:txBody>
          <a:bodyPr wrap="square">
            <a:spAutoFit/>
          </a:bodyPr>
          <a:lstStyle/>
          <a:p>
            <a:r>
              <a:rPr lang="en-US" sz="1400" dirty="0" err="1"/>
              <a:t>Preservar</a:t>
            </a:r>
            <a:r>
              <a:rPr lang="en-US" sz="1400" dirty="0"/>
              <a:t> a </a:t>
            </a:r>
            <a:r>
              <a:rPr lang="en-US" sz="1400" dirty="0" err="1"/>
              <a:t>sustentabilidade</a:t>
            </a:r>
            <a:r>
              <a:rPr lang="en-US" sz="1400" dirty="0"/>
              <a:t> da </a:t>
            </a:r>
            <a:r>
              <a:rPr lang="en-US" sz="1400" dirty="0" err="1"/>
              <a:t>previdência</a:t>
            </a:r>
            <a:endParaRPr lang="en-US" sz="1400" dirty="0"/>
          </a:p>
          <a:p>
            <a:endParaRPr lang="en-US" sz="1400" dirty="0"/>
          </a:p>
          <a:p>
            <a:r>
              <a:rPr lang="en-US" sz="1400" dirty="0" err="1"/>
              <a:t>Alinhar</a:t>
            </a:r>
            <a:r>
              <a:rPr lang="en-US" sz="1400" dirty="0"/>
              <a:t> a </a:t>
            </a:r>
            <a:r>
              <a:rPr lang="en-US" sz="1400" dirty="0" err="1"/>
              <a:t>legislação</a:t>
            </a:r>
            <a:r>
              <a:rPr lang="en-US" sz="1400" dirty="0"/>
              <a:t> </a:t>
            </a:r>
            <a:r>
              <a:rPr lang="en-US" sz="1400" dirty="0" err="1"/>
              <a:t>brasileira</a:t>
            </a:r>
            <a:r>
              <a:rPr lang="en-US" sz="1400" dirty="0"/>
              <a:t> </a:t>
            </a:r>
            <a:r>
              <a:rPr lang="en-US" sz="1400" dirty="0" err="1"/>
              <a:t>às</a:t>
            </a:r>
            <a:r>
              <a:rPr lang="en-US" sz="1400" dirty="0"/>
              <a:t> </a:t>
            </a:r>
            <a:r>
              <a:rPr lang="en-US" sz="1400" dirty="0" err="1"/>
              <a:t>melhores</a:t>
            </a:r>
            <a:r>
              <a:rPr lang="en-US" sz="1400" dirty="0"/>
              <a:t> </a:t>
            </a:r>
            <a:r>
              <a:rPr lang="en-US" sz="1400" dirty="0" err="1"/>
              <a:t>práticas</a:t>
            </a:r>
            <a:r>
              <a:rPr lang="en-US" sz="1400" dirty="0"/>
              <a:t> </a:t>
            </a:r>
            <a:r>
              <a:rPr lang="en-US" sz="1400" dirty="0" err="1"/>
              <a:t>internacionais</a:t>
            </a:r>
            <a:r>
              <a:rPr lang="en-US" sz="1400" dirty="0"/>
              <a:t> de </a:t>
            </a:r>
            <a:r>
              <a:rPr lang="en-US" sz="1400" dirty="0" err="1"/>
              <a:t>previdência</a:t>
            </a:r>
            <a:r>
              <a:rPr lang="en-US" sz="1400" dirty="0"/>
              <a:t> social</a:t>
            </a:r>
          </a:p>
        </p:txBody>
      </p:sp>
      <p:sp>
        <p:nvSpPr>
          <p:cNvPr id="16" name="TextBox 15"/>
          <p:cNvSpPr txBox="1"/>
          <p:nvPr/>
        </p:nvSpPr>
        <p:spPr>
          <a:xfrm>
            <a:off x="1991544" y="1700809"/>
            <a:ext cx="2592288" cy="461665"/>
          </a:xfrm>
          <a:prstGeom prst="rect">
            <a:avLst/>
          </a:prstGeom>
          <a:noFill/>
        </p:spPr>
        <p:txBody>
          <a:bodyPr wrap="square" rtlCol="0">
            <a:spAutoFit/>
          </a:bodyPr>
          <a:lstStyle/>
          <a:p>
            <a:r>
              <a:rPr lang="en-US" sz="2400" b="1" i="1" dirty="0" err="1">
                <a:solidFill>
                  <a:srgbClr val="704E1C"/>
                </a:solidFill>
              </a:rPr>
              <a:t>Regras</a:t>
            </a:r>
            <a:r>
              <a:rPr lang="en-US" sz="2400" b="1" i="1" dirty="0">
                <a:solidFill>
                  <a:srgbClr val="704E1C"/>
                </a:solidFill>
              </a:rPr>
              <a:t> </a:t>
            </a:r>
            <a:r>
              <a:rPr lang="en-US" sz="2400" b="1" i="1" dirty="0" err="1">
                <a:solidFill>
                  <a:srgbClr val="704E1C"/>
                </a:solidFill>
              </a:rPr>
              <a:t>anteriores</a:t>
            </a:r>
            <a:endParaRPr lang="en-US" sz="2400" b="1" i="1" dirty="0">
              <a:solidFill>
                <a:srgbClr val="704E1C"/>
              </a:solidFill>
            </a:endParaRPr>
          </a:p>
        </p:txBody>
      </p:sp>
    </p:spTree>
    <p:extLst>
      <p:ext uri="{BB962C8B-B14F-4D97-AF65-F5344CB8AC3E}">
        <p14:creationId xmlns:p14="http://schemas.microsoft.com/office/powerpoint/2010/main" val="64838534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Rectangle 2"/>
          <p:cNvSpPr>
            <a:spLocks noChangeArrowheads="1"/>
          </p:cNvSpPr>
          <p:nvPr/>
        </p:nvSpPr>
        <p:spPr bwMode="auto">
          <a:xfrm>
            <a:off x="1775521" y="548681"/>
            <a:ext cx="8713787" cy="3889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defRPr/>
            </a:pPr>
            <a:endParaRPr lang="pt-BR" sz="3600" b="1" i="1" dirty="0">
              <a:effectLst>
                <a:outerShdw blurRad="38100" dist="38100" dir="2700000" algn="tl">
                  <a:srgbClr val="C0C0C0"/>
                </a:outerShdw>
              </a:effectLst>
              <a:latin typeface="Arial" charset="0"/>
            </a:endParaRPr>
          </a:p>
          <a:p>
            <a:pPr algn="ctr" eaLnBrk="1" hangingPunct="1">
              <a:defRPr/>
            </a:pPr>
            <a:endParaRPr lang="pt-BR" sz="3600" b="1" i="1" dirty="0">
              <a:effectLst>
                <a:outerShdw blurRad="38100" dist="38100" dir="2700000" algn="tl">
                  <a:srgbClr val="C0C0C0"/>
                </a:outerShdw>
              </a:effectLst>
              <a:latin typeface="Arial" charset="0"/>
            </a:endParaRPr>
          </a:p>
          <a:p>
            <a:pPr algn="ctr" eaLnBrk="1" hangingPunct="1">
              <a:defRPr/>
            </a:pPr>
            <a:endParaRPr lang="pt-BR" sz="3600" b="1" i="1" dirty="0">
              <a:effectLst>
                <a:outerShdw blurRad="38100" dist="38100" dir="2700000" algn="tl">
                  <a:srgbClr val="C0C0C0"/>
                </a:outerShdw>
              </a:effectLst>
              <a:latin typeface="Arial" charset="0"/>
            </a:endParaRPr>
          </a:p>
          <a:p>
            <a:pPr algn="ctr" eaLnBrk="1" hangingPunct="1">
              <a:defRPr/>
            </a:pPr>
            <a:r>
              <a:rPr lang="pt-BR" sz="3600" b="1" i="1" dirty="0" smtClean="0">
                <a:effectLst>
                  <a:outerShdw blurRad="38100" dist="38100" dir="2700000" algn="tl">
                    <a:srgbClr val="C0C0C0"/>
                  </a:outerShdw>
                </a:effectLst>
                <a:latin typeface="Arial" charset="0"/>
              </a:rPr>
              <a:t>Lei nº 13.135/2015</a:t>
            </a:r>
            <a:endParaRPr lang="pt-BR" sz="3600" b="1" i="1" dirty="0">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37656150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1481138" y="836614"/>
            <a:ext cx="9144001" cy="504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defTabSz="44926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Times New Roman" panose="02020603050405020304" pitchFamily="18" charset="0"/>
              </a:defRPr>
            </a:lvl1pPr>
            <a:lvl2pPr marL="742950" indent="-285750" defTabSz="44926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Times New Roman" panose="02020603050405020304" pitchFamily="18" charset="0"/>
              </a:defRPr>
            </a:lvl2pPr>
            <a:lvl3pPr marL="1143000" indent="-228600" defTabSz="44926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Times New Roman" panose="02020603050405020304" pitchFamily="18" charset="0"/>
              </a:defRPr>
            </a:lvl3pPr>
            <a:lvl4pPr marL="1600200" indent="-228600" defTabSz="44926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Times New Roman" panose="02020603050405020304" pitchFamily="18" charset="0"/>
              </a:defRPr>
            </a:lvl4pPr>
            <a:lvl5pPr marL="2057400" indent="-228600" defTabSz="44926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Times New Roman" panose="02020603050405020304" pitchFamily="18"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Times New Roman" panose="02020603050405020304" pitchFamily="18"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Times New Roman" panose="02020603050405020304" pitchFamily="18"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Times New Roman" panose="02020603050405020304" pitchFamily="18"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Times New Roman" panose="02020603050405020304" pitchFamily="18" charset="0"/>
              </a:defRPr>
            </a:lvl9pPr>
          </a:lstStyle>
          <a:p>
            <a:pPr algn="ctr">
              <a:buClr>
                <a:srgbClr val="FFFF00"/>
              </a:buClr>
              <a:buSzPct val="100000"/>
              <a:buFont typeface="Arial" panose="020B0604020202020204" pitchFamily="34" charset="0"/>
              <a:buNone/>
            </a:pPr>
            <a:r>
              <a:rPr lang="pt-BR" altLang="pt-BR" sz="1800" b="1">
                <a:latin typeface="Arial" panose="020B0604020202020204" pitchFamily="34" charset="0"/>
                <a:cs typeface="Times New Roman" panose="02020603050405020304" pitchFamily="18" charset="0"/>
              </a:rPr>
              <a:t>Evolução da População Total Brasil - 2000 a 2060</a:t>
            </a:r>
          </a:p>
        </p:txBody>
      </p:sp>
      <p:pic>
        <p:nvPicPr>
          <p:cNvPr id="5123" name="Imagem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11450" y="1989139"/>
            <a:ext cx="6656388" cy="3849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Text Box 3"/>
          <p:cNvSpPr txBox="1">
            <a:spLocks noChangeArrowheads="1"/>
          </p:cNvSpPr>
          <p:nvPr/>
        </p:nvSpPr>
        <p:spPr bwMode="auto">
          <a:xfrm>
            <a:off x="1524000" y="6399213"/>
            <a:ext cx="9144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r>
              <a:rPr lang="pt-BR" altLang="pt-BR" sz="800" b="1" i="1">
                <a:latin typeface="Arial" panose="020B0604020202020204" pitchFamily="34" charset="0"/>
                <a:cs typeface="Times New Roman" panose="02020603050405020304" pitchFamily="18" charset="0"/>
              </a:rPr>
              <a:t>Fonte: IBGE.</a:t>
            </a:r>
          </a:p>
          <a:p>
            <a:r>
              <a:rPr lang="pt-BR" altLang="pt-BR" sz="800" b="1" i="1">
                <a:latin typeface="Arial" panose="020B0604020202020204" pitchFamily="34" charset="0"/>
                <a:cs typeface="Times New Roman" panose="02020603050405020304" pitchFamily="18" charset="0"/>
              </a:rPr>
              <a:t>Elaboração: SPS/MPS.</a:t>
            </a:r>
          </a:p>
        </p:txBody>
      </p:sp>
    </p:spTree>
    <p:extLst>
      <p:ext uri="{BB962C8B-B14F-4D97-AF65-F5344CB8AC3E}">
        <p14:creationId xmlns:p14="http://schemas.microsoft.com/office/powerpoint/2010/main" val="34732414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038811" y="362410"/>
            <a:ext cx="10254831"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Duração da pensão por morte devida ao cônjuge ou companheiro(a), segundo critérios da MP n°664, de 2014, e da Lei n° 13.135, de 2015.</a:t>
            </a:r>
            <a:endParaRPr kumimoji="0" lang="pt-BR" altLang="pt-BR"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pic>
        <p:nvPicPr>
          <p:cNvPr id="10241" name="Imagem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8811" y="1692441"/>
            <a:ext cx="9927658" cy="3681664"/>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1251284" y="608213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1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Fonte: Medida Provis</a:t>
            </a:r>
            <a:r>
              <a:rPr kumimoji="0" lang="pt-BR" altLang="pt-BR" sz="1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ó</a:t>
            </a:r>
            <a:r>
              <a:rPr kumimoji="0" lang="pt-BR" altLang="pt-BR" sz="1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ria n° 664 de 2014. Lei n° 13.135 de 2015. Proje</a:t>
            </a:r>
            <a:r>
              <a:rPr kumimoji="0" lang="pt-BR" altLang="pt-BR" sz="1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ç</a:t>
            </a:r>
            <a:r>
              <a:rPr kumimoji="0" lang="pt-BR" altLang="pt-BR" sz="1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ões IBGE.</a:t>
            </a:r>
            <a:endParaRPr kumimoji="0" lang="pt-BR" altLang="pt-BR"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1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Elabora</a:t>
            </a:r>
            <a:r>
              <a:rPr kumimoji="0" lang="pt-BR" altLang="pt-BR" sz="1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ç</a:t>
            </a:r>
            <a:r>
              <a:rPr kumimoji="0" lang="pt-BR" altLang="pt-BR" sz="1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ão: </a:t>
            </a:r>
            <a:r>
              <a:rPr kumimoji="0" lang="pt-BR" altLang="pt-BR" sz="1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CGLEN/DRGPS.</a:t>
            </a:r>
            <a:endParaRPr kumimoji="0" lang="pt-BR" altLang="pt-BR"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550909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040471" y="0"/>
            <a:ext cx="7384266"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28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Quando resumo das regras de pensão por morte</a:t>
            </a:r>
            <a:endParaRPr kumimoji="0" lang="pt-BR" altLang="pt-BR" sz="2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pic>
        <p:nvPicPr>
          <p:cNvPr id="56321" name="Imagem 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11705" y="673769"/>
            <a:ext cx="9288380" cy="6015789"/>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3328737" y="612616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Tree>
    <p:extLst>
      <p:ext uri="{BB962C8B-B14F-4D97-AF65-F5344CB8AC3E}">
        <p14:creationId xmlns:p14="http://schemas.microsoft.com/office/powerpoint/2010/main" val="350674825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p:nvPr/>
        </p:nvPicPr>
        <p:blipFill>
          <a:blip r:embed="rId2">
            <a:extLst>
              <a:ext uri="{28A0092B-C50C-407E-A947-70E740481C1C}">
                <a14:useLocalDpi xmlns:a14="http://schemas.microsoft.com/office/drawing/2010/main" val="0"/>
              </a:ext>
            </a:extLst>
          </a:blip>
          <a:srcRect/>
          <a:stretch>
            <a:fillRect/>
          </a:stretch>
        </p:blipFill>
        <p:spPr bwMode="auto">
          <a:xfrm>
            <a:off x="2240948" y="625642"/>
            <a:ext cx="8411011" cy="13099833"/>
          </a:xfrm>
          <a:prstGeom prst="rect">
            <a:avLst/>
          </a:prstGeom>
          <a:noFill/>
          <a:ln>
            <a:noFill/>
          </a:ln>
        </p:spPr>
      </p:pic>
    </p:spTree>
    <p:extLst>
      <p:ext uri="{BB962C8B-B14F-4D97-AF65-F5344CB8AC3E}">
        <p14:creationId xmlns:p14="http://schemas.microsoft.com/office/powerpoint/2010/main" val="274759264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p:nvPr/>
        </p:nvPicPr>
        <p:blipFill>
          <a:blip r:embed="rId2">
            <a:extLst>
              <a:ext uri="{28A0092B-C50C-407E-A947-70E740481C1C}">
                <a14:useLocalDpi xmlns:a14="http://schemas.microsoft.com/office/drawing/2010/main" val="0"/>
              </a:ext>
            </a:extLst>
          </a:blip>
          <a:srcRect/>
          <a:stretch>
            <a:fillRect/>
          </a:stretch>
        </p:blipFill>
        <p:spPr bwMode="auto">
          <a:xfrm>
            <a:off x="1567182" y="-6625387"/>
            <a:ext cx="9437702" cy="13860378"/>
          </a:xfrm>
          <a:prstGeom prst="rect">
            <a:avLst/>
          </a:prstGeom>
          <a:noFill/>
          <a:ln>
            <a:noFill/>
          </a:ln>
        </p:spPr>
      </p:pic>
    </p:spTree>
    <p:extLst>
      <p:ext uri="{BB962C8B-B14F-4D97-AF65-F5344CB8AC3E}">
        <p14:creationId xmlns:p14="http://schemas.microsoft.com/office/powerpoint/2010/main" val="22959226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Rectangle 2"/>
          <p:cNvSpPr>
            <a:spLocks noChangeArrowheads="1"/>
          </p:cNvSpPr>
          <p:nvPr/>
        </p:nvSpPr>
        <p:spPr bwMode="auto">
          <a:xfrm>
            <a:off x="1703389" y="1484314"/>
            <a:ext cx="8713787" cy="3889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defRPr/>
            </a:pPr>
            <a:endParaRPr lang="pt-BR" sz="3600" b="1" i="1" dirty="0">
              <a:effectLst>
                <a:outerShdw blurRad="38100" dist="38100" dir="2700000" algn="tl">
                  <a:srgbClr val="C0C0C0"/>
                </a:outerShdw>
              </a:effectLst>
              <a:latin typeface="Arial" charset="0"/>
            </a:endParaRPr>
          </a:p>
          <a:p>
            <a:pPr algn="ctr" eaLnBrk="1" hangingPunct="1">
              <a:defRPr/>
            </a:pPr>
            <a:endParaRPr lang="pt-BR" sz="3600" b="1" i="1" dirty="0">
              <a:effectLst>
                <a:outerShdw blurRad="38100" dist="38100" dir="2700000" algn="tl">
                  <a:srgbClr val="C0C0C0"/>
                </a:outerShdw>
              </a:effectLst>
              <a:latin typeface="Arial" charset="0"/>
            </a:endParaRPr>
          </a:p>
          <a:p>
            <a:pPr algn="ctr" eaLnBrk="1" hangingPunct="1">
              <a:defRPr/>
            </a:pPr>
            <a:r>
              <a:rPr lang="pt-BR" sz="3600" b="1" i="1" dirty="0" smtClean="0">
                <a:effectLst>
                  <a:outerShdw blurRad="38100" dist="38100" dir="2700000" algn="tl">
                    <a:srgbClr val="C0C0C0"/>
                  </a:outerShdw>
                </a:effectLst>
                <a:latin typeface="Arial" charset="0"/>
              </a:rPr>
              <a:t>MP nº 664 e FATOR </a:t>
            </a:r>
            <a:r>
              <a:rPr lang="pt-BR" sz="3600" b="1" i="1" dirty="0">
                <a:effectLst>
                  <a:outerShdw blurRad="38100" dist="38100" dir="2700000" algn="tl">
                    <a:srgbClr val="C0C0C0"/>
                  </a:outerShdw>
                </a:effectLst>
                <a:latin typeface="Arial" charset="0"/>
              </a:rPr>
              <a:t>PREVIDENCIÁRIO</a:t>
            </a:r>
          </a:p>
          <a:p>
            <a:pPr algn="ctr" eaLnBrk="1" hangingPunct="1">
              <a:defRPr/>
            </a:pPr>
            <a:endParaRPr lang="pt-BR" sz="3600" b="1" i="1" dirty="0">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318686341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1524000" y="908051"/>
            <a:ext cx="914400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eaLnBrk="1" hangingPunct="1"/>
            <a:r>
              <a:rPr lang="pt-BR" altLang="pt-BR" sz="1700" b="1">
                <a:latin typeface="Arial" panose="020B0604020202020204" pitchFamily="34" charset="0"/>
                <a:ea typeface="Arial Unicode MS" panose="020B0604020202020204" pitchFamily="34" charset="-128"/>
                <a:cs typeface="Arial" panose="020B0604020202020204" pitchFamily="34" charset="0"/>
              </a:rPr>
              <a:t>Idade Média de Aposentadoria – Aposentadoria por Tempo de Contribuição</a:t>
            </a:r>
          </a:p>
          <a:p>
            <a:pPr eaLnBrk="1" hangingPunct="1"/>
            <a:r>
              <a:rPr lang="pt-BR" altLang="pt-BR" sz="1700" b="1">
                <a:latin typeface="Arial" panose="020B0604020202020204" pitchFamily="34" charset="0"/>
                <a:ea typeface="Arial Unicode MS" panose="020B0604020202020204" pitchFamily="34" charset="-128"/>
                <a:cs typeface="Arial" panose="020B0604020202020204" pitchFamily="34" charset="0"/>
              </a:rPr>
              <a:t>Regime Geral – 1996 a 2013</a:t>
            </a:r>
          </a:p>
        </p:txBody>
      </p:sp>
      <p:sp>
        <p:nvSpPr>
          <p:cNvPr id="6147" name="Text Box 3"/>
          <p:cNvSpPr txBox="1">
            <a:spLocks noChangeArrowheads="1"/>
          </p:cNvSpPr>
          <p:nvPr/>
        </p:nvSpPr>
        <p:spPr bwMode="auto">
          <a:xfrm>
            <a:off x="1549400" y="6502400"/>
            <a:ext cx="9144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eaLnBrk="1" hangingPunct="1"/>
            <a:r>
              <a:rPr lang="pt-BR" altLang="pt-BR" sz="900" b="1" i="1">
                <a:latin typeface="Arial" panose="020B0604020202020204" pitchFamily="34" charset="0"/>
                <a:ea typeface="Arial Unicode MS" panose="020B0604020202020204" pitchFamily="34" charset="-128"/>
                <a:cs typeface="Times New Roman" panose="02020603050405020304" pitchFamily="18" charset="0"/>
              </a:rPr>
              <a:t>Fonte: DATAPREV, SINTESE. SPS/MPS.</a:t>
            </a:r>
          </a:p>
        </p:txBody>
      </p:sp>
      <p:pic>
        <p:nvPicPr>
          <p:cNvPr id="6148"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1" y="1268413"/>
            <a:ext cx="8316913" cy="524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58299716"/>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aixaDeTexto 1"/>
          <p:cNvSpPr txBox="1">
            <a:spLocks noChangeArrowheads="1"/>
          </p:cNvSpPr>
          <p:nvPr/>
        </p:nvSpPr>
        <p:spPr bwMode="auto">
          <a:xfrm>
            <a:off x="1847850" y="836614"/>
            <a:ext cx="849630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just" eaLnBrk="1" hangingPunct="1">
              <a:buFontTx/>
              <a:buChar char="-"/>
            </a:pPr>
            <a:r>
              <a:rPr lang="pt-BR" altLang="pt-BR" sz="2800" dirty="0"/>
              <a:t>Fator Previdenciário permitiu redução das despesas com aposentadorias no valor de cerca de R$ 42,7 bilhões no período de 2000 a 2012 (a preços de dezembro de 2012), sendo R$ 9,8 bilhões em 2012;</a:t>
            </a:r>
          </a:p>
          <a:p>
            <a:pPr algn="just" eaLnBrk="1" hangingPunct="1">
              <a:buFontTx/>
              <a:buChar char="-"/>
            </a:pPr>
            <a:endParaRPr lang="pt-BR" altLang="pt-BR" sz="2800" dirty="0"/>
          </a:p>
          <a:p>
            <a:pPr algn="just" eaLnBrk="1" hangingPunct="1">
              <a:buFontTx/>
              <a:buChar char="-"/>
            </a:pPr>
            <a:r>
              <a:rPr lang="pt-BR" altLang="pt-BR" sz="2800" dirty="0"/>
              <a:t>Estimativa que fim do fator, sem nenhuma alternativa,  levaria  a aumento da despesa acumulada de cerca de R$ 2,3 trilhões no período de 2015 a 2050 (aumento acumulado);</a:t>
            </a:r>
          </a:p>
          <a:p>
            <a:pPr algn="just" eaLnBrk="1" hangingPunct="1">
              <a:buFontTx/>
              <a:buChar char="-"/>
            </a:pPr>
            <a:endParaRPr lang="pt-BR" altLang="pt-BR" sz="2800" dirty="0"/>
          </a:p>
          <a:p>
            <a:pPr marL="0" indent="0" algn="just" eaLnBrk="1" hangingPunct="1"/>
            <a:endParaRPr lang="pt-BR" altLang="pt-BR" sz="2800" dirty="0"/>
          </a:p>
        </p:txBody>
      </p:sp>
    </p:spTree>
    <p:extLst>
      <p:ext uri="{BB962C8B-B14F-4D97-AF65-F5344CB8AC3E}">
        <p14:creationId xmlns:p14="http://schemas.microsoft.com/office/powerpoint/2010/main" val="115605123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55841" y="491226"/>
            <a:ext cx="2941831" cy="4247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rtlCol="0" anchor="ctr">
            <a:spAutoFit/>
          </a:bodyPr>
          <a:lstStyle/>
          <a:p>
            <a:pPr algn="r"/>
            <a:r>
              <a:rPr lang="pt-BR" sz="2400" dirty="0">
                <a:latin typeface="Arial" panose="020B0604020202020204" pitchFamily="34" charset="0"/>
                <a:ea typeface="+mn-ea"/>
                <a:cs typeface="+mn-cs"/>
              </a:rPr>
              <a:t>Fator Previdenciário</a:t>
            </a:r>
          </a:p>
        </p:txBody>
      </p:sp>
      <p:graphicFrame>
        <p:nvGraphicFramePr>
          <p:cNvPr id="3" name="Gráfico 2"/>
          <p:cNvGraphicFramePr>
            <a:graphicFrameLocks/>
          </p:cNvGraphicFramePr>
          <p:nvPr>
            <p:extLst/>
          </p:nvPr>
        </p:nvGraphicFramePr>
        <p:xfrm>
          <a:off x="2202396" y="2564904"/>
          <a:ext cx="7787208" cy="4032448"/>
        </p:xfrm>
        <a:graphic>
          <a:graphicData uri="http://schemas.openxmlformats.org/drawingml/2006/chart">
            <c:chart xmlns:c="http://schemas.openxmlformats.org/drawingml/2006/chart" xmlns:r="http://schemas.openxmlformats.org/officeDocument/2006/relationships" r:id="rId2"/>
          </a:graphicData>
        </a:graphic>
      </p:graphicFrame>
      <p:sp>
        <p:nvSpPr>
          <p:cNvPr id="4" name="CaixaDeTexto 3"/>
          <p:cNvSpPr txBox="1"/>
          <p:nvPr/>
        </p:nvSpPr>
        <p:spPr>
          <a:xfrm>
            <a:off x="1775520" y="1196752"/>
            <a:ext cx="8640960" cy="923330"/>
          </a:xfrm>
          <a:prstGeom prst="rect">
            <a:avLst/>
          </a:prstGeom>
          <a:noFill/>
        </p:spPr>
        <p:txBody>
          <a:bodyPr wrap="square" rtlCol="0">
            <a:spAutoFit/>
          </a:bodyPr>
          <a:lstStyle/>
          <a:p>
            <a:r>
              <a:rPr lang="pt-BR" dirty="0"/>
              <a:t>Após a introdução do Fator Previdenciário a proporção de ATC concedidas com tempo de contribuição superior ao mínimo exigido, 30/35 anos para mulheres e homens, aumentou de 10,9 para 31,5% </a:t>
            </a:r>
          </a:p>
        </p:txBody>
      </p:sp>
    </p:spTree>
    <p:extLst>
      <p:ext uri="{BB962C8B-B14F-4D97-AF65-F5344CB8AC3E}">
        <p14:creationId xmlns:p14="http://schemas.microsoft.com/office/powerpoint/2010/main" val="8166690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Imagem 1"/>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95514" y="1268413"/>
            <a:ext cx="7800975" cy="5040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5500053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Rectangle 2"/>
          <p:cNvSpPr>
            <a:spLocks noChangeArrowheads="1"/>
          </p:cNvSpPr>
          <p:nvPr/>
        </p:nvSpPr>
        <p:spPr bwMode="auto">
          <a:xfrm>
            <a:off x="1703389" y="1484314"/>
            <a:ext cx="8713787" cy="3889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defRPr/>
            </a:pPr>
            <a:endParaRPr lang="pt-BR" sz="3600" b="1" i="1" dirty="0">
              <a:effectLst>
                <a:outerShdw blurRad="38100" dist="38100" dir="2700000" algn="tl">
                  <a:srgbClr val="C0C0C0"/>
                </a:outerShdw>
              </a:effectLst>
              <a:latin typeface="Arial" charset="0"/>
            </a:endParaRPr>
          </a:p>
          <a:p>
            <a:pPr algn="ctr" eaLnBrk="1" hangingPunct="1">
              <a:defRPr/>
            </a:pPr>
            <a:endParaRPr lang="pt-BR" sz="3600" b="1" i="1" dirty="0">
              <a:effectLst>
                <a:outerShdw blurRad="38100" dist="38100" dir="2700000" algn="tl">
                  <a:srgbClr val="C0C0C0"/>
                </a:outerShdw>
              </a:effectLst>
              <a:latin typeface="Arial" charset="0"/>
            </a:endParaRPr>
          </a:p>
          <a:p>
            <a:pPr algn="ctr" eaLnBrk="1" hangingPunct="1">
              <a:defRPr/>
            </a:pPr>
            <a:r>
              <a:rPr lang="pt-BR" sz="3600" b="1" i="1" dirty="0" smtClean="0">
                <a:effectLst>
                  <a:outerShdw blurRad="38100" dist="38100" dir="2700000" algn="tl">
                    <a:srgbClr val="C0C0C0"/>
                  </a:outerShdw>
                </a:effectLst>
                <a:latin typeface="Arial" charset="0"/>
              </a:rPr>
              <a:t>Medida Provisória nº 676</a:t>
            </a:r>
            <a:endParaRPr lang="pt-BR" sz="3600" b="1" i="1" dirty="0">
              <a:effectLst>
                <a:outerShdw blurRad="38100" dist="38100" dir="2700000" algn="tl">
                  <a:srgbClr val="C0C0C0"/>
                </a:outerShdw>
              </a:effectLst>
              <a:latin typeface="Arial" charset="0"/>
            </a:endParaRPr>
          </a:p>
          <a:p>
            <a:pPr algn="ctr" eaLnBrk="1" hangingPunct="1">
              <a:defRPr/>
            </a:pPr>
            <a:endParaRPr lang="pt-BR" sz="3600" b="1" i="1" dirty="0">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27369276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3"/>
          <p:cNvSpPr txBox="1">
            <a:spLocks noChangeArrowheads="1"/>
          </p:cNvSpPr>
          <p:nvPr/>
        </p:nvSpPr>
        <p:spPr bwMode="auto">
          <a:xfrm>
            <a:off x="1524000" y="6399213"/>
            <a:ext cx="9144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r>
              <a:rPr lang="pt-BR" altLang="pt-BR" sz="800" b="1" i="1">
                <a:latin typeface="Arial" panose="020B0604020202020204" pitchFamily="34" charset="0"/>
                <a:cs typeface="Times New Roman" panose="02020603050405020304" pitchFamily="18" charset="0"/>
              </a:rPr>
              <a:t>Fonte: IBGE.</a:t>
            </a:r>
          </a:p>
          <a:p>
            <a:r>
              <a:rPr lang="pt-BR" altLang="pt-BR" sz="800" b="1" i="1">
                <a:latin typeface="Arial" panose="020B0604020202020204" pitchFamily="34" charset="0"/>
                <a:cs typeface="Times New Roman" panose="02020603050405020304" pitchFamily="18" charset="0"/>
              </a:rPr>
              <a:t>Elaboração: SPS/MPS.</a:t>
            </a:r>
          </a:p>
        </p:txBody>
      </p:sp>
      <p:sp>
        <p:nvSpPr>
          <p:cNvPr id="7171" name="Rectangle 4"/>
          <p:cNvSpPr>
            <a:spLocks noChangeArrowheads="1"/>
          </p:cNvSpPr>
          <p:nvPr/>
        </p:nvSpPr>
        <p:spPr bwMode="auto">
          <a:xfrm>
            <a:off x="2782889" y="644526"/>
            <a:ext cx="6842125" cy="836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a:endParaRPr lang="pt-BR" altLang="pt-BR" sz="1800" b="1" i="1">
              <a:latin typeface="Arial" panose="020B0604020202020204" pitchFamily="34" charset="0"/>
            </a:endParaRPr>
          </a:p>
          <a:p>
            <a:pPr algn="ctr"/>
            <a:r>
              <a:rPr lang="pt-BR" altLang="pt-BR" sz="1800" b="1" i="1">
                <a:latin typeface="Arial" panose="020B0604020202020204" pitchFamily="34" charset="0"/>
              </a:rPr>
              <a:t>Projeção IBGE 2013</a:t>
            </a:r>
          </a:p>
        </p:txBody>
      </p:sp>
      <p:sp>
        <p:nvSpPr>
          <p:cNvPr id="7172" name="Rectangle 4"/>
          <p:cNvSpPr>
            <a:spLocks noChangeArrowheads="1"/>
          </p:cNvSpPr>
          <p:nvPr/>
        </p:nvSpPr>
        <p:spPr bwMode="auto">
          <a:xfrm>
            <a:off x="2566989" y="1471613"/>
            <a:ext cx="7058025" cy="373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a:r>
              <a:rPr lang="pt-BR" altLang="pt-BR" sz="1600" b="1" i="1">
                <a:latin typeface="Arial" panose="020B0604020202020204" pitchFamily="34" charset="0"/>
              </a:rPr>
              <a:t>Taxa de Fecundidade Total Brasil 2000 a 2060</a:t>
            </a:r>
          </a:p>
        </p:txBody>
      </p:sp>
      <p:pic>
        <p:nvPicPr>
          <p:cNvPr id="7173" name="Imagem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66989" y="2133600"/>
            <a:ext cx="6842125" cy="420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Imagem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143250" y="3702050"/>
            <a:ext cx="1066800"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Imagem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440238" y="4164013"/>
            <a:ext cx="1065212"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6" name="Imagem 8"/>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743701" y="4164013"/>
            <a:ext cx="1484313"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0053112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ítulo 1"/>
          <p:cNvSpPr>
            <a:spLocks noGrp="1"/>
          </p:cNvSpPr>
          <p:nvPr>
            <p:ph type="title"/>
          </p:nvPr>
        </p:nvSpPr>
        <p:spPr bwMode="auto">
          <a:xfrm>
            <a:off x="1524000" y="836613"/>
            <a:ext cx="9144000" cy="42473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p>
            <a:pPr eaLnBrk="1" hangingPunct="1"/>
            <a:r>
              <a:rPr lang="pt-BR" altLang="pt-BR" sz="2400" b="1">
                <a:latin typeface="Arial Narrow" panose="020B0606020202030204" pitchFamily="34" charset="0"/>
                <a:cs typeface="Times New Roman" panose="02020603050405020304" pitchFamily="18" charset="0"/>
              </a:rPr>
              <a:t>Medida Provisória nº 676/2015</a:t>
            </a:r>
            <a:endParaRPr lang="pt-BR" altLang="pt-BR" sz="2400">
              <a:latin typeface="Arial Narrow" panose="020B0606020202030204" pitchFamily="34" charset="0"/>
              <a:cs typeface="Times New Roman" panose="02020603050405020304" pitchFamily="18" charset="0"/>
            </a:endParaRPr>
          </a:p>
        </p:txBody>
      </p:sp>
      <p:sp>
        <p:nvSpPr>
          <p:cNvPr id="5123" name="Espaço Reservado para Conteúdo 1"/>
          <p:cNvSpPr>
            <a:spLocks noGrp="1"/>
          </p:cNvSpPr>
          <p:nvPr>
            <p:ph idx="1"/>
          </p:nvPr>
        </p:nvSpPr>
        <p:spPr bwMode="auto">
          <a:xfrm>
            <a:off x="1981200" y="1412876"/>
            <a:ext cx="8229600" cy="4715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p>
            <a:pPr algn="just"/>
            <a:r>
              <a:rPr lang="pt-BR" altLang="pt-BR" sz="1800">
                <a:latin typeface="Arial Narrow" panose="020B0606020202030204" pitchFamily="34" charset="0"/>
              </a:rPr>
              <a:t>A Medida Provisória nº 676/2015 altera a Lei nº 8.213, de 24 de julho de 1991, que dispõe sobre os Planos de Benefícios da Previdência Social.</a:t>
            </a:r>
          </a:p>
          <a:p>
            <a:pPr algn="just"/>
            <a:r>
              <a:rPr lang="pt-BR" altLang="pt-BR" sz="1800">
                <a:latin typeface="Arial Narrow" panose="020B0606020202030204" pitchFamily="34" charset="0"/>
              </a:rPr>
              <a:t>Ela </a:t>
            </a:r>
            <a:r>
              <a:rPr lang="pt-BR" altLang="pt-BR" sz="1800" b="1">
                <a:solidFill>
                  <a:srgbClr val="FF0000"/>
                </a:solidFill>
                <a:latin typeface="Arial Narrow" panose="020B0606020202030204" pitchFamily="34" charset="0"/>
              </a:rPr>
              <a:t>institui a regra 85/95 pontos </a:t>
            </a:r>
            <a:r>
              <a:rPr lang="pt-BR" altLang="pt-BR" sz="1800">
                <a:latin typeface="Arial Narrow" panose="020B0606020202030204" pitchFamily="34" charset="0"/>
              </a:rPr>
              <a:t>para o cálculo do valor da aposentadoria por tempo de contribuição, </a:t>
            </a:r>
            <a:r>
              <a:rPr lang="pt-BR" altLang="pt-BR" sz="1800" b="1">
                <a:solidFill>
                  <a:srgbClr val="FF0000"/>
                </a:solidFill>
                <a:latin typeface="Arial Narrow" panose="020B0606020202030204" pitchFamily="34" charset="0"/>
              </a:rPr>
              <a:t>incorporando a regra aprovada pelo Congresso Nacional</a:t>
            </a:r>
            <a:r>
              <a:rPr lang="pt-BR" altLang="pt-BR" sz="1800" b="1">
                <a:latin typeface="Arial Narrow" panose="020B0606020202030204" pitchFamily="34" charset="0"/>
              </a:rPr>
              <a:t> </a:t>
            </a:r>
            <a:r>
              <a:rPr lang="pt-BR" altLang="pt-BR" sz="1800">
                <a:latin typeface="Arial Narrow" panose="020B0606020202030204" pitchFamily="34" charset="0"/>
              </a:rPr>
              <a:t>durante as discussões da MP 664/2014, </a:t>
            </a:r>
            <a:r>
              <a:rPr lang="pt-BR" altLang="pt-BR" sz="1800" b="1">
                <a:solidFill>
                  <a:srgbClr val="FF0000"/>
                </a:solidFill>
                <a:latin typeface="Arial Narrow" panose="020B0606020202030204" pitchFamily="34" charset="0"/>
              </a:rPr>
              <a:t>e introduz a Progressividade </a:t>
            </a:r>
            <a:r>
              <a:rPr lang="pt-BR" altLang="pt-BR" sz="1800">
                <a:latin typeface="Arial Narrow" panose="020B0606020202030204" pitchFamily="34" charset="0"/>
              </a:rPr>
              <a:t>para alinhar tal regra à evolução demográfica do Brasil.</a:t>
            </a:r>
          </a:p>
          <a:p>
            <a:pPr algn="just"/>
            <a:r>
              <a:rPr lang="pt-BR" altLang="pt-BR" sz="1800">
                <a:latin typeface="Arial Narrow" panose="020B0606020202030204" pitchFamily="34" charset="0"/>
              </a:rPr>
              <a:t>A regra 85/95 pontos prevê que o segurado da Previdência Social que preencher o requisito para a aposentadoria por tempo de contribuição (35 anos de contribuição para homens e 30 anos de contribuição para mulheres) poderá </a:t>
            </a:r>
            <a:r>
              <a:rPr lang="pt-BR" altLang="pt-BR" sz="1800" b="1">
                <a:solidFill>
                  <a:srgbClr val="FF0000"/>
                </a:solidFill>
                <a:latin typeface="Arial Narrow" panose="020B0606020202030204" pitchFamily="34" charset="0"/>
              </a:rPr>
              <a:t>optar pela não incidência do fator previdenciário</a:t>
            </a:r>
            <a:r>
              <a:rPr lang="pt-BR" altLang="pt-BR" sz="1800">
                <a:latin typeface="Arial Narrow" panose="020B0606020202030204" pitchFamily="34" charset="0"/>
              </a:rPr>
              <a:t>, no cálculo de sua aposentadoria, </a:t>
            </a:r>
            <a:r>
              <a:rPr lang="pt-BR" altLang="pt-BR" sz="1800" b="1">
                <a:solidFill>
                  <a:srgbClr val="FF0000"/>
                </a:solidFill>
                <a:latin typeface="Arial Narrow" panose="020B0606020202030204" pitchFamily="34" charset="0"/>
              </a:rPr>
              <a:t>quando o total resultante da soma de sua idade e de seu tempo de contribuição for igual ou superior a 95 pontos, se homem, ou igual ou superior a 85 pontos, se mulher.</a:t>
            </a:r>
          </a:p>
          <a:p>
            <a:pPr algn="just"/>
            <a:r>
              <a:rPr lang="pt-BR" altLang="pt-BR" sz="1800">
                <a:latin typeface="Arial Narrow" panose="020B0606020202030204" pitchFamily="34" charset="0"/>
              </a:rPr>
              <a:t>A MP também incorpora a regra aprovada pelo Congresso Nacional relativa aos professores que comprovarem exclusivamente tempo de efetivo exercício de magistério na Educação Infantil e no Ensino Fundamental e Médio, atendendo à previsão da Constituição. Nesses casos, serão acrescidos, a partir dessa nova fórmula, cinco pontos à soma da idade com o tempo de contribuição.</a:t>
            </a:r>
          </a:p>
        </p:txBody>
      </p:sp>
    </p:spTree>
    <p:extLst>
      <p:ext uri="{BB962C8B-B14F-4D97-AF65-F5344CB8AC3E}">
        <p14:creationId xmlns:p14="http://schemas.microsoft.com/office/powerpoint/2010/main" val="803685639"/>
      </p:ext>
    </p:extLst>
  </p:cSld>
  <p:clrMapOvr>
    <a:masterClrMapping/>
  </p:clrMapOvr>
  <p:transition spd="slow"/>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ítulo 1"/>
          <p:cNvSpPr>
            <a:spLocks noGrp="1"/>
          </p:cNvSpPr>
          <p:nvPr>
            <p:ph type="title"/>
          </p:nvPr>
        </p:nvSpPr>
        <p:spPr bwMode="auto">
          <a:xfrm>
            <a:off x="1981200" y="836614"/>
            <a:ext cx="8229600" cy="5810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r>
              <a:rPr lang="pt-BR" altLang="pt-BR" sz="2400" b="1">
                <a:latin typeface="Arial Narrow" panose="020B0606020202030204" pitchFamily="34" charset="0"/>
                <a:cs typeface="Times New Roman" panose="02020603050405020304" pitchFamily="18" charset="0"/>
              </a:rPr>
              <a:t>A Regra 85/95 Pontos e a Progressividade</a:t>
            </a:r>
            <a:endParaRPr lang="pt-BR" altLang="pt-BR" smtClean="0"/>
          </a:p>
        </p:txBody>
      </p:sp>
      <p:sp>
        <p:nvSpPr>
          <p:cNvPr id="3" name="Espaço Reservado para Conteúdo 2"/>
          <p:cNvSpPr>
            <a:spLocks noGrp="1"/>
          </p:cNvSpPr>
          <p:nvPr>
            <p:ph idx="1"/>
          </p:nvPr>
        </p:nvSpPr>
        <p:spPr>
          <a:xfrm>
            <a:off x="1981200" y="1484313"/>
            <a:ext cx="8229600" cy="4641850"/>
          </a:xfrm>
        </p:spPr>
        <p:txBody>
          <a:bodyPr/>
          <a:lstStyle/>
          <a:p>
            <a:pPr marL="0" indent="0" algn="just">
              <a:spcBef>
                <a:spcPts val="0"/>
              </a:spcBef>
              <a:defRPr/>
            </a:pPr>
            <a:r>
              <a:rPr lang="pt-BR" altLang="pt-BR" sz="2000" b="1" dirty="0">
                <a:solidFill>
                  <a:srgbClr val="FF0000"/>
                </a:solidFill>
                <a:latin typeface="Arial Narrow" panose="020B0606020202030204" pitchFamily="34" charset="0"/>
              </a:rPr>
              <a:t>Como são calculados os pontos?</a:t>
            </a:r>
            <a:r>
              <a:rPr lang="pt-BR" altLang="pt-BR" sz="2000" b="1" dirty="0">
                <a:latin typeface="Arial Narrow" panose="020B0606020202030204" pitchFamily="34" charset="0"/>
              </a:rPr>
              <a:t> </a:t>
            </a:r>
          </a:p>
          <a:p>
            <a:pPr algn="just">
              <a:spcBef>
                <a:spcPts val="0"/>
              </a:spcBef>
              <a:buFont typeface="Wingdings" panose="05000000000000000000" pitchFamily="2" charset="2"/>
              <a:buChar char="Ø"/>
              <a:defRPr/>
            </a:pPr>
            <a:r>
              <a:rPr lang="pt-BR" altLang="pt-BR" sz="2000" dirty="0">
                <a:latin typeface="Arial Narrow" panose="020B0606020202030204" pitchFamily="34" charset="0"/>
              </a:rPr>
              <a:t>	Pela </a:t>
            </a:r>
            <a:r>
              <a:rPr lang="pt-BR" altLang="pt-BR" sz="2000" b="1" dirty="0">
                <a:solidFill>
                  <a:srgbClr val="FF0000"/>
                </a:solidFill>
                <a:latin typeface="Arial Narrow" panose="020B0606020202030204" pitchFamily="34" charset="0"/>
              </a:rPr>
              <a:t>soma de idade com o tempo de contribuição</a:t>
            </a:r>
            <a:r>
              <a:rPr lang="pt-BR" altLang="pt-BR" sz="2000" dirty="0">
                <a:latin typeface="Arial Narrow" panose="020B0606020202030204" pitchFamily="34" charset="0"/>
              </a:rPr>
              <a:t>, em anos, no momento da aposentadoria</a:t>
            </a:r>
            <a:endParaRPr lang="pt-BR" altLang="pt-BR" sz="1800" dirty="0">
              <a:latin typeface="Arial Narrow" panose="020B0606020202030204" pitchFamily="34" charset="0"/>
            </a:endParaRPr>
          </a:p>
          <a:p>
            <a:pPr marL="0" lvl="1" indent="-457200" algn="just">
              <a:spcBef>
                <a:spcPts val="0"/>
              </a:spcBef>
              <a:defRPr/>
            </a:pPr>
            <a:r>
              <a:rPr lang="pt-BR" altLang="pt-BR" sz="1800" dirty="0">
                <a:latin typeface="Arial Narrow" panose="020B0606020202030204" pitchFamily="34" charset="0"/>
              </a:rPr>
              <a:t>Exemplo 1: 56 anos de idade e 37 anos de contribuição somam 93 pontos</a:t>
            </a:r>
          </a:p>
          <a:p>
            <a:pPr marL="0" lvl="1" indent="-457200" algn="just">
              <a:spcBef>
                <a:spcPts val="0"/>
              </a:spcBef>
              <a:defRPr/>
            </a:pPr>
            <a:r>
              <a:rPr lang="pt-BR" altLang="pt-BR" sz="1800" dirty="0">
                <a:latin typeface="Arial Narrow" panose="020B0606020202030204" pitchFamily="34" charset="0"/>
              </a:rPr>
              <a:t>Exemplo 2: 58 anos de idade e 37 anos de contribuição somam 95 pontos</a:t>
            </a:r>
          </a:p>
          <a:p>
            <a:pPr marL="0" lvl="1" indent="0" algn="just">
              <a:spcBef>
                <a:spcPts val="0"/>
              </a:spcBef>
              <a:defRPr/>
            </a:pPr>
            <a:endParaRPr lang="pt-BR" sz="2000" dirty="0">
              <a:latin typeface="Arial Narrow" panose="020B0606020202030204" pitchFamily="34" charset="0"/>
            </a:endParaRPr>
          </a:p>
          <a:p>
            <a:pPr marL="0" indent="0" algn="just">
              <a:spcBef>
                <a:spcPts val="0"/>
              </a:spcBef>
              <a:defRPr/>
            </a:pPr>
            <a:r>
              <a:rPr lang="pt-BR" sz="2000" b="1" dirty="0">
                <a:solidFill>
                  <a:srgbClr val="FF0000"/>
                </a:solidFill>
                <a:latin typeface="Arial Narrow" panose="020B0606020202030204" pitchFamily="34" charset="0"/>
              </a:rPr>
              <a:t>O que é Progressividade?</a:t>
            </a:r>
          </a:p>
          <a:p>
            <a:pPr marL="0" lvl="1" indent="-457200" algn="just">
              <a:spcBef>
                <a:spcPts val="0"/>
              </a:spcBef>
              <a:buFont typeface="Wingdings" panose="05000000000000000000" pitchFamily="2" charset="2"/>
              <a:buChar char="Ø"/>
              <a:defRPr/>
            </a:pPr>
            <a:r>
              <a:rPr lang="pt-BR" sz="2000" dirty="0">
                <a:latin typeface="Arial Narrow" panose="020B0606020202030204" pitchFamily="34" charset="0"/>
              </a:rPr>
              <a:t>É a evolução do número de pontos necessários para afastar a aplicação do fator previdenciário. A regra começa em 85/95 e progride, a partir de 2017, até 2022</a:t>
            </a:r>
          </a:p>
          <a:p>
            <a:pPr>
              <a:defRPr/>
            </a:pPr>
            <a:endParaRPr lang="pt-BR" dirty="0"/>
          </a:p>
        </p:txBody>
      </p:sp>
      <p:graphicFrame>
        <p:nvGraphicFramePr>
          <p:cNvPr id="4" name="Tabela 3"/>
          <p:cNvGraphicFramePr>
            <a:graphicFrameLocks noGrp="1"/>
          </p:cNvGraphicFramePr>
          <p:nvPr/>
        </p:nvGraphicFramePr>
        <p:xfrm>
          <a:off x="2351089" y="4292600"/>
          <a:ext cx="7061201" cy="2270126"/>
        </p:xfrm>
        <a:graphic>
          <a:graphicData uri="http://schemas.openxmlformats.org/drawingml/2006/table">
            <a:tbl>
              <a:tblPr/>
              <a:tblGrid>
                <a:gridCol w="2596083"/>
                <a:gridCol w="2532377"/>
                <a:gridCol w="1932741"/>
              </a:tblGrid>
              <a:tr h="253421">
                <a:tc>
                  <a:txBody>
                    <a:bodyPr/>
                    <a:lstStyle/>
                    <a:p>
                      <a:pPr algn="ctr" fontAlgn="ctr"/>
                      <a:r>
                        <a:rPr lang="pt-BR" sz="1600" b="1" i="0" u="none" strike="noStrike" dirty="0" smtClean="0">
                          <a:solidFill>
                            <a:srgbClr val="000000"/>
                          </a:solidFill>
                          <a:effectLst/>
                          <a:latin typeface="Arial Narrow" panose="020B0606020202030204" pitchFamily="34" charset="0"/>
                        </a:rPr>
                        <a:t>Prazo</a:t>
                      </a:r>
                      <a:r>
                        <a:rPr lang="pt-BR" sz="1600" b="1" i="0" u="none" strike="noStrike" dirty="0">
                          <a:solidFill>
                            <a:srgbClr val="000000"/>
                          </a:solidFill>
                          <a:effectLst/>
                          <a:latin typeface="Arial Narrow" panose="020B0606020202030204" pitchFamily="34" charset="0"/>
                        </a:rPr>
                        <a:t> </a:t>
                      </a:r>
                    </a:p>
                  </a:txBody>
                  <a:tcPr marL="9525" marR="9525" marT="95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ctr" fontAlgn="ctr"/>
                      <a:r>
                        <a:rPr lang="pt-BR" sz="1600" b="1" i="0" u="none" strike="noStrike" dirty="0">
                          <a:solidFill>
                            <a:srgbClr val="000000"/>
                          </a:solidFill>
                          <a:effectLst/>
                          <a:latin typeface="Arial Narrow" panose="020B0606020202030204" pitchFamily="34" charset="0"/>
                        </a:rPr>
                        <a:t>Mulher</a:t>
                      </a:r>
                    </a:p>
                  </a:txBody>
                  <a:tcPr marL="9525" marR="9525" marT="95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ctr" fontAlgn="ctr"/>
                      <a:r>
                        <a:rPr lang="pt-BR" sz="1600" b="1" i="0" u="none" strike="noStrike" dirty="0">
                          <a:solidFill>
                            <a:srgbClr val="000000"/>
                          </a:solidFill>
                          <a:effectLst/>
                          <a:latin typeface="Arial Narrow" panose="020B0606020202030204" pitchFamily="34" charset="0"/>
                        </a:rPr>
                        <a:t>Homem</a:t>
                      </a:r>
                    </a:p>
                  </a:txBody>
                  <a:tcPr marL="9525" marR="9525" marT="95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60000"/>
                        <a:lumOff val="40000"/>
                      </a:schemeClr>
                    </a:solidFill>
                  </a:tcPr>
                </a:tc>
              </a:tr>
              <a:tr h="394805">
                <a:tc>
                  <a:txBody>
                    <a:bodyPr/>
                    <a:lstStyle/>
                    <a:p>
                      <a:pPr algn="l" fontAlgn="ctr"/>
                      <a:r>
                        <a:rPr lang="pt-BR" sz="1600" b="0" i="0" u="none" strike="noStrike" dirty="0">
                          <a:solidFill>
                            <a:srgbClr val="000000"/>
                          </a:solidFill>
                          <a:effectLst/>
                          <a:latin typeface="Arial Narrow" panose="020B0606020202030204" pitchFamily="34" charset="0"/>
                        </a:rPr>
                        <a:t>até dez/16</a:t>
                      </a:r>
                    </a:p>
                  </a:txBody>
                  <a:tcPr marL="9525" marR="9525" marT="95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pt-BR" sz="1600" b="0" i="0" u="none" strike="noStrike" dirty="0">
                          <a:solidFill>
                            <a:srgbClr val="000000"/>
                          </a:solidFill>
                          <a:effectLst/>
                          <a:latin typeface="Arial Narrow" panose="020B0606020202030204" pitchFamily="34" charset="0"/>
                        </a:rPr>
                        <a:t>85</a:t>
                      </a:r>
                    </a:p>
                  </a:txBody>
                  <a:tcPr marL="9525" marR="9525" marT="95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pt-BR" sz="1600" b="0" i="0" u="none" strike="noStrike">
                          <a:solidFill>
                            <a:srgbClr val="000000"/>
                          </a:solidFill>
                          <a:effectLst/>
                          <a:latin typeface="Arial Narrow" panose="020B0606020202030204" pitchFamily="34" charset="0"/>
                        </a:rPr>
                        <a:t>95</a:t>
                      </a:r>
                    </a:p>
                  </a:txBody>
                  <a:tcPr marL="9525" marR="9525" marT="95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0126">
                <a:tc>
                  <a:txBody>
                    <a:bodyPr/>
                    <a:lstStyle/>
                    <a:p>
                      <a:pPr algn="l" fontAlgn="ctr"/>
                      <a:r>
                        <a:rPr lang="pt-BR" sz="1600" b="0" i="0" u="none" strike="noStrike" dirty="0">
                          <a:solidFill>
                            <a:srgbClr val="000000"/>
                          </a:solidFill>
                          <a:effectLst/>
                          <a:latin typeface="Arial Narrow" panose="020B0606020202030204" pitchFamily="34" charset="0"/>
                        </a:rPr>
                        <a:t>de </a:t>
                      </a:r>
                      <a:r>
                        <a:rPr lang="pt-BR" sz="1600" b="0" i="0" u="none" strike="noStrike" dirty="0" err="1">
                          <a:solidFill>
                            <a:srgbClr val="000000"/>
                          </a:solidFill>
                          <a:effectLst/>
                          <a:latin typeface="Arial Narrow" panose="020B0606020202030204" pitchFamily="34" charset="0"/>
                        </a:rPr>
                        <a:t>jan</a:t>
                      </a:r>
                      <a:r>
                        <a:rPr lang="pt-BR" sz="1600" b="0" i="0" u="none" strike="noStrike" dirty="0">
                          <a:solidFill>
                            <a:srgbClr val="000000"/>
                          </a:solidFill>
                          <a:effectLst/>
                          <a:latin typeface="Arial Narrow" panose="020B0606020202030204" pitchFamily="34" charset="0"/>
                        </a:rPr>
                        <a:t>/17 a dez/18</a:t>
                      </a:r>
                    </a:p>
                  </a:txBody>
                  <a:tcPr marL="9525" marR="9525" marT="95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pt-BR" sz="1600" b="0" i="0" u="none" strike="noStrike" dirty="0">
                          <a:solidFill>
                            <a:srgbClr val="000000"/>
                          </a:solidFill>
                          <a:effectLst/>
                          <a:latin typeface="Arial Narrow" panose="020B0606020202030204" pitchFamily="34" charset="0"/>
                        </a:rPr>
                        <a:t>86</a:t>
                      </a:r>
                    </a:p>
                  </a:txBody>
                  <a:tcPr marL="9525" marR="9525" marT="95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pt-BR" sz="1600" b="0" i="0" u="none" strike="noStrike">
                          <a:solidFill>
                            <a:srgbClr val="000000"/>
                          </a:solidFill>
                          <a:effectLst/>
                          <a:latin typeface="Arial Narrow" panose="020B0606020202030204" pitchFamily="34" charset="0"/>
                        </a:rPr>
                        <a:t>96</a:t>
                      </a:r>
                    </a:p>
                  </a:txBody>
                  <a:tcPr marL="9525" marR="9525" marT="95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0126">
                <a:tc>
                  <a:txBody>
                    <a:bodyPr/>
                    <a:lstStyle/>
                    <a:p>
                      <a:pPr algn="l" fontAlgn="ctr"/>
                      <a:r>
                        <a:rPr lang="pt-BR" sz="1600" b="0" i="0" u="none" strike="noStrike" dirty="0">
                          <a:solidFill>
                            <a:srgbClr val="000000"/>
                          </a:solidFill>
                          <a:effectLst/>
                          <a:latin typeface="Arial Narrow" panose="020B0606020202030204" pitchFamily="34" charset="0"/>
                        </a:rPr>
                        <a:t>de </a:t>
                      </a:r>
                      <a:r>
                        <a:rPr lang="pt-BR" sz="1600" b="0" i="0" u="none" strike="noStrike" dirty="0" err="1">
                          <a:solidFill>
                            <a:srgbClr val="000000"/>
                          </a:solidFill>
                          <a:effectLst/>
                          <a:latin typeface="Arial Narrow" panose="020B0606020202030204" pitchFamily="34" charset="0"/>
                        </a:rPr>
                        <a:t>jan</a:t>
                      </a:r>
                      <a:r>
                        <a:rPr lang="pt-BR" sz="1600" b="0" i="0" u="none" strike="noStrike" dirty="0">
                          <a:solidFill>
                            <a:srgbClr val="000000"/>
                          </a:solidFill>
                          <a:effectLst/>
                          <a:latin typeface="Arial Narrow" panose="020B0606020202030204" pitchFamily="34" charset="0"/>
                        </a:rPr>
                        <a:t>/19 a dez/19</a:t>
                      </a:r>
                    </a:p>
                  </a:txBody>
                  <a:tcPr marL="9525" marR="9525" marT="95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pt-BR" sz="1600" b="0" i="0" u="none" strike="noStrike" dirty="0">
                          <a:solidFill>
                            <a:srgbClr val="000000"/>
                          </a:solidFill>
                          <a:effectLst/>
                          <a:latin typeface="Arial Narrow" panose="020B0606020202030204" pitchFamily="34" charset="0"/>
                        </a:rPr>
                        <a:t>87</a:t>
                      </a:r>
                    </a:p>
                  </a:txBody>
                  <a:tcPr marL="9525" marR="9525" marT="95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pt-BR" sz="1600" b="0" i="0" u="none" strike="noStrike">
                          <a:solidFill>
                            <a:srgbClr val="000000"/>
                          </a:solidFill>
                          <a:effectLst/>
                          <a:latin typeface="Arial Narrow" panose="020B0606020202030204" pitchFamily="34" charset="0"/>
                        </a:rPr>
                        <a:t>97</a:t>
                      </a:r>
                    </a:p>
                  </a:txBody>
                  <a:tcPr marL="9525" marR="9525" marT="95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0126">
                <a:tc>
                  <a:txBody>
                    <a:bodyPr/>
                    <a:lstStyle/>
                    <a:p>
                      <a:pPr algn="l" fontAlgn="ctr"/>
                      <a:r>
                        <a:rPr lang="pt-BR" sz="1600" b="0" i="0" u="none" strike="noStrike" dirty="0">
                          <a:solidFill>
                            <a:srgbClr val="000000"/>
                          </a:solidFill>
                          <a:effectLst/>
                          <a:latin typeface="Arial Narrow" panose="020B0606020202030204" pitchFamily="34" charset="0"/>
                        </a:rPr>
                        <a:t>de </a:t>
                      </a:r>
                      <a:r>
                        <a:rPr lang="pt-BR" sz="1600" b="0" i="0" u="none" strike="noStrike" dirty="0" err="1">
                          <a:solidFill>
                            <a:srgbClr val="000000"/>
                          </a:solidFill>
                          <a:effectLst/>
                          <a:latin typeface="Arial Narrow" panose="020B0606020202030204" pitchFamily="34" charset="0"/>
                        </a:rPr>
                        <a:t>jan</a:t>
                      </a:r>
                      <a:r>
                        <a:rPr lang="pt-BR" sz="1600" b="0" i="0" u="none" strike="noStrike" dirty="0">
                          <a:solidFill>
                            <a:srgbClr val="000000"/>
                          </a:solidFill>
                          <a:effectLst/>
                          <a:latin typeface="Arial Narrow" panose="020B0606020202030204" pitchFamily="34" charset="0"/>
                        </a:rPr>
                        <a:t>/20 a dez/20</a:t>
                      </a:r>
                    </a:p>
                  </a:txBody>
                  <a:tcPr marL="9525" marR="9525" marT="95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pt-BR" sz="1600" b="0" i="0" u="none" strike="noStrike" dirty="0">
                          <a:solidFill>
                            <a:srgbClr val="000000"/>
                          </a:solidFill>
                          <a:effectLst/>
                          <a:latin typeface="Arial Narrow" panose="020B0606020202030204" pitchFamily="34" charset="0"/>
                        </a:rPr>
                        <a:t>88</a:t>
                      </a:r>
                    </a:p>
                  </a:txBody>
                  <a:tcPr marL="9525" marR="9525" marT="95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pt-BR" sz="1600" b="0" i="0" u="none" strike="noStrike">
                          <a:solidFill>
                            <a:srgbClr val="000000"/>
                          </a:solidFill>
                          <a:effectLst/>
                          <a:latin typeface="Arial Narrow" panose="020B0606020202030204" pitchFamily="34" charset="0"/>
                        </a:rPr>
                        <a:t>98</a:t>
                      </a:r>
                    </a:p>
                  </a:txBody>
                  <a:tcPr marL="9525" marR="9525" marT="95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101">
                <a:tc>
                  <a:txBody>
                    <a:bodyPr/>
                    <a:lstStyle/>
                    <a:p>
                      <a:pPr algn="l" fontAlgn="ctr"/>
                      <a:r>
                        <a:rPr lang="pt-BR" sz="1600" b="0" i="0" u="none" strike="noStrike" dirty="0">
                          <a:solidFill>
                            <a:srgbClr val="000000"/>
                          </a:solidFill>
                          <a:effectLst/>
                          <a:latin typeface="Arial Narrow" panose="020B0606020202030204" pitchFamily="34" charset="0"/>
                        </a:rPr>
                        <a:t>de </a:t>
                      </a:r>
                      <a:r>
                        <a:rPr lang="pt-BR" sz="1600" b="0" i="0" u="none" strike="noStrike" dirty="0" err="1">
                          <a:solidFill>
                            <a:srgbClr val="000000"/>
                          </a:solidFill>
                          <a:effectLst/>
                          <a:latin typeface="Arial Narrow" panose="020B0606020202030204" pitchFamily="34" charset="0"/>
                        </a:rPr>
                        <a:t>jan</a:t>
                      </a:r>
                      <a:r>
                        <a:rPr lang="pt-BR" sz="1600" b="0" i="0" u="none" strike="noStrike" dirty="0">
                          <a:solidFill>
                            <a:srgbClr val="000000"/>
                          </a:solidFill>
                          <a:effectLst/>
                          <a:latin typeface="Arial Narrow" panose="020B0606020202030204" pitchFamily="34" charset="0"/>
                        </a:rPr>
                        <a:t>/21 a dez/21</a:t>
                      </a:r>
                    </a:p>
                  </a:txBody>
                  <a:tcPr marL="9525" marR="9525" marT="95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pt-BR" sz="1600" b="0" i="0" u="none" strike="noStrike" dirty="0">
                          <a:solidFill>
                            <a:srgbClr val="000000"/>
                          </a:solidFill>
                          <a:effectLst/>
                          <a:latin typeface="Arial Narrow" panose="020B0606020202030204" pitchFamily="34" charset="0"/>
                        </a:rPr>
                        <a:t>89</a:t>
                      </a:r>
                    </a:p>
                  </a:txBody>
                  <a:tcPr marL="9525" marR="9525" marT="95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pt-BR" sz="1600" b="0" i="0" u="none" strike="noStrike" dirty="0">
                          <a:solidFill>
                            <a:srgbClr val="000000"/>
                          </a:solidFill>
                          <a:effectLst/>
                          <a:latin typeface="Arial Narrow" panose="020B0606020202030204" pitchFamily="34" charset="0"/>
                        </a:rPr>
                        <a:t>99</a:t>
                      </a:r>
                    </a:p>
                  </a:txBody>
                  <a:tcPr marL="9525" marR="9525" marT="95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3421">
                <a:tc>
                  <a:txBody>
                    <a:bodyPr/>
                    <a:lstStyle/>
                    <a:p>
                      <a:pPr algn="l" fontAlgn="ctr"/>
                      <a:r>
                        <a:rPr lang="pt-BR" sz="1600" b="0" i="0" u="none" strike="noStrike" dirty="0">
                          <a:solidFill>
                            <a:srgbClr val="000000"/>
                          </a:solidFill>
                          <a:effectLst/>
                          <a:latin typeface="Arial Narrow" panose="020B0606020202030204" pitchFamily="34" charset="0"/>
                        </a:rPr>
                        <a:t>de </a:t>
                      </a:r>
                      <a:r>
                        <a:rPr lang="pt-BR" sz="1600" b="0" i="0" u="none" strike="noStrike" dirty="0" err="1">
                          <a:solidFill>
                            <a:srgbClr val="000000"/>
                          </a:solidFill>
                          <a:effectLst/>
                          <a:latin typeface="Arial Narrow" panose="020B0606020202030204" pitchFamily="34" charset="0"/>
                        </a:rPr>
                        <a:t>jan</a:t>
                      </a:r>
                      <a:r>
                        <a:rPr lang="pt-BR" sz="1600" b="0" i="0" u="none" strike="noStrike" dirty="0">
                          <a:solidFill>
                            <a:srgbClr val="000000"/>
                          </a:solidFill>
                          <a:effectLst/>
                          <a:latin typeface="Arial Narrow" panose="020B0606020202030204" pitchFamily="34" charset="0"/>
                        </a:rPr>
                        <a:t>/22 em diante</a:t>
                      </a:r>
                    </a:p>
                  </a:txBody>
                  <a:tcPr marL="9525" marR="9525" marT="95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pt-BR" sz="1600" b="0" i="0" u="none" strike="noStrike" dirty="0">
                          <a:solidFill>
                            <a:srgbClr val="000000"/>
                          </a:solidFill>
                          <a:effectLst/>
                          <a:latin typeface="Arial Narrow" panose="020B0606020202030204" pitchFamily="34" charset="0"/>
                        </a:rPr>
                        <a:t>90</a:t>
                      </a:r>
                    </a:p>
                  </a:txBody>
                  <a:tcPr marL="9525" marR="9525" marT="95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pt-BR" sz="1600" b="0" i="0" u="none" strike="noStrike" dirty="0">
                          <a:solidFill>
                            <a:srgbClr val="000000"/>
                          </a:solidFill>
                          <a:effectLst/>
                          <a:latin typeface="Arial Narrow" panose="020B0606020202030204" pitchFamily="34" charset="0"/>
                        </a:rPr>
                        <a:t>100</a:t>
                      </a:r>
                    </a:p>
                  </a:txBody>
                  <a:tcPr marL="9525" marR="9525" marT="95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06434977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bwMode="auto">
          <a:xfrm>
            <a:off x="1524000" y="857250"/>
            <a:ext cx="9144000" cy="4841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eaLnBrk="1" hangingPunct="1"/>
            <a:r>
              <a:rPr lang="pt-BR" altLang="pt-BR" sz="2000" b="1">
                <a:latin typeface="Arial Narrow" panose="020B0606020202030204" pitchFamily="34" charset="0"/>
                <a:cs typeface="Times New Roman" panose="02020603050405020304" pitchFamily="18" charset="0"/>
              </a:rPr>
              <a:t>Comparativo: Regra 95 Fixa e Progressiva Homem</a:t>
            </a:r>
          </a:p>
        </p:txBody>
      </p:sp>
      <p:graphicFrame>
        <p:nvGraphicFramePr>
          <p:cNvPr id="4" name="Tabela 3"/>
          <p:cNvGraphicFramePr>
            <a:graphicFrameLocks noGrp="1"/>
          </p:cNvGraphicFramePr>
          <p:nvPr/>
        </p:nvGraphicFramePr>
        <p:xfrm>
          <a:off x="2135189" y="1628776"/>
          <a:ext cx="7848599" cy="4687887"/>
        </p:xfrm>
        <a:graphic>
          <a:graphicData uri="http://schemas.openxmlformats.org/drawingml/2006/table">
            <a:tbl>
              <a:tblPr firstRow="1" firstCol="1" bandRow="1"/>
              <a:tblGrid>
                <a:gridCol w="2615897"/>
                <a:gridCol w="2615897"/>
                <a:gridCol w="2616805"/>
              </a:tblGrid>
              <a:tr h="1339397">
                <a:tc>
                  <a:txBody>
                    <a:bodyPr/>
                    <a:lstStyle/>
                    <a:p>
                      <a:pPr algn="ctr">
                        <a:lnSpc>
                          <a:spcPct val="115000"/>
                        </a:lnSpc>
                        <a:spcAft>
                          <a:spcPts val="0"/>
                        </a:spcAft>
                      </a:pPr>
                      <a:r>
                        <a:rPr lang="pt-BR" sz="1800" b="1" dirty="0">
                          <a:effectLst/>
                          <a:latin typeface="Arial Narrow" panose="020B0606020202030204" pitchFamily="34" charset="0"/>
                          <a:ea typeface="Calibri"/>
                          <a:cs typeface="Times New Roman"/>
                        </a:rPr>
                        <a:t>Soma de Idade + Tempo de Contribuição </a:t>
                      </a:r>
                      <a:endParaRPr lang="pt-BR" sz="1800" b="1" dirty="0" smtClean="0">
                        <a:effectLst/>
                        <a:latin typeface="Arial Narrow" panose="020B0606020202030204" pitchFamily="34" charset="0"/>
                        <a:ea typeface="Calibri"/>
                        <a:cs typeface="Times New Roman"/>
                      </a:endParaRPr>
                    </a:p>
                    <a:p>
                      <a:pPr algn="ctr">
                        <a:lnSpc>
                          <a:spcPct val="115000"/>
                        </a:lnSpc>
                        <a:spcAft>
                          <a:spcPts val="0"/>
                        </a:spcAft>
                      </a:pPr>
                      <a:r>
                        <a:rPr lang="pt-BR" sz="1800" b="1" dirty="0" smtClean="0">
                          <a:solidFill>
                            <a:schemeClr val="accent1">
                              <a:lumMod val="50000"/>
                            </a:schemeClr>
                          </a:solidFill>
                          <a:effectLst/>
                          <a:latin typeface="Arial Narrow" panose="020B0606020202030204" pitchFamily="34" charset="0"/>
                          <a:ea typeface="Calibri"/>
                          <a:cs typeface="Times New Roman"/>
                        </a:rPr>
                        <a:t>Homem</a:t>
                      </a:r>
                      <a:r>
                        <a:rPr lang="pt-BR" sz="1800" b="1" dirty="0" smtClean="0">
                          <a:effectLst/>
                          <a:latin typeface="Arial Narrow" panose="020B0606020202030204" pitchFamily="34" charset="0"/>
                          <a:ea typeface="Calibri"/>
                          <a:cs typeface="Times New Roman"/>
                        </a:rPr>
                        <a:t> </a:t>
                      </a:r>
                      <a:r>
                        <a:rPr lang="pt-BR" sz="1800" b="1" dirty="0">
                          <a:effectLst/>
                          <a:latin typeface="Arial Narrow" panose="020B0606020202030204" pitchFamily="34" charset="0"/>
                          <a:ea typeface="Calibri"/>
                          <a:cs typeface="Times New Roman"/>
                        </a:rPr>
                        <a:t>em junho de 2015</a:t>
                      </a:r>
                      <a:endParaRPr lang="pt-BR" sz="1800" dirty="0">
                        <a:effectLst/>
                        <a:latin typeface="Arial Narrow" panose="020B0606020202030204" pitchFamily="34" charset="0"/>
                        <a:ea typeface="Calibri"/>
                        <a:cs typeface="Times New Roman"/>
                      </a:endParaRP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ctr">
                        <a:lnSpc>
                          <a:spcPct val="115000"/>
                        </a:lnSpc>
                        <a:spcAft>
                          <a:spcPts val="0"/>
                        </a:spcAft>
                      </a:pPr>
                      <a:r>
                        <a:rPr lang="pt-BR" sz="1800" b="1" dirty="0">
                          <a:effectLst/>
                          <a:latin typeface="Arial Narrow" panose="020B0606020202030204" pitchFamily="34" charset="0"/>
                          <a:ea typeface="Calibri"/>
                          <a:cs typeface="Times New Roman"/>
                        </a:rPr>
                        <a:t>Mês para conseguir aposentadoria integral com regra 85/95 fixa</a:t>
                      </a:r>
                      <a:endParaRPr lang="pt-BR" sz="1800" dirty="0">
                        <a:effectLst/>
                        <a:latin typeface="Arial Narrow" panose="020B0606020202030204" pitchFamily="34" charset="0"/>
                        <a:ea typeface="Calibri"/>
                        <a:cs typeface="Times New Roman"/>
                      </a:endParaRP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ctr">
                        <a:lnSpc>
                          <a:spcPct val="115000"/>
                        </a:lnSpc>
                        <a:spcAft>
                          <a:spcPts val="0"/>
                        </a:spcAft>
                      </a:pPr>
                      <a:r>
                        <a:rPr lang="pt-BR" sz="1800" b="1" dirty="0">
                          <a:effectLst/>
                          <a:latin typeface="Arial Narrow" panose="020B0606020202030204" pitchFamily="34" charset="0"/>
                          <a:ea typeface="Calibri"/>
                          <a:cs typeface="Times New Roman"/>
                        </a:rPr>
                        <a:t>Mês para conseguir aposentadoria integral com regra 85/95 progressiva</a:t>
                      </a:r>
                      <a:endParaRPr lang="pt-BR" sz="1800" dirty="0">
                        <a:effectLst/>
                        <a:latin typeface="Arial Narrow" panose="020B0606020202030204" pitchFamily="34" charset="0"/>
                        <a:ea typeface="Calibri"/>
                        <a:cs typeface="Times New Roman"/>
                      </a:endParaRP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r>
              <a:tr h="334849">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95</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Junho de 2015</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a:effectLst/>
                          <a:latin typeface="Arial Narrow" panose="020B0606020202030204" pitchFamily="34" charset="0"/>
                          <a:ea typeface="Calibri"/>
                          <a:cs typeface="Times New Roman"/>
                        </a:rPr>
                        <a:t>Junho de 2015</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849">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94 </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Dezembro de 2015</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a:effectLst/>
                          <a:latin typeface="Arial Narrow" panose="020B0606020202030204" pitchFamily="34" charset="0"/>
                          <a:ea typeface="Calibri"/>
                          <a:cs typeface="Times New Roman"/>
                        </a:rPr>
                        <a:t>Dezembro de 2015</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849">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93</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Junho de 2016</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a:effectLst/>
                          <a:latin typeface="Arial Narrow" panose="020B0606020202030204" pitchFamily="34" charset="0"/>
                          <a:ea typeface="Calibri"/>
                          <a:cs typeface="Times New Roman"/>
                        </a:rPr>
                        <a:t>Junho de 2016</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849">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92</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Dezembro de 2016</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Dezembro de 2016</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849">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91 </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Junho de 2017</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Dezembro de 2017</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849">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90</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Dezembro de 2017</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Junho de 2018</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849">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89</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a:effectLst/>
                          <a:latin typeface="Arial Narrow" panose="020B0606020202030204" pitchFamily="34" charset="0"/>
                          <a:ea typeface="Calibri"/>
                          <a:cs typeface="Times New Roman"/>
                        </a:rPr>
                        <a:t>Junho de 2018</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Dezembro de 2018</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849">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88</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Dezembro de 2018</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Dezembro de 2019</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849">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87</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a:effectLst/>
                          <a:latin typeface="Arial Narrow" panose="020B0606020202030204" pitchFamily="34" charset="0"/>
                          <a:ea typeface="Calibri"/>
                          <a:cs typeface="Times New Roman"/>
                        </a:rPr>
                        <a:t>Junho de 2019</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smtClean="0">
                          <a:effectLst/>
                          <a:latin typeface="Arial Narrow" panose="020B0606020202030204" pitchFamily="34" charset="0"/>
                          <a:ea typeface="Calibri"/>
                          <a:cs typeface="Times New Roman"/>
                        </a:rPr>
                        <a:t>Dezembro </a:t>
                      </a:r>
                      <a:r>
                        <a:rPr lang="pt-BR" sz="1800" dirty="0">
                          <a:effectLst/>
                          <a:latin typeface="Arial Narrow" panose="020B0606020202030204" pitchFamily="34" charset="0"/>
                          <a:ea typeface="Calibri"/>
                          <a:cs typeface="Times New Roman"/>
                        </a:rPr>
                        <a:t>de 2020</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849">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86</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Dezembro de 2019</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Dezembro de </a:t>
                      </a:r>
                      <a:r>
                        <a:rPr lang="pt-BR" sz="1800" dirty="0" smtClean="0">
                          <a:effectLst/>
                          <a:latin typeface="Arial Narrow" panose="020B0606020202030204" pitchFamily="34" charset="0"/>
                          <a:ea typeface="Calibri"/>
                          <a:cs typeface="Times New Roman"/>
                        </a:rPr>
                        <a:t>2021</a:t>
                      </a:r>
                      <a:endParaRPr lang="pt-BR" sz="1800" dirty="0">
                        <a:effectLst/>
                        <a:latin typeface="Arial Narrow" panose="020B0606020202030204" pitchFamily="34" charset="0"/>
                        <a:ea typeface="Calibri"/>
                        <a:cs typeface="Times New Roman"/>
                      </a:endParaRP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221" name="Rectangle 1"/>
          <p:cNvSpPr>
            <a:spLocks noChangeArrowheads="1"/>
          </p:cNvSpPr>
          <p:nvPr/>
        </p:nvSpPr>
        <p:spPr bwMode="auto">
          <a:xfrm>
            <a:off x="3351214" y="2434709"/>
            <a:ext cx="184731" cy="369332"/>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pt-BR" altLang="pt-BR"/>
          </a:p>
        </p:txBody>
      </p:sp>
    </p:spTree>
    <p:extLst>
      <p:ext uri="{BB962C8B-B14F-4D97-AF65-F5344CB8AC3E}">
        <p14:creationId xmlns:p14="http://schemas.microsoft.com/office/powerpoint/2010/main" val="2842886081"/>
      </p:ext>
    </p:extLst>
  </p:cSld>
  <p:clrMapOvr>
    <a:masterClrMapping/>
  </p:clrMapOvr>
  <p:transition spd="slow"/>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ítulo 1"/>
          <p:cNvSpPr>
            <a:spLocks noGrp="1"/>
          </p:cNvSpPr>
          <p:nvPr>
            <p:ph type="title"/>
          </p:nvPr>
        </p:nvSpPr>
        <p:spPr bwMode="auto">
          <a:xfrm>
            <a:off x="1524000" y="836613"/>
            <a:ext cx="9144000" cy="36933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p>
            <a:pPr eaLnBrk="1" hangingPunct="1"/>
            <a:r>
              <a:rPr lang="pt-BR" altLang="pt-BR" sz="2000" b="1">
                <a:latin typeface="Arial Narrow" panose="020B0606020202030204" pitchFamily="34" charset="0"/>
                <a:cs typeface="Times New Roman" panose="02020603050405020304" pitchFamily="18" charset="0"/>
              </a:rPr>
              <a:t>Exemplos: Regra 95 Fixa e Progressiva - Homem</a:t>
            </a:r>
          </a:p>
        </p:txBody>
      </p:sp>
      <p:sp>
        <p:nvSpPr>
          <p:cNvPr id="8195" name="Rectangle 1"/>
          <p:cNvSpPr>
            <a:spLocks noChangeArrowheads="1"/>
          </p:cNvSpPr>
          <p:nvPr/>
        </p:nvSpPr>
        <p:spPr bwMode="auto">
          <a:xfrm>
            <a:off x="3351213" y="2419350"/>
            <a:ext cx="184150" cy="40005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pt-BR" altLang="pt-BR" sz="2000">
              <a:latin typeface="Arial Narrow" panose="020B0606020202030204" pitchFamily="34" charset="0"/>
            </a:endParaRPr>
          </a:p>
        </p:txBody>
      </p:sp>
      <p:sp>
        <p:nvSpPr>
          <p:cNvPr id="2" name="CaixaDeTexto 1"/>
          <p:cNvSpPr txBox="1"/>
          <p:nvPr/>
        </p:nvSpPr>
        <p:spPr>
          <a:xfrm>
            <a:off x="1774825" y="1268414"/>
            <a:ext cx="8642350" cy="5062537"/>
          </a:xfrm>
          <a:prstGeom prst="rect">
            <a:avLst/>
          </a:prstGeom>
          <a:noFill/>
        </p:spPr>
        <p:txBody>
          <a:bodyPr>
            <a:spAutoFit/>
          </a:bodyPr>
          <a:lstStyle/>
          <a:p>
            <a:pPr marL="285750" indent="-285750" algn="just">
              <a:buFont typeface="Arial" panose="020B0604020202020204" pitchFamily="34" charset="0"/>
              <a:buChar char="•"/>
              <a:defRPr/>
            </a:pPr>
            <a:r>
              <a:rPr lang="pt-BR" sz="1900" dirty="0">
                <a:latin typeface="Arial Narrow" panose="020B0606020202030204" pitchFamily="34" charset="0"/>
              </a:rPr>
              <a:t>Homem com 55 anos de idade e 35 anos de contribuição (soma 90) em junho de 2015 poderia se aposentar com valor integral em dezembro de 2017, com 57 anos e meio de idade;</a:t>
            </a:r>
          </a:p>
          <a:p>
            <a:pPr marL="1028700" lvl="1" algn="just">
              <a:buFont typeface="Arial" panose="020B0604020202020204" pitchFamily="34" charset="0"/>
              <a:buChar char="•"/>
              <a:defRPr/>
            </a:pPr>
            <a:r>
              <a:rPr lang="pt-BR" sz="1900" dirty="0">
                <a:latin typeface="Arial Narrow" panose="020B0606020202030204" pitchFamily="34" charset="0"/>
              </a:rPr>
              <a:t>Com regra progressiva, poderá se aposentar com valor integral em junho de 2018 com 58 anos idade.</a:t>
            </a:r>
          </a:p>
          <a:p>
            <a:pPr marL="285750" indent="-285750" algn="just">
              <a:buFont typeface="Arial" panose="020B0604020202020204" pitchFamily="34" charset="0"/>
              <a:buChar char="•"/>
              <a:defRPr/>
            </a:pPr>
            <a:endParaRPr lang="pt-BR" sz="1900" dirty="0">
              <a:latin typeface="Arial Narrow" panose="020B0606020202030204" pitchFamily="34" charset="0"/>
            </a:endParaRPr>
          </a:p>
          <a:p>
            <a:pPr marL="285750" indent="-285750" algn="just">
              <a:buFont typeface="Arial" panose="020B0604020202020204" pitchFamily="34" charset="0"/>
              <a:buChar char="•"/>
              <a:defRPr/>
            </a:pPr>
            <a:r>
              <a:rPr lang="pt-BR" sz="1900" dirty="0">
                <a:latin typeface="Arial Narrow" panose="020B0606020202030204" pitchFamily="34" charset="0"/>
              </a:rPr>
              <a:t>Homem com 54 anos de idade e 34 anos de contribuição (soma 88) em junho de 2015 poderia se aposentar com valor integral em dezembro de 2018, com 57 anos e meio de idade;</a:t>
            </a:r>
          </a:p>
          <a:p>
            <a:pPr marL="1028700" lvl="1" algn="just">
              <a:buFont typeface="Arial" panose="020B0604020202020204" pitchFamily="34" charset="0"/>
              <a:buChar char="•"/>
              <a:defRPr/>
            </a:pPr>
            <a:r>
              <a:rPr lang="pt-BR" sz="1900" dirty="0">
                <a:latin typeface="Arial Narrow" panose="020B0606020202030204" pitchFamily="34" charset="0"/>
              </a:rPr>
              <a:t>Com regra progressiva, poderá se aposentar com valor integral em dezembro de 2019 com 58 anos e meio de idade.</a:t>
            </a:r>
          </a:p>
          <a:p>
            <a:pPr lvl="1" algn="just">
              <a:defRPr/>
            </a:pPr>
            <a:endParaRPr lang="pt-BR" sz="1900" dirty="0">
              <a:latin typeface="Arial Narrow" panose="020B0606020202030204" pitchFamily="34" charset="0"/>
            </a:endParaRPr>
          </a:p>
          <a:p>
            <a:pPr marL="285750" indent="-285750" algn="just">
              <a:buFont typeface="Arial" panose="020B0604020202020204" pitchFamily="34" charset="0"/>
              <a:buChar char="•"/>
              <a:defRPr/>
            </a:pPr>
            <a:r>
              <a:rPr lang="pt-BR" sz="1900" dirty="0">
                <a:latin typeface="Arial Narrow" panose="020B0606020202030204" pitchFamily="34" charset="0"/>
              </a:rPr>
              <a:t>Homem com 53 anos de idade e 33 anos de contribuição (soma 86) em junho de 2015 poderia se aposentar com valor integral em dezembro de 2019, com 57 anos e meio de idade;</a:t>
            </a:r>
          </a:p>
          <a:p>
            <a:pPr marL="1028700" lvl="1" algn="just">
              <a:buFont typeface="Arial" panose="020B0604020202020204" pitchFamily="34" charset="0"/>
              <a:buChar char="•"/>
              <a:defRPr/>
            </a:pPr>
            <a:r>
              <a:rPr lang="pt-BR" sz="1900" dirty="0">
                <a:latin typeface="Arial Narrow" panose="020B0606020202030204" pitchFamily="34" charset="0"/>
              </a:rPr>
              <a:t>Com regra progressiva, poderá se aposentar com valor integral em dezembro de 2021 com 59 anos e meio de idade.</a:t>
            </a:r>
          </a:p>
        </p:txBody>
      </p:sp>
    </p:spTree>
    <p:extLst>
      <p:ext uri="{BB962C8B-B14F-4D97-AF65-F5344CB8AC3E}">
        <p14:creationId xmlns:p14="http://schemas.microsoft.com/office/powerpoint/2010/main" val="3933167446"/>
      </p:ext>
    </p:extLst>
  </p:cSld>
  <p:clrMapOvr>
    <a:masterClrMapping/>
  </p:clrMapOvr>
  <p:transition spd="slow"/>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ítulo 1"/>
          <p:cNvSpPr>
            <a:spLocks noGrp="1"/>
          </p:cNvSpPr>
          <p:nvPr>
            <p:ph type="title"/>
          </p:nvPr>
        </p:nvSpPr>
        <p:spPr bwMode="auto">
          <a:xfrm>
            <a:off x="1992313" y="908050"/>
            <a:ext cx="8064500" cy="4127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eaLnBrk="1" hangingPunct="1"/>
            <a:r>
              <a:rPr lang="pt-BR" altLang="pt-BR" sz="2000" b="1">
                <a:latin typeface="Arial Narrow" panose="020B0606020202030204" pitchFamily="34" charset="0"/>
                <a:cs typeface="Times New Roman" panose="02020603050405020304" pitchFamily="18" charset="0"/>
              </a:rPr>
              <a:t>Comparativo: Regra 85 Fixa e Progressiva Mulher</a:t>
            </a:r>
          </a:p>
        </p:txBody>
      </p:sp>
      <p:graphicFrame>
        <p:nvGraphicFramePr>
          <p:cNvPr id="4" name="Tabela 3"/>
          <p:cNvGraphicFramePr>
            <a:graphicFrameLocks noGrp="1"/>
          </p:cNvGraphicFramePr>
          <p:nvPr/>
        </p:nvGraphicFramePr>
        <p:xfrm>
          <a:off x="2135189" y="1628776"/>
          <a:ext cx="7848599" cy="4687887"/>
        </p:xfrm>
        <a:graphic>
          <a:graphicData uri="http://schemas.openxmlformats.org/drawingml/2006/table">
            <a:tbl>
              <a:tblPr firstRow="1" firstCol="1" bandRow="1"/>
              <a:tblGrid>
                <a:gridCol w="2615897"/>
                <a:gridCol w="2615897"/>
                <a:gridCol w="2616805"/>
              </a:tblGrid>
              <a:tr h="1339397">
                <a:tc>
                  <a:txBody>
                    <a:bodyPr/>
                    <a:lstStyle/>
                    <a:p>
                      <a:pPr algn="ctr">
                        <a:lnSpc>
                          <a:spcPct val="115000"/>
                        </a:lnSpc>
                        <a:spcAft>
                          <a:spcPts val="0"/>
                        </a:spcAft>
                      </a:pPr>
                      <a:r>
                        <a:rPr lang="pt-BR" sz="1800" b="1" dirty="0">
                          <a:effectLst/>
                          <a:latin typeface="Arial Narrow" panose="020B0606020202030204" pitchFamily="34" charset="0"/>
                          <a:ea typeface="Calibri"/>
                          <a:cs typeface="Times New Roman"/>
                        </a:rPr>
                        <a:t>Soma de Idade + Tempo de </a:t>
                      </a:r>
                      <a:r>
                        <a:rPr lang="pt-BR" sz="1800" b="1" dirty="0" smtClean="0">
                          <a:effectLst/>
                          <a:latin typeface="Arial Narrow" panose="020B0606020202030204" pitchFamily="34" charset="0"/>
                          <a:ea typeface="Calibri"/>
                          <a:cs typeface="Times New Roman"/>
                        </a:rPr>
                        <a:t>Contribuição</a:t>
                      </a:r>
                    </a:p>
                    <a:p>
                      <a:pPr algn="ctr">
                        <a:lnSpc>
                          <a:spcPct val="115000"/>
                        </a:lnSpc>
                        <a:spcAft>
                          <a:spcPts val="0"/>
                        </a:spcAft>
                      </a:pPr>
                      <a:r>
                        <a:rPr lang="pt-BR" sz="1800" b="1" dirty="0" smtClean="0">
                          <a:solidFill>
                            <a:schemeClr val="accent1">
                              <a:lumMod val="50000"/>
                            </a:schemeClr>
                          </a:solidFill>
                          <a:effectLst/>
                          <a:latin typeface="Arial Narrow" panose="020B0606020202030204" pitchFamily="34" charset="0"/>
                          <a:ea typeface="Calibri"/>
                          <a:cs typeface="Times New Roman"/>
                        </a:rPr>
                        <a:t>Mulher</a:t>
                      </a:r>
                      <a:r>
                        <a:rPr lang="pt-BR" sz="1800" b="1" dirty="0" smtClean="0">
                          <a:effectLst/>
                          <a:latin typeface="Arial Narrow" panose="020B0606020202030204" pitchFamily="34" charset="0"/>
                          <a:ea typeface="Calibri"/>
                          <a:cs typeface="Times New Roman"/>
                        </a:rPr>
                        <a:t> </a:t>
                      </a:r>
                      <a:r>
                        <a:rPr lang="pt-BR" sz="1800" b="1" dirty="0">
                          <a:effectLst/>
                          <a:latin typeface="Arial Narrow" panose="020B0606020202030204" pitchFamily="34" charset="0"/>
                          <a:ea typeface="Calibri"/>
                          <a:cs typeface="Times New Roman"/>
                        </a:rPr>
                        <a:t>em junho de 2015</a:t>
                      </a:r>
                      <a:endParaRPr lang="pt-BR" sz="1800" dirty="0">
                        <a:effectLst/>
                        <a:latin typeface="Arial Narrow" panose="020B0606020202030204" pitchFamily="34" charset="0"/>
                        <a:ea typeface="Calibri"/>
                        <a:cs typeface="Times New Roman"/>
                      </a:endParaRP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ctr">
                        <a:lnSpc>
                          <a:spcPct val="115000"/>
                        </a:lnSpc>
                        <a:spcAft>
                          <a:spcPts val="0"/>
                        </a:spcAft>
                      </a:pPr>
                      <a:r>
                        <a:rPr lang="pt-BR" sz="1800" b="1" dirty="0">
                          <a:effectLst/>
                          <a:latin typeface="Arial Narrow" panose="020B0606020202030204" pitchFamily="34" charset="0"/>
                          <a:ea typeface="Calibri"/>
                          <a:cs typeface="Times New Roman"/>
                        </a:rPr>
                        <a:t>Mês para conseguir aposentadoria integral com regra 85/95 fixa</a:t>
                      </a:r>
                      <a:endParaRPr lang="pt-BR" sz="1800" dirty="0">
                        <a:effectLst/>
                        <a:latin typeface="Arial Narrow" panose="020B0606020202030204" pitchFamily="34" charset="0"/>
                        <a:ea typeface="Calibri"/>
                        <a:cs typeface="Times New Roman"/>
                      </a:endParaRP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ctr">
                        <a:lnSpc>
                          <a:spcPct val="115000"/>
                        </a:lnSpc>
                        <a:spcAft>
                          <a:spcPts val="0"/>
                        </a:spcAft>
                      </a:pPr>
                      <a:r>
                        <a:rPr lang="pt-BR" sz="1800" b="1" dirty="0">
                          <a:effectLst/>
                          <a:latin typeface="Arial Narrow" panose="020B0606020202030204" pitchFamily="34" charset="0"/>
                          <a:ea typeface="Calibri"/>
                          <a:cs typeface="Times New Roman"/>
                        </a:rPr>
                        <a:t>Mês para conseguir aposentadoria integral com regra 85/95 progressiva</a:t>
                      </a:r>
                      <a:endParaRPr lang="pt-BR" sz="1800" dirty="0">
                        <a:effectLst/>
                        <a:latin typeface="Arial Narrow" panose="020B0606020202030204" pitchFamily="34" charset="0"/>
                        <a:ea typeface="Calibri"/>
                        <a:cs typeface="Times New Roman"/>
                      </a:endParaRP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r>
              <a:tr h="334849">
                <a:tc>
                  <a:txBody>
                    <a:bodyPr/>
                    <a:lstStyle/>
                    <a:p>
                      <a:pPr algn="ctr">
                        <a:lnSpc>
                          <a:spcPct val="115000"/>
                        </a:lnSpc>
                        <a:spcAft>
                          <a:spcPts val="0"/>
                        </a:spcAft>
                      </a:pPr>
                      <a:r>
                        <a:rPr lang="pt-BR" sz="1800" dirty="0" smtClean="0">
                          <a:effectLst/>
                          <a:latin typeface="Arial Narrow" panose="020B0606020202030204" pitchFamily="34" charset="0"/>
                          <a:ea typeface="Calibri"/>
                          <a:cs typeface="Times New Roman"/>
                        </a:rPr>
                        <a:t>85</a:t>
                      </a:r>
                      <a:endParaRPr lang="pt-BR" sz="1800" dirty="0">
                        <a:effectLst/>
                        <a:latin typeface="Arial Narrow" panose="020B0606020202030204" pitchFamily="34" charset="0"/>
                        <a:ea typeface="Calibri"/>
                        <a:cs typeface="Times New Roman"/>
                      </a:endParaRP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Junho de 2015</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a:effectLst/>
                          <a:latin typeface="Arial Narrow" panose="020B0606020202030204" pitchFamily="34" charset="0"/>
                          <a:ea typeface="Calibri"/>
                          <a:cs typeface="Times New Roman"/>
                        </a:rPr>
                        <a:t>Junho de 2015</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849">
                <a:tc>
                  <a:txBody>
                    <a:bodyPr/>
                    <a:lstStyle/>
                    <a:p>
                      <a:pPr algn="ctr">
                        <a:lnSpc>
                          <a:spcPct val="115000"/>
                        </a:lnSpc>
                        <a:spcAft>
                          <a:spcPts val="0"/>
                        </a:spcAft>
                      </a:pPr>
                      <a:r>
                        <a:rPr lang="pt-BR" sz="1800" dirty="0" smtClean="0">
                          <a:effectLst/>
                          <a:latin typeface="Arial Narrow" panose="020B0606020202030204" pitchFamily="34" charset="0"/>
                          <a:ea typeface="Calibri"/>
                          <a:cs typeface="Times New Roman"/>
                        </a:rPr>
                        <a:t>84 </a:t>
                      </a:r>
                      <a:endParaRPr lang="pt-BR" sz="1800" dirty="0">
                        <a:effectLst/>
                        <a:latin typeface="Arial Narrow" panose="020B0606020202030204" pitchFamily="34" charset="0"/>
                        <a:ea typeface="Calibri"/>
                        <a:cs typeface="Times New Roman"/>
                      </a:endParaRP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Dezembro de 2015</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a:effectLst/>
                          <a:latin typeface="Arial Narrow" panose="020B0606020202030204" pitchFamily="34" charset="0"/>
                          <a:ea typeface="Calibri"/>
                          <a:cs typeface="Times New Roman"/>
                        </a:rPr>
                        <a:t>Dezembro de 2015</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849">
                <a:tc>
                  <a:txBody>
                    <a:bodyPr/>
                    <a:lstStyle/>
                    <a:p>
                      <a:pPr algn="ctr">
                        <a:lnSpc>
                          <a:spcPct val="115000"/>
                        </a:lnSpc>
                        <a:spcAft>
                          <a:spcPts val="0"/>
                        </a:spcAft>
                      </a:pPr>
                      <a:r>
                        <a:rPr lang="pt-BR" sz="1800" dirty="0" smtClean="0">
                          <a:effectLst/>
                          <a:latin typeface="Arial Narrow" panose="020B0606020202030204" pitchFamily="34" charset="0"/>
                          <a:ea typeface="Calibri"/>
                          <a:cs typeface="Times New Roman"/>
                        </a:rPr>
                        <a:t>83</a:t>
                      </a:r>
                      <a:endParaRPr lang="pt-BR" sz="1800" dirty="0">
                        <a:effectLst/>
                        <a:latin typeface="Arial Narrow" panose="020B0606020202030204" pitchFamily="34" charset="0"/>
                        <a:ea typeface="Calibri"/>
                        <a:cs typeface="Times New Roman"/>
                      </a:endParaRP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Junho de 2016</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a:effectLst/>
                          <a:latin typeface="Arial Narrow" panose="020B0606020202030204" pitchFamily="34" charset="0"/>
                          <a:ea typeface="Calibri"/>
                          <a:cs typeface="Times New Roman"/>
                        </a:rPr>
                        <a:t>Junho de 2016</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849">
                <a:tc>
                  <a:txBody>
                    <a:bodyPr/>
                    <a:lstStyle/>
                    <a:p>
                      <a:pPr algn="ctr">
                        <a:lnSpc>
                          <a:spcPct val="115000"/>
                        </a:lnSpc>
                        <a:spcAft>
                          <a:spcPts val="0"/>
                        </a:spcAft>
                      </a:pPr>
                      <a:r>
                        <a:rPr lang="pt-BR" sz="1800" dirty="0" smtClean="0">
                          <a:effectLst/>
                          <a:latin typeface="Arial Narrow" panose="020B0606020202030204" pitchFamily="34" charset="0"/>
                          <a:ea typeface="Calibri"/>
                          <a:cs typeface="Times New Roman"/>
                        </a:rPr>
                        <a:t>82</a:t>
                      </a:r>
                      <a:endParaRPr lang="pt-BR" sz="1800" dirty="0">
                        <a:effectLst/>
                        <a:latin typeface="Arial Narrow" panose="020B0606020202030204" pitchFamily="34" charset="0"/>
                        <a:ea typeface="Calibri"/>
                        <a:cs typeface="Times New Roman"/>
                      </a:endParaRP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Dezembro de 2016</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a:effectLst/>
                          <a:latin typeface="Arial Narrow" panose="020B0606020202030204" pitchFamily="34" charset="0"/>
                          <a:ea typeface="Calibri"/>
                          <a:cs typeface="Times New Roman"/>
                        </a:rPr>
                        <a:t>Dezembro de 2016</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849">
                <a:tc>
                  <a:txBody>
                    <a:bodyPr/>
                    <a:lstStyle/>
                    <a:p>
                      <a:pPr algn="ctr">
                        <a:lnSpc>
                          <a:spcPct val="115000"/>
                        </a:lnSpc>
                        <a:spcAft>
                          <a:spcPts val="0"/>
                        </a:spcAft>
                      </a:pPr>
                      <a:r>
                        <a:rPr lang="pt-BR" sz="1800" dirty="0" smtClean="0">
                          <a:effectLst/>
                          <a:latin typeface="Arial Narrow" panose="020B0606020202030204" pitchFamily="34" charset="0"/>
                          <a:ea typeface="Calibri"/>
                          <a:cs typeface="Times New Roman"/>
                        </a:rPr>
                        <a:t>81 </a:t>
                      </a:r>
                      <a:endParaRPr lang="pt-BR" sz="1800" dirty="0">
                        <a:effectLst/>
                        <a:latin typeface="Arial Narrow" panose="020B0606020202030204" pitchFamily="34" charset="0"/>
                        <a:ea typeface="Calibri"/>
                        <a:cs typeface="Times New Roman"/>
                      </a:endParaRP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Junho de 2017</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a:effectLst/>
                          <a:latin typeface="Arial Narrow" panose="020B0606020202030204" pitchFamily="34" charset="0"/>
                          <a:ea typeface="Calibri"/>
                          <a:cs typeface="Times New Roman"/>
                        </a:rPr>
                        <a:t>Dezembro de 2017</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849">
                <a:tc>
                  <a:txBody>
                    <a:bodyPr/>
                    <a:lstStyle/>
                    <a:p>
                      <a:pPr algn="ctr">
                        <a:lnSpc>
                          <a:spcPct val="115000"/>
                        </a:lnSpc>
                        <a:spcAft>
                          <a:spcPts val="0"/>
                        </a:spcAft>
                      </a:pPr>
                      <a:r>
                        <a:rPr lang="pt-BR" sz="1800" dirty="0" smtClean="0">
                          <a:effectLst/>
                          <a:latin typeface="Arial Narrow" panose="020B0606020202030204" pitchFamily="34" charset="0"/>
                          <a:ea typeface="Calibri"/>
                          <a:cs typeface="Times New Roman"/>
                        </a:rPr>
                        <a:t>80</a:t>
                      </a:r>
                      <a:endParaRPr lang="pt-BR" sz="1800" dirty="0">
                        <a:effectLst/>
                        <a:latin typeface="Arial Narrow" panose="020B0606020202030204" pitchFamily="34" charset="0"/>
                        <a:ea typeface="Calibri"/>
                        <a:cs typeface="Times New Roman"/>
                      </a:endParaRP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Dezembro de 2017</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Junho de 2018</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849">
                <a:tc>
                  <a:txBody>
                    <a:bodyPr/>
                    <a:lstStyle/>
                    <a:p>
                      <a:pPr algn="ctr">
                        <a:lnSpc>
                          <a:spcPct val="115000"/>
                        </a:lnSpc>
                        <a:spcAft>
                          <a:spcPts val="0"/>
                        </a:spcAft>
                      </a:pPr>
                      <a:r>
                        <a:rPr lang="pt-BR" sz="1800" dirty="0" smtClean="0">
                          <a:effectLst/>
                          <a:latin typeface="Arial Narrow" panose="020B0606020202030204" pitchFamily="34" charset="0"/>
                          <a:ea typeface="Calibri"/>
                          <a:cs typeface="Times New Roman"/>
                        </a:rPr>
                        <a:t>79</a:t>
                      </a:r>
                      <a:endParaRPr lang="pt-BR" sz="1800" dirty="0">
                        <a:effectLst/>
                        <a:latin typeface="Arial Narrow" panose="020B0606020202030204" pitchFamily="34" charset="0"/>
                        <a:ea typeface="Calibri"/>
                        <a:cs typeface="Times New Roman"/>
                      </a:endParaRP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Junho de 2018</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Dezembro de 2018</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849">
                <a:tc>
                  <a:txBody>
                    <a:bodyPr/>
                    <a:lstStyle/>
                    <a:p>
                      <a:pPr algn="ctr">
                        <a:lnSpc>
                          <a:spcPct val="115000"/>
                        </a:lnSpc>
                        <a:spcAft>
                          <a:spcPts val="0"/>
                        </a:spcAft>
                      </a:pPr>
                      <a:r>
                        <a:rPr lang="pt-BR" sz="1800" dirty="0" smtClean="0">
                          <a:effectLst/>
                          <a:latin typeface="Arial Narrow" panose="020B0606020202030204" pitchFamily="34" charset="0"/>
                          <a:ea typeface="Calibri"/>
                          <a:cs typeface="Times New Roman"/>
                        </a:rPr>
                        <a:t>78</a:t>
                      </a:r>
                      <a:endParaRPr lang="pt-BR" sz="1800" dirty="0">
                        <a:effectLst/>
                        <a:latin typeface="Arial Narrow" panose="020B0606020202030204" pitchFamily="34" charset="0"/>
                        <a:ea typeface="Calibri"/>
                        <a:cs typeface="Times New Roman"/>
                      </a:endParaRP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Dezembro de 2018</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Dezembro de 2019</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849">
                <a:tc>
                  <a:txBody>
                    <a:bodyPr/>
                    <a:lstStyle/>
                    <a:p>
                      <a:pPr algn="ctr">
                        <a:lnSpc>
                          <a:spcPct val="115000"/>
                        </a:lnSpc>
                        <a:spcAft>
                          <a:spcPts val="0"/>
                        </a:spcAft>
                      </a:pPr>
                      <a:r>
                        <a:rPr lang="pt-BR" sz="1800" dirty="0" smtClean="0">
                          <a:effectLst/>
                          <a:latin typeface="Arial Narrow" panose="020B0606020202030204" pitchFamily="34" charset="0"/>
                          <a:ea typeface="Calibri"/>
                          <a:cs typeface="Times New Roman"/>
                        </a:rPr>
                        <a:t>77</a:t>
                      </a:r>
                      <a:endParaRPr lang="pt-BR" sz="1800" dirty="0">
                        <a:effectLst/>
                        <a:latin typeface="Arial Narrow" panose="020B0606020202030204" pitchFamily="34" charset="0"/>
                        <a:ea typeface="Calibri"/>
                        <a:cs typeface="Times New Roman"/>
                      </a:endParaRP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Junho de 2019</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smtClean="0">
                          <a:effectLst/>
                          <a:latin typeface="Arial Narrow" panose="020B0606020202030204" pitchFamily="34" charset="0"/>
                          <a:ea typeface="Calibri"/>
                          <a:cs typeface="Times New Roman"/>
                        </a:rPr>
                        <a:t>Dezembro </a:t>
                      </a:r>
                      <a:r>
                        <a:rPr lang="pt-BR" sz="1800" dirty="0">
                          <a:effectLst/>
                          <a:latin typeface="Arial Narrow" panose="020B0606020202030204" pitchFamily="34" charset="0"/>
                          <a:ea typeface="Calibri"/>
                          <a:cs typeface="Times New Roman"/>
                        </a:rPr>
                        <a:t>de 2020</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849">
                <a:tc>
                  <a:txBody>
                    <a:bodyPr/>
                    <a:lstStyle/>
                    <a:p>
                      <a:pPr algn="ctr">
                        <a:lnSpc>
                          <a:spcPct val="115000"/>
                        </a:lnSpc>
                        <a:spcAft>
                          <a:spcPts val="0"/>
                        </a:spcAft>
                      </a:pPr>
                      <a:r>
                        <a:rPr lang="pt-BR" sz="1800" dirty="0" smtClean="0">
                          <a:effectLst/>
                          <a:latin typeface="Arial Narrow" panose="020B0606020202030204" pitchFamily="34" charset="0"/>
                          <a:ea typeface="Calibri"/>
                          <a:cs typeface="Times New Roman"/>
                        </a:rPr>
                        <a:t>76</a:t>
                      </a:r>
                      <a:endParaRPr lang="pt-BR" sz="1800" dirty="0">
                        <a:effectLst/>
                        <a:latin typeface="Arial Narrow" panose="020B0606020202030204" pitchFamily="34" charset="0"/>
                        <a:ea typeface="Calibri"/>
                        <a:cs typeface="Times New Roman"/>
                      </a:endParaRP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Dezembro de 2019</a:t>
                      </a: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800" dirty="0">
                          <a:effectLst/>
                          <a:latin typeface="Arial Narrow" panose="020B0606020202030204" pitchFamily="34" charset="0"/>
                          <a:ea typeface="Calibri"/>
                          <a:cs typeface="Times New Roman"/>
                        </a:rPr>
                        <a:t>Dezembro de </a:t>
                      </a:r>
                      <a:r>
                        <a:rPr lang="pt-BR" sz="1800" dirty="0" smtClean="0">
                          <a:effectLst/>
                          <a:latin typeface="Arial Narrow" panose="020B0606020202030204" pitchFamily="34" charset="0"/>
                          <a:ea typeface="Calibri"/>
                          <a:cs typeface="Times New Roman"/>
                        </a:rPr>
                        <a:t>2021</a:t>
                      </a:r>
                      <a:endParaRPr lang="pt-BR" sz="1800" dirty="0">
                        <a:effectLst/>
                        <a:latin typeface="Arial Narrow" panose="020B0606020202030204" pitchFamily="34" charset="0"/>
                        <a:ea typeface="Calibri"/>
                        <a:cs typeface="Times New Roman"/>
                      </a:endParaRPr>
                    </a:p>
                  </a:txBody>
                  <a:tcPr marL="68578" marR="6857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474201686"/>
      </p:ext>
    </p:extLst>
  </p:cSld>
  <p:clrMapOvr>
    <a:masterClrMapping/>
  </p:clrMapOvr>
  <p:transition spd="slow"/>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ítulo 1"/>
          <p:cNvSpPr>
            <a:spLocks noGrp="1"/>
          </p:cNvSpPr>
          <p:nvPr>
            <p:ph type="title"/>
          </p:nvPr>
        </p:nvSpPr>
        <p:spPr bwMode="auto">
          <a:xfrm>
            <a:off x="1524000" y="857250"/>
            <a:ext cx="9144000" cy="4841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eaLnBrk="1" hangingPunct="1"/>
            <a:r>
              <a:rPr lang="pt-BR" altLang="pt-BR" sz="2000" b="1">
                <a:latin typeface="Arial Narrow" panose="020B0606020202030204" pitchFamily="34" charset="0"/>
                <a:cs typeface="Times New Roman" panose="02020603050405020304" pitchFamily="18" charset="0"/>
              </a:rPr>
              <a:t>Exemplos: Regra 85 Fixa e Progressiva Mulher</a:t>
            </a:r>
          </a:p>
        </p:txBody>
      </p:sp>
      <p:sp>
        <p:nvSpPr>
          <p:cNvPr id="10243" name="Rectangle 1"/>
          <p:cNvSpPr>
            <a:spLocks noChangeArrowheads="1"/>
          </p:cNvSpPr>
          <p:nvPr/>
        </p:nvSpPr>
        <p:spPr bwMode="auto">
          <a:xfrm>
            <a:off x="3351214" y="2434709"/>
            <a:ext cx="184731" cy="369332"/>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pt-BR" altLang="pt-BR"/>
          </a:p>
        </p:txBody>
      </p:sp>
      <p:sp>
        <p:nvSpPr>
          <p:cNvPr id="10244" name="CaixaDeTexto 1"/>
          <p:cNvSpPr txBox="1">
            <a:spLocks noChangeArrowheads="1"/>
          </p:cNvSpPr>
          <p:nvPr/>
        </p:nvSpPr>
        <p:spPr bwMode="auto">
          <a:xfrm>
            <a:off x="1774825" y="1341438"/>
            <a:ext cx="8642350" cy="511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1028700">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spcBef>
                <a:spcPct val="0"/>
              </a:spcBef>
              <a:spcAft>
                <a:spcPct val="0"/>
              </a:spcAf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spcBef>
                <a:spcPct val="0"/>
              </a:spcBef>
              <a:spcAft>
                <a:spcPct val="0"/>
              </a:spcAf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spcBef>
                <a:spcPct val="0"/>
              </a:spcBef>
              <a:spcAft>
                <a:spcPct val="0"/>
              </a:spcAf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spcBef>
                <a:spcPct val="0"/>
              </a:spcBef>
              <a:spcAft>
                <a:spcPct val="0"/>
              </a:spcAf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just">
              <a:buFont typeface="Arial" panose="020B0604020202020204" pitchFamily="34" charset="0"/>
              <a:buChar char="•"/>
            </a:pPr>
            <a:r>
              <a:rPr lang="pt-BR" altLang="pt-BR" sz="2000">
                <a:solidFill>
                  <a:schemeClr val="tx1"/>
                </a:solidFill>
                <a:latin typeface="Arial Narrow" panose="020B0606020202030204" pitchFamily="34" charset="0"/>
              </a:rPr>
              <a:t>Mulher com 51 anos de idade e 30 anos de contribuição (soma 81) em junho de 2015 poderia se aposentar com valor integral em junho de 2017, com 53 anos de idade;</a:t>
            </a:r>
          </a:p>
          <a:p>
            <a:pPr lvl="1" algn="just">
              <a:buFont typeface="Arial" panose="020B0604020202020204" pitchFamily="34" charset="0"/>
              <a:buChar char="•"/>
            </a:pPr>
            <a:r>
              <a:rPr lang="pt-BR" altLang="pt-BR" sz="2000">
                <a:solidFill>
                  <a:schemeClr val="tx1"/>
                </a:solidFill>
                <a:latin typeface="Arial Narrow" panose="020B0606020202030204" pitchFamily="34" charset="0"/>
              </a:rPr>
              <a:t>Com regra progressiva poderá se aposentar com valor integral em dezembro de 2017 com 53 anos e meio de idade.</a:t>
            </a:r>
          </a:p>
          <a:p>
            <a:pPr lvl="1" algn="just">
              <a:buFont typeface="Arial" panose="020B0604020202020204" pitchFamily="34" charset="0"/>
              <a:buChar char="•"/>
            </a:pPr>
            <a:endParaRPr lang="pt-BR" altLang="pt-BR" sz="2000">
              <a:solidFill>
                <a:schemeClr val="tx1"/>
              </a:solidFill>
              <a:latin typeface="Arial Narrow" panose="020B0606020202030204" pitchFamily="34" charset="0"/>
            </a:endParaRPr>
          </a:p>
          <a:p>
            <a:pPr algn="just">
              <a:buFont typeface="Arial" panose="020B0604020202020204" pitchFamily="34" charset="0"/>
              <a:buChar char="•"/>
            </a:pPr>
            <a:r>
              <a:rPr lang="pt-BR" altLang="pt-BR" sz="2000">
                <a:solidFill>
                  <a:schemeClr val="tx1"/>
                </a:solidFill>
                <a:latin typeface="Arial Narrow" panose="020B0606020202030204" pitchFamily="34" charset="0"/>
              </a:rPr>
              <a:t>Mulher com 50 anos de idade e 28 anos de contribuição (soma 78) em junho de 2015 poderia se aposentar com valor integral em dezembro de 2018, com 53 anos e meio de idade;</a:t>
            </a:r>
          </a:p>
          <a:p>
            <a:pPr lvl="1" algn="just">
              <a:buFont typeface="Arial" panose="020B0604020202020204" pitchFamily="34" charset="0"/>
              <a:buChar char="•"/>
            </a:pPr>
            <a:r>
              <a:rPr lang="pt-BR" altLang="pt-BR" sz="2000">
                <a:solidFill>
                  <a:schemeClr val="tx1"/>
                </a:solidFill>
                <a:latin typeface="Arial Narrow" panose="020B0606020202030204" pitchFamily="34" charset="0"/>
              </a:rPr>
              <a:t>Com regra progressiva poderá se aposentar com valor integral em dezembro de 2019 com 54 anos e meio de idade.</a:t>
            </a:r>
          </a:p>
          <a:p>
            <a:pPr lvl="1" algn="just">
              <a:buFont typeface="Arial" panose="020B0604020202020204" pitchFamily="34" charset="0"/>
              <a:buChar char="•"/>
            </a:pPr>
            <a:endParaRPr lang="pt-BR" altLang="pt-BR" sz="2000">
              <a:solidFill>
                <a:schemeClr val="tx1"/>
              </a:solidFill>
              <a:latin typeface="Arial Narrow" panose="020B0606020202030204" pitchFamily="34" charset="0"/>
            </a:endParaRPr>
          </a:p>
          <a:p>
            <a:pPr algn="just">
              <a:buFont typeface="Arial" panose="020B0604020202020204" pitchFamily="34" charset="0"/>
              <a:buChar char="•"/>
            </a:pPr>
            <a:r>
              <a:rPr lang="pt-BR" altLang="pt-BR" sz="2000">
                <a:solidFill>
                  <a:schemeClr val="tx1"/>
                </a:solidFill>
                <a:latin typeface="Arial Narrow" panose="020B0606020202030204" pitchFamily="34" charset="0"/>
              </a:rPr>
              <a:t>Mulher com 50 anos de idade e 26 anos de contribuição (soma 76) em junho de 2015 poderia se aposentar com valor integral em dezembro de 2019, com 54 anos e meio de idade;</a:t>
            </a:r>
          </a:p>
          <a:p>
            <a:pPr lvl="1" algn="just">
              <a:buFont typeface="Arial" panose="020B0604020202020204" pitchFamily="34" charset="0"/>
              <a:buChar char="•"/>
            </a:pPr>
            <a:r>
              <a:rPr lang="pt-BR" altLang="pt-BR" sz="2000">
                <a:solidFill>
                  <a:schemeClr val="tx1"/>
                </a:solidFill>
                <a:latin typeface="Arial Narrow" panose="020B0606020202030204" pitchFamily="34" charset="0"/>
              </a:rPr>
              <a:t>Com regra progressiva poderá se aposentar com valor integral em dezembro de 2021 com 56 anos e meio de idade.</a:t>
            </a:r>
          </a:p>
        </p:txBody>
      </p:sp>
    </p:spTree>
    <p:extLst>
      <p:ext uri="{BB962C8B-B14F-4D97-AF65-F5344CB8AC3E}">
        <p14:creationId xmlns:p14="http://schemas.microsoft.com/office/powerpoint/2010/main" val="2641655080"/>
      </p:ext>
    </p:extLst>
  </p:cSld>
  <p:clrMapOvr>
    <a:masterClrMapping/>
  </p:clrMapOvr>
  <p:transition spd="slow"/>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ítulo 1"/>
          <p:cNvSpPr>
            <a:spLocks noGrp="1"/>
          </p:cNvSpPr>
          <p:nvPr>
            <p:ph type="title"/>
          </p:nvPr>
        </p:nvSpPr>
        <p:spPr bwMode="auto">
          <a:xfrm>
            <a:off x="1981200" y="836614"/>
            <a:ext cx="8229600" cy="5810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r>
              <a:rPr lang="pt-BR" altLang="pt-BR" sz="2400" b="1">
                <a:latin typeface="Arial Narrow" panose="020B0606020202030204" pitchFamily="34" charset="0"/>
                <a:cs typeface="Times New Roman" panose="02020603050405020304" pitchFamily="18" charset="0"/>
              </a:rPr>
              <a:t>A Progressividade</a:t>
            </a:r>
            <a:endParaRPr lang="pt-BR" altLang="pt-BR" smtClean="0"/>
          </a:p>
        </p:txBody>
      </p:sp>
      <p:sp>
        <p:nvSpPr>
          <p:cNvPr id="3" name="Espaço Reservado para Conteúdo 2"/>
          <p:cNvSpPr>
            <a:spLocks noGrp="1"/>
          </p:cNvSpPr>
          <p:nvPr>
            <p:ph idx="1"/>
          </p:nvPr>
        </p:nvSpPr>
        <p:spPr>
          <a:xfrm>
            <a:off x="1981200" y="1268413"/>
            <a:ext cx="8229600" cy="4857750"/>
          </a:xfrm>
        </p:spPr>
        <p:txBody>
          <a:bodyPr/>
          <a:lstStyle/>
          <a:p>
            <a:pPr marL="0" lvl="1" indent="0" algn="just">
              <a:spcBef>
                <a:spcPts val="0"/>
              </a:spcBef>
              <a:defRPr/>
            </a:pPr>
            <a:r>
              <a:rPr lang="pt-BR" sz="2000" b="1" dirty="0">
                <a:solidFill>
                  <a:srgbClr val="FF0000"/>
                </a:solidFill>
                <a:latin typeface="Arial Narrow" panose="020B0606020202030204" pitchFamily="34" charset="0"/>
              </a:rPr>
              <a:t>Por que a Progressividade é necessária?</a:t>
            </a:r>
          </a:p>
          <a:p>
            <a:pPr marL="0" lvl="1" indent="-457200" algn="just">
              <a:spcBef>
                <a:spcPts val="0"/>
              </a:spcBef>
              <a:defRPr/>
            </a:pPr>
            <a:endParaRPr lang="pt-BR" sz="1800" dirty="0">
              <a:latin typeface="Arial Narrow" panose="020B0606020202030204" pitchFamily="34" charset="0"/>
            </a:endParaRPr>
          </a:p>
          <a:p>
            <a:pPr marL="0" lvl="1" indent="-457200" algn="just">
              <a:spcBef>
                <a:spcPts val="0"/>
              </a:spcBef>
              <a:defRPr/>
            </a:pPr>
            <a:r>
              <a:rPr lang="pt-BR" sz="1800" dirty="0">
                <a:latin typeface="Arial Narrow" panose="020B0606020202030204" pitchFamily="34" charset="0"/>
              </a:rPr>
              <a:t>Porque a população brasileira está passando pelo processo de </a:t>
            </a:r>
            <a:r>
              <a:rPr lang="pt-BR" sz="1800" b="1" dirty="0">
                <a:solidFill>
                  <a:srgbClr val="FF0000"/>
                </a:solidFill>
                <a:latin typeface="Arial Narrow" panose="020B0606020202030204" pitchFamily="34" charset="0"/>
              </a:rPr>
              <a:t>transição demográfica</a:t>
            </a:r>
            <a:r>
              <a:rPr lang="pt-BR" sz="1800" dirty="0">
                <a:latin typeface="Arial Narrow" panose="020B0606020202030204" pitchFamily="34" charset="0"/>
              </a:rPr>
              <a:t>:</a:t>
            </a:r>
          </a:p>
          <a:p>
            <a:pPr marL="1314450" lvl="4" indent="-457200" algn="just">
              <a:spcBef>
                <a:spcPts val="0"/>
              </a:spcBef>
              <a:buFont typeface="Wingdings" panose="05000000000000000000" pitchFamily="2" charset="2"/>
              <a:buChar char="ü"/>
              <a:tabLst>
                <a:tab pos="449263" algn="l"/>
              </a:tabLst>
              <a:defRPr/>
            </a:pPr>
            <a:r>
              <a:rPr lang="pt-BR" sz="1600" dirty="0">
                <a:latin typeface="Arial Narrow" panose="020B0606020202030204" pitchFamily="34" charset="0"/>
              </a:rPr>
              <a:t>Rápido envelhecimento populacional.</a:t>
            </a:r>
          </a:p>
          <a:p>
            <a:pPr marL="1314450" lvl="4" indent="-457200" algn="just">
              <a:spcBef>
                <a:spcPts val="0"/>
              </a:spcBef>
              <a:buFont typeface="Wingdings" panose="05000000000000000000" pitchFamily="2" charset="2"/>
              <a:buChar char="ü"/>
              <a:tabLst>
                <a:tab pos="449263" algn="l"/>
              </a:tabLst>
              <a:defRPr/>
            </a:pPr>
            <a:r>
              <a:rPr lang="pt-BR" sz="1600" dirty="0">
                <a:latin typeface="Arial Narrow" panose="020B0606020202030204" pitchFamily="34" charset="0"/>
              </a:rPr>
              <a:t>Diminuição da população em idade ativa em relação aos aposentados.</a:t>
            </a:r>
          </a:p>
          <a:p>
            <a:pPr marL="1314450" lvl="4" indent="-457200" algn="just">
              <a:spcBef>
                <a:spcPts val="0"/>
              </a:spcBef>
              <a:buFont typeface="Wingdings" panose="05000000000000000000" pitchFamily="2" charset="2"/>
              <a:buChar char="ü"/>
              <a:tabLst>
                <a:tab pos="449263" algn="l"/>
              </a:tabLst>
              <a:defRPr/>
            </a:pPr>
            <a:endParaRPr lang="pt-BR" dirty="0">
              <a:latin typeface="Arial Narrow" panose="020B0606020202030204" pitchFamily="34" charset="0"/>
            </a:endParaRPr>
          </a:p>
          <a:p>
            <a:pPr marL="0" lvl="1" indent="-457200" algn="just">
              <a:spcBef>
                <a:spcPts val="0"/>
              </a:spcBef>
              <a:defRPr/>
            </a:pPr>
            <a:r>
              <a:rPr lang="pt-BR" sz="1800" dirty="0">
                <a:latin typeface="Arial Narrow" panose="020B0606020202030204" pitchFamily="34" charset="0"/>
              </a:rPr>
              <a:t>Há cada vez mais idosos e os idosos vivem cada vez mais. A Previdência Social contará com </a:t>
            </a:r>
            <a:r>
              <a:rPr lang="pt-BR" sz="1800" b="1" dirty="0">
                <a:solidFill>
                  <a:srgbClr val="FF0000"/>
                </a:solidFill>
                <a:latin typeface="Arial Narrow" panose="020B0606020202030204" pitchFamily="34" charset="0"/>
              </a:rPr>
              <a:t>menos contribuintes, mais beneficiários, e benefícios com duração maior. </a:t>
            </a:r>
            <a:r>
              <a:rPr lang="pt-BR" sz="1800" dirty="0">
                <a:latin typeface="Arial Narrow" panose="020B0606020202030204" pitchFamily="34" charset="0"/>
              </a:rPr>
              <a:t>Essa combinação irá pressionar, de modo considerável, despesa e necessidade de financiamento da Previdência Social.</a:t>
            </a:r>
          </a:p>
          <a:p>
            <a:pPr marL="0" lvl="1" indent="-457200" algn="just">
              <a:spcBef>
                <a:spcPts val="0"/>
              </a:spcBef>
              <a:defRPr/>
            </a:pPr>
            <a:endParaRPr lang="pt-BR" sz="1800" dirty="0">
              <a:latin typeface="Arial Narrow" panose="020B0606020202030204" pitchFamily="34" charset="0"/>
            </a:endParaRPr>
          </a:p>
          <a:p>
            <a:pPr marL="0" lvl="1" indent="-457200" algn="just">
              <a:spcBef>
                <a:spcPts val="0"/>
              </a:spcBef>
              <a:defRPr/>
            </a:pPr>
            <a:r>
              <a:rPr lang="pt-BR" sz="1800" dirty="0">
                <a:latin typeface="Arial Narrow" panose="020B0606020202030204" pitchFamily="34" charset="0"/>
              </a:rPr>
              <a:t>A regra 85/95 começou a ser idealizada no início da década de 2000, quando a expectativa de vida era de 70,4 anos de idade. Em 2020, quando a progressão se estabilizar, a expectativa de vida ao nascer já deverá estar próxima dos 77 anos. Cada ano a mais de vida e de trabalho soma 2 pontos para atingimento da regra. </a:t>
            </a:r>
            <a:r>
              <a:rPr lang="pt-BR" sz="1800" b="1" dirty="0">
                <a:solidFill>
                  <a:srgbClr val="FF0000"/>
                </a:solidFill>
                <a:latin typeface="Arial Narrow" panose="020B0606020202030204" pitchFamily="34" charset="0"/>
              </a:rPr>
              <a:t>A progressão </a:t>
            </a:r>
            <a:r>
              <a:rPr lang="pt-BR" sz="1800" dirty="0">
                <a:latin typeface="Arial Narrow" panose="020B0606020202030204" pitchFamily="34" charset="0"/>
              </a:rPr>
              <a:t>prevista na MP 676/2015, portanto,</a:t>
            </a:r>
            <a:r>
              <a:rPr lang="pt-BR" sz="1800" b="1" dirty="0">
                <a:solidFill>
                  <a:srgbClr val="FF0000"/>
                </a:solidFill>
                <a:latin typeface="Arial Narrow" panose="020B0606020202030204" pitchFamily="34" charset="0"/>
              </a:rPr>
              <a:t> observa a evolução da expectativa de vida da população brasileira entre os anos 2000 e 2020</a:t>
            </a:r>
            <a:r>
              <a:rPr lang="pt-BR" sz="1800" dirty="0">
                <a:latin typeface="Arial Narrow" panose="020B0606020202030204" pitchFamily="34" charset="0"/>
              </a:rPr>
              <a:t>. </a:t>
            </a:r>
          </a:p>
          <a:p>
            <a:pPr marL="0" lvl="1" indent="-457200" algn="just">
              <a:spcBef>
                <a:spcPts val="0"/>
              </a:spcBef>
              <a:defRPr/>
            </a:pPr>
            <a:endParaRPr lang="pt-BR" sz="2000" dirty="0">
              <a:latin typeface="Arial Narrow" panose="020B0606020202030204" pitchFamily="34" charset="0"/>
            </a:endParaRPr>
          </a:p>
          <a:p>
            <a:pPr marL="0" lvl="1" indent="0" algn="just">
              <a:spcBef>
                <a:spcPts val="0"/>
              </a:spcBef>
              <a:defRPr/>
            </a:pPr>
            <a:endParaRPr lang="pt-BR" sz="2000" dirty="0">
              <a:latin typeface="Arial Narrow" panose="020B0606020202030204" pitchFamily="34" charset="0"/>
            </a:endParaRPr>
          </a:p>
          <a:p>
            <a:pPr>
              <a:defRPr/>
            </a:pPr>
            <a:endParaRPr lang="pt-BR" dirty="0"/>
          </a:p>
        </p:txBody>
      </p:sp>
    </p:spTree>
    <p:extLst>
      <p:ext uri="{BB962C8B-B14F-4D97-AF65-F5344CB8AC3E}">
        <p14:creationId xmlns:p14="http://schemas.microsoft.com/office/powerpoint/2010/main" val="398377524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aixaDeTexto 1"/>
          <p:cNvSpPr txBox="1">
            <a:spLocks noChangeArrowheads="1"/>
          </p:cNvSpPr>
          <p:nvPr/>
        </p:nvSpPr>
        <p:spPr bwMode="auto">
          <a:xfrm>
            <a:off x="1722438" y="1606550"/>
            <a:ext cx="8558212" cy="5016500"/>
          </a:xfrm>
          <a:prstGeom prst="rect">
            <a:avLst/>
          </a:prstGeom>
          <a:noFill/>
          <a:ln>
            <a:noFill/>
          </a:ln>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257175" indent="-257175" algn="just">
              <a:buFont typeface="Arial" panose="020B0604020202020204" pitchFamily="34" charset="0"/>
              <a:buChar char="•"/>
              <a:defRPr/>
            </a:pPr>
            <a:r>
              <a:rPr lang="pt-BR" altLang="pt-BR" sz="2000" dirty="0">
                <a:latin typeface="Arial Narrow" panose="020B0606020202030204" pitchFamily="34" charset="0"/>
                <a:cs typeface="Times New Roman" panose="02020603050405020304" pitchFamily="18" charset="0"/>
              </a:rPr>
              <a:t>O Brasil é um dos raros países que possui aposentadoria por tempo de contribuição (ATC) sem exigência de idade mínima – os demais são Irã, Iraque e Equador;</a:t>
            </a:r>
          </a:p>
          <a:p>
            <a:pPr marL="257175" indent="-257175" algn="just">
              <a:buFont typeface="Arial" panose="020B0604020202020204" pitchFamily="34" charset="0"/>
              <a:buChar char="•"/>
              <a:defRPr/>
            </a:pPr>
            <a:endParaRPr lang="pt-BR" altLang="pt-BR" sz="2000" dirty="0">
              <a:latin typeface="Arial Narrow" panose="020B0606020202030204" pitchFamily="34" charset="0"/>
              <a:cs typeface="Times New Roman" panose="02020603050405020304" pitchFamily="18" charset="0"/>
            </a:endParaRPr>
          </a:p>
          <a:p>
            <a:pPr marL="257175" indent="-257175" algn="just">
              <a:buFont typeface="Arial" panose="020B0604020202020204" pitchFamily="34" charset="0"/>
              <a:buChar char="•"/>
              <a:defRPr/>
            </a:pPr>
            <a:r>
              <a:rPr lang="pt-BR" altLang="pt-BR" sz="2000" dirty="0">
                <a:latin typeface="Arial Narrow" panose="020B0606020202030204" pitchFamily="34" charset="0"/>
                <a:cs typeface="Times New Roman" panose="02020603050405020304" pitchFamily="18" charset="0"/>
              </a:rPr>
              <a:t>A idade média de aposentadoria é muito baixa quando comparada com os demais países: 52 anos para mulheres, 55 para homens e 54 na média em 2014;</a:t>
            </a:r>
          </a:p>
          <a:p>
            <a:pPr algn="just" eaLnBrk="1" hangingPunct="1">
              <a:defRPr/>
            </a:pPr>
            <a:endParaRPr lang="pt-BR" altLang="pt-BR" sz="2000" dirty="0">
              <a:solidFill>
                <a:srgbClr val="FF0000"/>
              </a:solidFill>
              <a:latin typeface="Arial Narrow" panose="020B0606020202030204" pitchFamily="34" charset="0"/>
              <a:cs typeface="Times New Roman" panose="02020603050405020304" pitchFamily="18" charset="0"/>
            </a:endParaRPr>
          </a:p>
          <a:p>
            <a:pPr marL="257175" indent="-257175" algn="just">
              <a:buFont typeface="Arial" panose="020B0604020202020204" pitchFamily="34" charset="0"/>
              <a:buChar char="•"/>
              <a:defRPr/>
            </a:pPr>
            <a:r>
              <a:rPr lang="pt-BR" altLang="pt-BR" sz="2000" dirty="0">
                <a:latin typeface="Arial Narrow" panose="020B0606020202030204" pitchFamily="34" charset="0"/>
                <a:cs typeface="Times New Roman" panose="02020603050405020304" pitchFamily="18" charset="0"/>
              </a:rPr>
              <a:t>O Fator Previdenciário procurou incentivar a postergação da aposentadoria para melhorar a sustentabilidade financeira da Previdência Social.</a:t>
            </a:r>
          </a:p>
          <a:p>
            <a:pPr marL="342900" indent="-342900" algn="just">
              <a:buFont typeface="Arial" panose="020B0604020202020204" pitchFamily="34" charset="0"/>
              <a:buChar char="•"/>
              <a:defRPr/>
            </a:pPr>
            <a:endParaRPr lang="pt-BR" altLang="pt-BR" sz="2000" dirty="0">
              <a:latin typeface="Arial Narrow" panose="020B0606020202030204" pitchFamily="34" charset="0"/>
              <a:cs typeface="Times New Roman" panose="02020603050405020304" pitchFamily="18" charset="0"/>
            </a:endParaRPr>
          </a:p>
          <a:p>
            <a:pPr marL="342900" indent="-342900" algn="just">
              <a:buFont typeface="Arial" panose="020B0604020202020204" pitchFamily="34" charset="0"/>
              <a:buChar char="•"/>
              <a:defRPr/>
            </a:pPr>
            <a:r>
              <a:rPr lang="pt-BR" altLang="pt-BR" sz="2000" dirty="0">
                <a:solidFill>
                  <a:schemeClr val="accent5">
                    <a:lumMod val="50000"/>
                  </a:schemeClr>
                </a:solidFill>
                <a:latin typeface="Arial Narrow" panose="020B0606020202030204" pitchFamily="34" charset="0"/>
                <a:cs typeface="Times New Roman" panose="02020603050405020304" pitchFamily="18" charset="0"/>
              </a:rPr>
              <a:t>Princípio do Fator Previdenciário</a:t>
            </a:r>
            <a:r>
              <a:rPr lang="pt-BR" altLang="pt-BR" sz="2000" dirty="0">
                <a:latin typeface="Arial Narrow" panose="020B0606020202030204" pitchFamily="34" charset="0"/>
                <a:cs typeface="Times New Roman" panose="02020603050405020304" pitchFamily="18" charset="0"/>
              </a:rPr>
              <a:t>: quanto maior a idade e maior o tempo de contribuição, dada a expectativa de vida, maior será o valor da aposentadoria.</a:t>
            </a:r>
          </a:p>
          <a:p>
            <a:pPr marL="342900" indent="-342900" algn="just">
              <a:buFont typeface="Arial" panose="020B0604020202020204" pitchFamily="34" charset="0"/>
              <a:buChar char="•"/>
              <a:defRPr/>
            </a:pPr>
            <a:endParaRPr lang="pt-BR" altLang="pt-BR" sz="2000" dirty="0">
              <a:latin typeface="Arial Narrow" panose="020B0606020202030204" pitchFamily="34" charset="0"/>
              <a:cs typeface="Times New Roman" panose="02020603050405020304" pitchFamily="18" charset="0"/>
            </a:endParaRPr>
          </a:p>
          <a:p>
            <a:pPr marL="342900" indent="-342900" algn="just">
              <a:buFont typeface="Arial" panose="020B0604020202020204" pitchFamily="34" charset="0"/>
              <a:buChar char="•"/>
              <a:defRPr/>
            </a:pPr>
            <a:r>
              <a:rPr lang="pt-BR" altLang="pt-BR" sz="2000" dirty="0">
                <a:latin typeface="Arial Narrow" panose="020B0606020202030204" pitchFamily="34" charset="0"/>
                <a:cs typeface="Times New Roman" panose="02020603050405020304" pitchFamily="18" charset="0"/>
              </a:rPr>
              <a:t>A Regra 85/95 aprovada pelo Congresso Nacional e incorporada pela MP 676/2015 não extingue o fator previdenciário. Continua sendo possível, por exemplo, para quem começa a trabalhar como aprendiz aos 14 anos, aposentar-se aos 44 anos de idade, se mulher, ou 49 anos de idade, se homem, por tempo de contribuição. </a:t>
            </a:r>
          </a:p>
        </p:txBody>
      </p:sp>
      <p:sp>
        <p:nvSpPr>
          <p:cNvPr id="24579" name="CaixaDeTexto 1"/>
          <p:cNvSpPr txBox="1">
            <a:spLocks noChangeArrowheads="1"/>
          </p:cNvSpPr>
          <p:nvPr/>
        </p:nvSpPr>
        <p:spPr bwMode="auto">
          <a:xfrm>
            <a:off x="1524000" y="868363"/>
            <a:ext cx="91440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r>
              <a:rPr lang="pt-BR" altLang="pt-BR" sz="2200" b="1">
                <a:latin typeface="Arial Narrow" panose="020B0606020202030204" pitchFamily="34" charset="0"/>
                <a:cs typeface="Times New Roman" panose="02020603050405020304" pitchFamily="18" charset="0"/>
              </a:rPr>
              <a:t>Fator Previdenciário</a:t>
            </a:r>
          </a:p>
        </p:txBody>
      </p:sp>
    </p:spTree>
    <p:extLst>
      <p:ext uri="{BB962C8B-B14F-4D97-AF65-F5344CB8AC3E}">
        <p14:creationId xmlns:p14="http://schemas.microsoft.com/office/powerpoint/2010/main" val="2241915417"/>
      </p:ext>
    </p:extLst>
  </p:cSld>
  <p:clrMapOvr>
    <a:masterClrMapping/>
  </p:clrMapOvr>
  <p:transition spd="slow"/>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Rectangle 2"/>
          <p:cNvSpPr>
            <a:spLocks noChangeArrowheads="1"/>
          </p:cNvSpPr>
          <p:nvPr/>
        </p:nvSpPr>
        <p:spPr bwMode="auto">
          <a:xfrm>
            <a:off x="1703389" y="1484314"/>
            <a:ext cx="8713787" cy="3889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defRPr/>
            </a:pPr>
            <a:endParaRPr lang="pt-BR" sz="3600" b="1" i="1" dirty="0">
              <a:effectLst>
                <a:outerShdw blurRad="38100" dist="38100" dir="2700000" algn="tl">
                  <a:srgbClr val="C0C0C0"/>
                </a:outerShdw>
              </a:effectLst>
              <a:latin typeface="Arial" charset="0"/>
            </a:endParaRPr>
          </a:p>
          <a:p>
            <a:pPr algn="ctr" eaLnBrk="1" hangingPunct="1">
              <a:defRPr/>
            </a:pPr>
            <a:endParaRPr lang="pt-BR" sz="3600" b="1" i="1" dirty="0">
              <a:effectLst>
                <a:outerShdw blurRad="38100" dist="38100" dir="2700000" algn="tl">
                  <a:srgbClr val="C0C0C0"/>
                </a:outerShdw>
              </a:effectLst>
              <a:latin typeface="Arial" charset="0"/>
            </a:endParaRPr>
          </a:p>
          <a:p>
            <a:pPr algn="ctr" eaLnBrk="1" hangingPunct="1">
              <a:defRPr/>
            </a:pPr>
            <a:r>
              <a:rPr lang="pt-BR" sz="3600" b="1" i="1" dirty="0" smtClean="0">
                <a:effectLst>
                  <a:outerShdw blurRad="38100" dist="38100" dir="2700000" algn="tl">
                    <a:srgbClr val="C0C0C0"/>
                  </a:outerShdw>
                </a:effectLst>
                <a:latin typeface="Arial" charset="0"/>
              </a:rPr>
              <a:t>Financiamento do RGPS</a:t>
            </a:r>
            <a:endParaRPr lang="pt-BR" sz="3600" b="1" i="1" dirty="0">
              <a:effectLst>
                <a:outerShdw blurRad="38100" dist="38100" dir="2700000" algn="tl">
                  <a:srgbClr val="C0C0C0"/>
                </a:outerShdw>
              </a:effectLst>
              <a:latin typeface="Arial" charset="0"/>
            </a:endParaRPr>
          </a:p>
          <a:p>
            <a:pPr algn="ctr" eaLnBrk="1" hangingPunct="1">
              <a:defRPr/>
            </a:pPr>
            <a:endParaRPr lang="pt-BR" sz="3600" b="1" i="1" dirty="0">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419021978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24000" y="80964"/>
            <a:ext cx="9144000" cy="847725"/>
          </a:xfrm>
        </p:spPr>
        <p:txBody>
          <a:bodyPr rtlCol="0">
            <a:normAutofit/>
          </a:bodyPr>
          <a:lstStyle/>
          <a:p>
            <a:pPr>
              <a:defRPr/>
            </a:pPr>
            <a:r>
              <a:rPr lang="pt-BR" sz="3200" b="1" dirty="0">
                <a:latin typeface="+mn-lt"/>
              </a:rPr>
              <a:t>Estrutura dos benefícios da previdência social</a:t>
            </a:r>
          </a:p>
        </p:txBody>
      </p:sp>
      <p:graphicFrame>
        <p:nvGraphicFramePr>
          <p:cNvPr id="5" name="Tabela 4"/>
          <p:cNvGraphicFramePr>
            <a:graphicFrameLocks noGrp="1"/>
          </p:cNvGraphicFramePr>
          <p:nvPr/>
        </p:nvGraphicFramePr>
        <p:xfrm>
          <a:off x="2846388" y="817564"/>
          <a:ext cx="6413500" cy="5761036"/>
        </p:xfrm>
        <a:graphic>
          <a:graphicData uri="http://schemas.openxmlformats.org/drawingml/2006/table">
            <a:tbl>
              <a:tblPr/>
              <a:tblGrid>
                <a:gridCol w="1061228"/>
                <a:gridCol w="2592677"/>
                <a:gridCol w="255518"/>
                <a:gridCol w="1276238"/>
                <a:gridCol w="1227839"/>
              </a:tblGrid>
              <a:tr h="190338">
                <a:tc rowSpan="3" gridSpan="2">
                  <a:txBody>
                    <a:bodyPr/>
                    <a:lstStyle/>
                    <a:p>
                      <a:pPr algn="ctr" fontAlgn="ctr"/>
                      <a:r>
                        <a:rPr lang="pt-BR" sz="1200" b="1" i="0" u="none" strike="noStrike" dirty="0" smtClean="0">
                          <a:solidFill>
                            <a:srgbClr val="FFFFFF"/>
                          </a:solidFill>
                          <a:effectLst/>
                          <a:latin typeface="+mn-lt"/>
                        </a:rPr>
                        <a:t>BENEFÍCIOS EMITIDOS POR GRUPOS </a:t>
                      </a:r>
                      <a:r>
                        <a:rPr lang="pt-BR" sz="1200" b="1" i="0" u="none" strike="noStrike" dirty="0">
                          <a:solidFill>
                            <a:srgbClr val="FFFFFF"/>
                          </a:solidFill>
                          <a:effectLst/>
                          <a:latin typeface="+mn-lt"/>
                        </a:rPr>
                        <a:t>DE ESPÉCIES</a:t>
                      </a: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BB8"/>
                    </a:solidFill>
                  </a:tcPr>
                </a:tc>
                <a:tc rowSpan="3" hMerge="1">
                  <a:txBody>
                    <a:bodyPr/>
                    <a:lstStyle/>
                    <a:p>
                      <a:endParaRPr lang="pt-BR"/>
                    </a:p>
                  </a:txBody>
                  <a:tcPr/>
                </a:tc>
                <a:tc>
                  <a:txBody>
                    <a:bodyPr/>
                    <a:lstStyle/>
                    <a:p>
                      <a:pPr algn="ctr" fontAlgn="ctr"/>
                      <a:endParaRPr lang="pt-BR" sz="1100" b="0" i="0" u="none" strike="noStrike">
                        <a:solidFill>
                          <a:srgbClr val="FFFFFF"/>
                        </a:solidFill>
                        <a:effectLst/>
                        <a:latin typeface="+mn-lt"/>
                      </a:endParaRP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gridSpan="2">
                  <a:txBody>
                    <a:bodyPr/>
                    <a:lstStyle/>
                    <a:p>
                      <a:pPr algn="ctr" fontAlgn="ctr"/>
                      <a:r>
                        <a:rPr lang="pt-BR" sz="1200" b="1" i="0" u="none" strike="noStrike">
                          <a:solidFill>
                            <a:srgbClr val="FFFFFF"/>
                          </a:solidFill>
                          <a:effectLst/>
                          <a:latin typeface="+mn-lt"/>
                        </a:rPr>
                        <a:t>QUANTIDADE</a:t>
                      </a: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FFFFFF"/>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548BB8"/>
                    </a:solidFill>
                  </a:tcPr>
                </a:tc>
                <a:tc hMerge="1">
                  <a:txBody>
                    <a:bodyPr/>
                    <a:lstStyle/>
                    <a:p>
                      <a:endParaRPr lang="pt-BR"/>
                    </a:p>
                  </a:txBody>
                  <a:tcPr/>
                </a:tc>
              </a:tr>
              <a:tr h="243634">
                <a:tc gridSpan="2" vMerge="1">
                  <a:txBody>
                    <a:bodyPr/>
                    <a:lstStyle/>
                    <a:p>
                      <a:endParaRPr lang="pt-BR"/>
                    </a:p>
                  </a:txBody>
                  <a:tcPr/>
                </a:tc>
                <a:tc hMerge="1" vMerge="1">
                  <a:txBody>
                    <a:bodyPr/>
                    <a:lstStyle/>
                    <a:p>
                      <a:endParaRPr lang="pt-BR"/>
                    </a:p>
                  </a:txBody>
                  <a:tcPr/>
                </a:tc>
                <a:tc>
                  <a:txBody>
                    <a:bodyPr/>
                    <a:lstStyle/>
                    <a:p>
                      <a:pPr algn="ctr" fontAlgn="ctr"/>
                      <a:endParaRPr lang="pt-BR" sz="1100" b="0" i="0" u="none" strike="noStrike">
                        <a:solidFill>
                          <a:srgbClr val="FFFFFF"/>
                        </a:solidFill>
                        <a:effectLst/>
                        <a:latin typeface="+mn-lt"/>
                      </a:endParaRP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rowSpan="2">
                  <a:txBody>
                    <a:bodyPr/>
                    <a:lstStyle/>
                    <a:p>
                      <a:pPr algn="ctr" fontAlgn="ctr"/>
                      <a:r>
                        <a:rPr lang="pt-BR" sz="1200" b="1" i="0" u="none" strike="noStrike">
                          <a:solidFill>
                            <a:srgbClr val="FFFFFF"/>
                          </a:solidFill>
                          <a:effectLst/>
                          <a:latin typeface="+mn-lt"/>
                        </a:rPr>
                        <a:t>Total</a:t>
                      </a: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548BB8"/>
                    </a:solidFill>
                  </a:tcPr>
                </a:tc>
                <a:tc rowSpan="2">
                  <a:txBody>
                    <a:bodyPr/>
                    <a:lstStyle/>
                    <a:p>
                      <a:pPr algn="ctr" fontAlgn="ctr"/>
                      <a:r>
                        <a:rPr lang="pt-BR" sz="1200" b="1" i="0" u="none" strike="noStrike" dirty="0">
                          <a:solidFill>
                            <a:srgbClr val="FFFFFF"/>
                          </a:solidFill>
                          <a:effectLst/>
                          <a:latin typeface="+mn-lt"/>
                        </a:rPr>
                        <a:t>% do total</a:t>
                      </a:r>
                    </a:p>
                  </a:txBody>
                  <a:tcPr marL="7227" marR="7227" marT="72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548BB8"/>
                    </a:solidFill>
                  </a:tcPr>
                </a:tc>
              </a:tr>
              <a:tr h="174872">
                <a:tc gridSpan="2" vMerge="1">
                  <a:txBody>
                    <a:bodyPr/>
                    <a:lstStyle/>
                    <a:p>
                      <a:endParaRPr lang="pt-BR"/>
                    </a:p>
                  </a:txBody>
                  <a:tcPr/>
                </a:tc>
                <a:tc hMerge="1" vMerge="1">
                  <a:txBody>
                    <a:bodyPr/>
                    <a:lstStyle/>
                    <a:p>
                      <a:endParaRPr lang="pt-BR"/>
                    </a:p>
                  </a:txBody>
                  <a:tcPr/>
                </a:tc>
                <a:tc>
                  <a:txBody>
                    <a:bodyPr/>
                    <a:lstStyle/>
                    <a:p>
                      <a:pPr algn="ctr" fontAlgn="ctr"/>
                      <a:endParaRPr lang="pt-BR" sz="1100" b="0" i="0" u="none" strike="noStrike">
                        <a:solidFill>
                          <a:srgbClr val="FFFFFF"/>
                        </a:solidFill>
                        <a:effectLst/>
                        <a:latin typeface="+mn-lt"/>
                      </a:endParaRP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vMerge="1">
                  <a:txBody>
                    <a:bodyPr/>
                    <a:lstStyle/>
                    <a:p>
                      <a:endParaRPr lang="pt-BR"/>
                    </a:p>
                  </a:txBody>
                  <a:tcPr/>
                </a:tc>
                <a:tc vMerge="1">
                  <a:txBody>
                    <a:bodyPr/>
                    <a:lstStyle/>
                    <a:p>
                      <a:endParaRPr lang="pt-BR"/>
                    </a:p>
                  </a:txBody>
                  <a:tcPr/>
                </a:tc>
              </a:tr>
              <a:tr h="190112">
                <a:tc>
                  <a:txBody>
                    <a:bodyPr/>
                    <a:lstStyle/>
                    <a:p>
                      <a:pPr algn="l" fontAlgn="ctr"/>
                      <a:r>
                        <a:rPr lang="pt-BR" sz="1200" b="1" i="0" u="none" strike="noStrike" dirty="0" smtClean="0">
                          <a:solidFill>
                            <a:srgbClr val="000000"/>
                          </a:solidFill>
                          <a:effectLst/>
                          <a:latin typeface="+mn-lt"/>
                        </a:rPr>
                        <a:t> TOTAL</a:t>
                      </a:r>
                      <a:endParaRPr lang="pt-BR" sz="1200" b="1" i="0" u="none" strike="noStrike" dirty="0">
                        <a:solidFill>
                          <a:srgbClr val="000000"/>
                        </a:solidFill>
                        <a:effectLst/>
                        <a:latin typeface="+mn-lt"/>
                      </a:endParaRPr>
                    </a:p>
                  </a:txBody>
                  <a:tcPr marL="7227" marR="7227" marT="7226"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tcPr>
                </a:tc>
                <a:tc>
                  <a:txBody>
                    <a:bodyPr/>
                    <a:lstStyle/>
                    <a:p>
                      <a:pPr algn="l" fontAlgn="ctr"/>
                      <a:r>
                        <a:rPr lang="pt-BR" sz="1200" b="1" i="0" u="none" strike="noStrike" dirty="0">
                          <a:solidFill>
                            <a:srgbClr val="000000"/>
                          </a:solidFill>
                          <a:effectLst/>
                          <a:latin typeface="+mn-lt"/>
                        </a:rPr>
                        <a:t> </a:t>
                      </a:r>
                    </a:p>
                  </a:txBody>
                  <a:tcPr marL="7227" marR="7227" marT="7226"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tcPr>
                </a:tc>
                <a:tc>
                  <a:txBody>
                    <a:bodyPr/>
                    <a:lstStyle/>
                    <a:p>
                      <a:pPr algn="l" fontAlgn="ctr"/>
                      <a:endParaRPr lang="pt-BR" sz="1100" b="0" i="0" u="none" strike="noStrike">
                        <a:solidFill>
                          <a:srgbClr val="000000"/>
                        </a:solidFill>
                        <a:effectLst/>
                        <a:latin typeface="+mn-lt"/>
                      </a:endParaRP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ctr"/>
                      <a:r>
                        <a:rPr lang="pt-BR" sz="1200" b="1" i="0" u="none" strike="noStrike" dirty="0">
                          <a:solidFill>
                            <a:srgbClr val="000000"/>
                          </a:solidFill>
                          <a:effectLst/>
                          <a:latin typeface="+mn-lt"/>
                        </a:rPr>
                        <a:t>32.605.807</a:t>
                      </a:r>
                    </a:p>
                  </a:txBody>
                  <a:tcPr marL="7227" marR="7227" marT="7226"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tcPr>
                </a:tc>
                <a:tc>
                  <a:txBody>
                    <a:bodyPr/>
                    <a:lstStyle/>
                    <a:p>
                      <a:pPr algn="r" fontAlgn="ctr"/>
                      <a:r>
                        <a:rPr lang="pt-BR" sz="1200" b="1" i="0" u="none" strike="noStrike">
                          <a:solidFill>
                            <a:srgbClr val="000000"/>
                          </a:solidFill>
                          <a:effectLst/>
                          <a:latin typeface="+mn-lt"/>
                        </a:rPr>
                        <a:t>100,00</a:t>
                      </a:r>
                    </a:p>
                  </a:txBody>
                  <a:tcPr marL="7227" marR="7227" marT="7226" marB="0" anchor="ctr">
                    <a:lnL>
                      <a:noFill/>
                    </a:lnL>
                    <a:lnR>
                      <a:noFill/>
                    </a:lnR>
                    <a:lnT w="6350" cap="flat" cmpd="sng" algn="ctr">
                      <a:solidFill>
                        <a:srgbClr val="000000"/>
                      </a:solidFill>
                      <a:prstDash val="dot"/>
                      <a:round/>
                      <a:headEnd type="none" w="med" len="med"/>
                      <a:tailEnd type="none" w="med" len="med"/>
                    </a:lnT>
                    <a:lnB>
                      <a:noFill/>
                    </a:lnB>
                  </a:tcPr>
                </a:tc>
              </a:tr>
              <a:tr h="190112">
                <a:tc gridSpan="2">
                  <a:txBody>
                    <a:bodyPr/>
                    <a:lstStyle/>
                    <a:p>
                      <a:pPr algn="l" fontAlgn="ctr"/>
                      <a:r>
                        <a:rPr lang="pt-BR" sz="1200" b="1" i="0" u="none" strike="noStrike" dirty="0" smtClean="0">
                          <a:solidFill>
                            <a:srgbClr val="000000"/>
                          </a:solidFill>
                          <a:effectLst/>
                          <a:latin typeface="+mn-lt"/>
                        </a:rPr>
                        <a:t> BENEFÍCIOS </a:t>
                      </a:r>
                      <a:r>
                        <a:rPr lang="pt-BR" sz="1200" b="1" i="0" u="none" strike="noStrike" dirty="0">
                          <a:solidFill>
                            <a:srgbClr val="000000"/>
                          </a:solidFill>
                          <a:effectLst/>
                          <a:latin typeface="+mn-lt"/>
                        </a:rPr>
                        <a:t>DO RGPS</a:t>
                      </a: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hMerge="1">
                  <a:txBody>
                    <a:bodyPr/>
                    <a:lstStyle/>
                    <a:p>
                      <a:endParaRPr lang="pt-BR"/>
                    </a:p>
                  </a:txBody>
                  <a:tcPr/>
                </a:tc>
                <a:tc>
                  <a:txBody>
                    <a:bodyPr/>
                    <a:lstStyle/>
                    <a:p>
                      <a:pPr algn="l" fontAlgn="ctr"/>
                      <a:endParaRPr lang="pt-BR" sz="1100" b="0" i="0" u="none" strike="noStrike" dirty="0">
                        <a:solidFill>
                          <a:srgbClr val="000000"/>
                        </a:solidFill>
                        <a:effectLst/>
                        <a:latin typeface="+mn-lt"/>
                      </a:endParaRP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ctr"/>
                      <a:r>
                        <a:rPr lang="pt-BR" sz="1200" b="1" i="0" u="none" strike="noStrike" dirty="0">
                          <a:solidFill>
                            <a:srgbClr val="000000"/>
                          </a:solidFill>
                          <a:effectLst/>
                          <a:latin typeface="+mn-lt"/>
                        </a:rPr>
                        <a:t>28.202.780</a:t>
                      </a:r>
                    </a:p>
                  </a:txBody>
                  <a:tcPr marL="7227" marR="7227" marT="7226" marB="0" anchor="ctr">
                    <a:lnL w="6350" cap="flat" cmpd="sng" algn="ctr">
                      <a:solidFill>
                        <a:srgbClr val="000000"/>
                      </a:solidFill>
                      <a:prstDash val="dot"/>
                      <a:round/>
                      <a:headEnd type="none" w="med" len="med"/>
                      <a:tailEnd type="none" w="med" len="med"/>
                    </a:lnL>
                    <a:lnR>
                      <a:noFill/>
                    </a:lnR>
                    <a:lnT>
                      <a:noFill/>
                    </a:lnT>
                    <a:lnB>
                      <a:noFill/>
                    </a:lnB>
                  </a:tcPr>
                </a:tc>
                <a:tc>
                  <a:txBody>
                    <a:bodyPr/>
                    <a:lstStyle/>
                    <a:p>
                      <a:pPr algn="r" fontAlgn="ctr"/>
                      <a:r>
                        <a:rPr lang="pt-BR" sz="1200" b="1" i="0" u="none" strike="noStrike" dirty="0">
                          <a:solidFill>
                            <a:srgbClr val="000000"/>
                          </a:solidFill>
                          <a:effectLst/>
                          <a:latin typeface="+mn-lt"/>
                        </a:rPr>
                        <a:t>  86,50</a:t>
                      </a:r>
                    </a:p>
                  </a:txBody>
                  <a:tcPr marL="7227" marR="7227" marT="7226" marB="0" anchor="ctr">
                    <a:lnL>
                      <a:noFill/>
                    </a:lnL>
                    <a:lnR>
                      <a:noFill/>
                    </a:lnR>
                    <a:lnT>
                      <a:noFill/>
                    </a:lnT>
                    <a:lnB>
                      <a:noFill/>
                    </a:lnB>
                  </a:tcPr>
                </a:tc>
              </a:tr>
              <a:tr h="222658">
                <a:tc gridSpan="2">
                  <a:txBody>
                    <a:bodyPr/>
                    <a:lstStyle/>
                    <a:p>
                      <a:pPr algn="l" fontAlgn="ctr"/>
                      <a:r>
                        <a:rPr lang="pt-BR" sz="1200" b="1" i="0" u="none" strike="noStrike" dirty="0">
                          <a:solidFill>
                            <a:srgbClr val="000000"/>
                          </a:solidFill>
                          <a:effectLst/>
                          <a:latin typeface="+mn-lt"/>
                        </a:rPr>
                        <a:t>Previdenciários</a:t>
                      </a:r>
                    </a:p>
                  </a:txBody>
                  <a:tcPr marL="86724"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hMerge="1">
                  <a:txBody>
                    <a:bodyPr/>
                    <a:lstStyle/>
                    <a:p>
                      <a:endParaRPr lang="pt-BR"/>
                    </a:p>
                  </a:txBody>
                  <a:tcPr/>
                </a:tc>
                <a:tc>
                  <a:txBody>
                    <a:bodyPr/>
                    <a:lstStyle/>
                    <a:p>
                      <a:pPr algn="l" fontAlgn="ctr"/>
                      <a:endParaRPr lang="pt-BR" sz="1100" b="1" i="0" u="none" strike="noStrike">
                        <a:solidFill>
                          <a:srgbClr val="000000"/>
                        </a:solidFill>
                        <a:effectLst/>
                        <a:latin typeface="+mn-lt"/>
                      </a:endParaRP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ctr"/>
                      <a:r>
                        <a:rPr lang="pt-BR" sz="1200" b="1" i="0" u="none" strike="noStrike">
                          <a:solidFill>
                            <a:srgbClr val="000000"/>
                          </a:solidFill>
                          <a:effectLst/>
                          <a:latin typeface="+mn-lt"/>
                        </a:rPr>
                        <a:t>27.351.621</a:t>
                      </a:r>
                    </a:p>
                  </a:txBody>
                  <a:tcPr marL="7227" marR="7227" marT="7226" marB="0" anchor="ctr">
                    <a:lnL w="6350" cap="flat" cmpd="sng" algn="ctr">
                      <a:solidFill>
                        <a:srgbClr val="000000"/>
                      </a:solidFill>
                      <a:prstDash val="dot"/>
                      <a:round/>
                      <a:headEnd type="none" w="med" len="med"/>
                      <a:tailEnd type="none" w="med" len="med"/>
                    </a:lnL>
                    <a:lnR>
                      <a:noFill/>
                    </a:lnR>
                    <a:lnT>
                      <a:noFill/>
                    </a:lnT>
                    <a:lnB>
                      <a:noFill/>
                    </a:lnB>
                  </a:tcPr>
                </a:tc>
                <a:tc>
                  <a:txBody>
                    <a:bodyPr/>
                    <a:lstStyle/>
                    <a:p>
                      <a:pPr algn="r" fontAlgn="ctr"/>
                      <a:r>
                        <a:rPr lang="pt-BR" sz="1200" b="1" i="0" u="none" strike="noStrike" dirty="0">
                          <a:solidFill>
                            <a:srgbClr val="000000"/>
                          </a:solidFill>
                          <a:effectLst/>
                          <a:latin typeface="+mn-lt"/>
                        </a:rPr>
                        <a:t>  83,89</a:t>
                      </a:r>
                    </a:p>
                  </a:txBody>
                  <a:tcPr marL="7227" marR="7227" marT="7226" marB="0" anchor="ctr">
                    <a:lnL>
                      <a:noFill/>
                    </a:lnL>
                    <a:lnR>
                      <a:noFill/>
                    </a:lnR>
                    <a:lnT>
                      <a:noFill/>
                    </a:lnT>
                    <a:lnB>
                      <a:noFill/>
                    </a:lnB>
                  </a:tcPr>
                </a:tc>
              </a:tr>
              <a:tr h="217217">
                <a:tc gridSpan="2">
                  <a:txBody>
                    <a:bodyPr/>
                    <a:lstStyle/>
                    <a:p>
                      <a:pPr algn="l" fontAlgn="ctr"/>
                      <a:r>
                        <a:rPr lang="pt-BR" sz="1200" b="0" i="0" u="none" strike="noStrike" dirty="0">
                          <a:effectLst/>
                          <a:latin typeface="+mn-lt"/>
                        </a:rPr>
                        <a:t>Aposentadorias</a:t>
                      </a:r>
                    </a:p>
                  </a:txBody>
                  <a:tcPr marL="173448"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hMerge="1">
                  <a:txBody>
                    <a:bodyPr/>
                    <a:lstStyle/>
                    <a:p>
                      <a:endParaRPr lang="pt-BR"/>
                    </a:p>
                  </a:txBody>
                  <a:tcPr/>
                </a:tc>
                <a:tc>
                  <a:txBody>
                    <a:bodyPr/>
                    <a:lstStyle/>
                    <a:p>
                      <a:pPr algn="l" fontAlgn="ctr"/>
                      <a:endParaRPr lang="pt-BR" sz="1100" b="0" i="0" u="none" strike="noStrike">
                        <a:effectLst/>
                        <a:latin typeface="+mn-lt"/>
                      </a:endParaRP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ctr"/>
                      <a:r>
                        <a:rPr lang="pt-BR" sz="1200" b="0" i="0" u="none" strike="noStrike">
                          <a:effectLst/>
                          <a:latin typeface="+mn-lt"/>
                        </a:rPr>
                        <a:t>18.245.642</a:t>
                      </a:r>
                    </a:p>
                  </a:txBody>
                  <a:tcPr marL="7227" marR="7227" marT="7226" marB="0" anchor="ctr">
                    <a:lnL w="6350" cap="flat" cmpd="sng" algn="ctr">
                      <a:solidFill>
                        <a:srgbClr val="000000"/>
                      </a:solidFill>
                      <a:prstDash val="dot"/>
                      <a:round/>
                      <a:headEnd type="none" w="med" len="med"/>
                      <a:tailEnd type="none" w="med" len="med"/>
                    </a:lnL>
                    <a:lnR>
                      <a:noFill/>
                    </a:lnR>
                    <a:lnT>
                      <a:noFill/>
                    </a:lnT>
                    <a:lnB>
                      <a:noFill/>
                    </a:lnB>
                  </a:tcPr>
                </a:tc>
                <a:tc>
                  <a:txBody>
                    <a:bodyPr/>
                    <a:lstStyle/>
                    <a:p>
                      <a:pPr algn="r" fontAlgn="ctr"/>
                      <a:r>
                        <a:rPr lang="pt-BR" sz="1200" b="0" i="0" u="none" strike="noStrike" dirty="0">
                          <a:effectLst/>
                          <a:latin typeface="+mn-lt"/>
                        </a:rPr>
                        <a:t>  55,96</a:t>
                      </a:r>
                    </a:p>
                  </a:txBody>
                  <a:tcPr marL="7227" marR="7227" marT="7226" marB="0" anchor="ctr">
                    <a:lnL>
                      <a:noFill/>
                    </a:lnL>
                    <a:lnR>
                      <a:noFill/>
                    </a:lnR>
                    <a:lnT>
                      <a:noFill/>
                    </a:lnT>
                    <a:lnB>
                      <a:noFill/>
                    </a:lnB>
                  </a:tcPr>
                </a:tc>
              </a:tr>
              <a:tr h="209173">
                <a:tc gridSpan="2">
                  <a:txBody>
                    <a:bodyPr/>
                    <a:lstStyle/>
                    <a:p>
                      <a:pPr algn="l" fontAlgn="ctr"/>
                      <a:r>
                        <a:rPr lang="pt-BR" sz="1200" b="0" i="0" u="none" strike="noStrike" dirty="0">
                          <a:effectLst/>
                          <a:latin typeface="+mn-lt"/>
                        </a:rPr>
                        <a:t>Idade</a:t>
                      </a:r>
                    </a:p>
                  </a:txBody>
                  <a:tcPr marL="260172"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hMerge="1">
                  <a:txBody>
                    <a:bodyPr/>
                    <a:lstStyle/>
                    <a:p>
                      <a:endParaRPr lang="pt-BR"/>
                    </a:p>
                  </a:txBody>
                  <a:tcPr/>
                </a:tc>
                <a:tc>
                  <a:txBody>
                    <a:bodyPr/>
                    <a:lstStyle/>
                    <a:p>
                      <a:pPr algn="l" fontAlgn="ctr"/>
                      <a:endParaRPr lang="pt-BR" sz="1100" b="0" i="0" u="none" strike="noStrike">
                        <a:effectLst/>
                        <a:latin typeface="+mn-lt"/>
                      </a:endParaRP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ctr"/>
                      <a:r>
                        <a:rPr lang="pt-BR" sz="1200" b="0" i="0" u="none" strike="noStrike">
                          <a:effectLst/>
                          <a:latin typeface="+mn-lt"/>
                        </a:rPr>
                        <a:t>  9.678.733</a:t>
                      </a:r>
                    </a:p>
                  </a:txBody>
                  <a:tcPr marL="7227" marR="7227" marT="7226" marB="0" anchor="ctr">
                    <a:lnL w="6350" cap="flat" cmpd="sng" algn="ctr">
                      <a:solidFill>
                        <a:srgbClr val="000000"/>
                      </a:solidFill>
                      <a:prstDash val="dot"/>
                      <a:round/>
                      <a:headEnd type="none" w="med" len="med"/>
                      <a:tailEnd type="none" w="med" len="med"/>
                    </a:lnL>
                    <a:lnR>
                      <a:noFill/>
                    </a:lnR>
                    <a:lnT>
                      <a:noFill/>
                    </a:lnT>
                    <a:lnB>
                      <a:noFill/>
                    </a:lnB>
                  </a:tcPr>
                </a:tc>
                <a:tc>
                  <a:txBody>
                    <a:bodyPr/>
                    <a:lstStyle/>
                    <a:p>
                      <a:pPr algn="r" fontAlgn="ctr"/>
                      <a:r>
                        <a:rPr lang="pt-BR" sz="1200" b="0" i="0" u="none" strike="noStrike" dirty="0">
                          <a:effectLst/>
                          <a:latin typeface="+mn-lt"/>
                        </a:rPr>
                        <a:t>  29,68</a:t>
                      </a:r>
                    </a:p>
                  </a:txBody>
                  <a:tcPr marL="7227" marR="7227" marT="7226" marB="0" anchor="ctr">
                    <a:lnL>
                      <a:noFill/>
                    </a:lnL>
                    <a:lnR>
                      <a:noFill/>
                    </a:lnR>
                    <a:lnT>
                      <a:noFill/>
                    </a:lnT>
                    <a:lnB>
                      <a:noFill/>
                    </a:lnB>
                  </a:tcPr>
                </a:tc>
              </a:tr>
              <a:tr h="225262">
                <a:tc gridSpan="2">
                  <a:txBody>
                    <a:bodyPr/>
                    <a:lstStyle/>
                    <a:p>
                      <a:pPr algn="l" fontAlgn="ctr"/>
                      <a:r>
                        <a:rPr lang="pt-BR" sz="1200" b="0" i="0" u="none" strike="noStrike" dirty="0">
                          <a:effectLst/>
                          <a:latin typeface="+mn-lt"/>
                        </a:rPr>
                        <a:t>Invalidez</a:t>
                      </a:r>
                    </a:p>
                  </a:txBody>
                  <a:tcPr marL="260172"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hMerge="1">
                  <a:txBody>
                    <a:bodyPr/>
                    <a:lstStyle/>
                    <a:p>
                      <a:endParaRPr lang="pt-BR"/>
                    </a:p>
                  </a:txBody>
                  <a:tcPr/>
                </a:tc>
                <a:tc>
                  <a:txBody>
                    <a:bodyPr/>
                    <a:lstStyle/>
                    <a:p>
                      <a:pPr algn="l" fontAlgn="ctr"/>
                      <a:endParaRPr lang="pt-BR" sz="1100" b="0" i="0" u="none" strike="noStrike">
                        <a:effectLst/>
                        <a:latin typeface="+mn-lt"/>
                      </a:endParaRP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ctr"/>
                      <a:r>
                        <a:rPr lang="pt-BR" sz="1200" b="0" i="0" u="none" strike="noStrike">
                          <a:effectLst/>
                          <a:latin typeface="+mn-lt"/>
                        </a:rPr>
                        <a:t>  3.203.671</a:t>
                      </a:r>
                    </a:p>
                  </a:txBody>
                  <a:tcPr marL="7227" marR="7227" marT="7226" marB="0" anchor="ctr">
                    <a:lnL w="6350" cap="flat" cmpd="sng" algn="ctr">
                      <a:solidFill>
                        <a:srgbClr val="000000"/>
                      </a:solidFill>
                      <a:prstDash val="dot"/>
                      <a:round/>
                      <a:headEnd type="none" w="med" len="med"/>
                      <a:tailEnd type="none" w="med" len="med"/>
                    </a:lnL>
                    <a:lnR>
                      <a:noFill/>
                    </a:lnR>
                    <a:lnT>
                      <a:noFill/>
                    </a:lnT>
                    <a:lnB>
                      <a:noFill/>
                    </a:lnB>
                  </a:tcPr>
                </a:tc>
                <a:tc>
                  <a:txBody>
                    <a:bodyPr/>
                    <a:lstStyle/>
                    <a:p>
                      <a:pPr algn="r" fontAlgn="ctr"/>
                      <a:r>
                        <a:rPr lang="pt-BR" sz="1200" b="0" i="0" u="none" strike="noStrike" dirty="0">
                          <a:effectLst/>
                          <a:latin typeface="+mn-lt"/>
                        </a:rPr>
                        <a:t>    9,83</a:t>
                      </a:r>
                    </a:p>
                  </a:txBody>
                  <a:tcPr marL="7227" marR="7227" marT="7226" marB="0" anchor="ctr">
                    <a:lnL>
                      <a:noFill/>
                    </a:lnL>
                    <a:lnR>
                      <a:noFill/>
                    </a:lnR>
                    <a:lnT>
                      <a:noFill/>
                    </a:lnT>
                    <a:lnB>
                      <a:noFill/>
                    </a:lnB>
                  </a:tcPr>
                </a:tc>
              </a:tr>
              <a:tr h="233309">
                <a:tc gridSpan="2">
                  <a:txBody>
                    <a:bodyPr/>
                    <a:lstStyle/>
                    <a:p>
                      <a:pPr algn="l" fontAlgn="ctr"/>
                      <a:r>
                        <a:rPr lang="pt-BR" sz="1200" b="0" i="0" u="none" strike="noStrike" dirty="0">
                          <a:effectLst/>
                          <a:latin typeface="+mn-lt"/>
                        </a:rPr>
                        <a:t>Tempo de Contribuição</a:t>
                      </a:r>
                    </a:p>
                  </a:txBody>
                  <a:tcPr marL="260172"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hMerge="1">
                  <a:txBody>
                    <a:bodyPr/>
                    <a:lstStyle/>
                    <a:p>
                      <a:endParaRPr lang="pt-BR"/>
                    </a:p>
                  </a:txBody>
                  <a:tcPr/>
                </a:tc>
                <a:tc>
                  <a:txBody>
                    <a:bodyPr/>
                    <a:lstStyle/>
                    <a:p>
                      <a:pPr algn="l" fontAlgn="ctr"/>
                      <a:endParaRPr lang="pt-BR" sz="1100" b="0" i="0" u="none" strike="noStrike">
                        <a:effectLst/>
                        <a:latin typeface="+mn-lt"/>
                      </a:endParaRP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ctr"/>
                      <a:r>
                        <a:rPr lang="pt-BR" sz="1200" b="0" i="0" u="none" strike="noStrike">
                          <a:effectLst/>
                          <a:latin typeface="+mn-lt"/>
                        </a:rPr>
                        <a:t>  5.363.238</a:t>
                      </a:r>
                    </a:p>
                  </a:txBody>
                  <a:tcPr marL="7227" marR="7227" marT="7226" marB="0" anchor="ctr">
                    <a:lnL w="6350" cap="flat" cmpd="sng" algn="ctr">
                      <a:solidFill>
                        <a:srgbClr val="000000"/>
                      </a:solidFill>
                      <a:prstDash val="dot"/>
                      <a:round/>
                      <a:headEnd type="none" w="med" len="med"/>
                      <a:tailEnd type="none" w="med" len="med"/>
                    </a:lnL>
                    <a:lnR>
                      <a:noFill/>
                    </a:lnR>
                    <a:lnT>
                      <a:noFill/>
                    </a:lnT>
                    <a:lnB>
                      <a:noFill/>
                    </a:lnB>
                  </a:tcPr>
                </a:tc>
                <a:tc>
                  <a:txBody>
                    <a:bodyPr/>
                    <a:lstStyle/>
                    <a:p>
                      <a:pPr algn="r" fontAlgn="ctr"/>
                      <a:r>
                        <a:rPr lang="pt-BR" sz="1200" b="0" i="0" u="none" strike="noStrike" dirty="0">
                          <a:effectLst/>
                          <a:latin typeface="+mn-lt"/>
                        </a:rPr>
                        <a:t>  16,45</a:t>
                      </a:r>
                    </a:p>
                  </a:txBody>
                  <a:tcPr marL="7227" marR="7227" marT="7226" marB="0" anchor="ctr">
                    <a:lnL>
                      <a:noFill/>
                    </a:lnL>
                    <a:lnR>
                      <a:noFill/>
                    </a:lnR>
                    <a:lnT>
                      <a:noFill/>
                    </a:lnT>
                    <a:lnB>
                      <a:noFill/>
                    </a:lnB>
                  </a:tcPr>
                </a:tc>
              </a:tr>
              <a:tr h="233308">
                <a:tc gridSpan="2">
                  <a:txBody>
                    <a:bodyPr/>
                    <a:lstStyle/>
                    <a:p>
                      <a:pPr algn="l" fontAlgn="ctr"/>
                      <a:r>
                        <a:rPr lang="pt-BR" sz="1200" b="0" i="0" u="none" strike="noStrike" dirty="0">
                          <a:effectLst/>
                          <a:latin typeface="+mn-lt"/>
                        </a:rPr>
                        <a:t>Pensões por Morte</a:t>
                      </a:r>
                    </a:p>
                  </a:txBody>
                  <a:tcPr marL="173448"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hMerge="1">
                  <a:txBody>
                    <a:bodyPr/>
                    <a:lstStyle/>
                    <a:p>
                      <a:endParaRPr lang="pt-BR"/>
                    </a:p>
                  </a:txBody>
                  <a:tcPr/>
                </a:tc>
                <a:tc>
                  <a:txBody>
                    <a:bodyPr/>
                    <a:lstStyle/>
                    <a:p>
                      <a:pPr algn="l" fontAlgn="ctr"/>
                      <a:endParaRPr lang="pt-BR" sz="1100" b="0" i="0" u="none" strike="noStrike">
                        <a:effectLst/>
                        <a:latin typeface="+mn-lt"/>
                      </a:endParaRP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ctr"/>
                      <a:r>
                        <a:rPr lang="pt-BR" sz="1200" b="0" i="0" u="none" strike="noStrike" dirty="0">
                          <a:effectLst/>
                          <a:latin typeface="+mn-lt"/>
                        </a:rPr>
                        <a:t>  7.389.554</a:t>
                      </a:r>
                    </a:p>
                  </a:txBody>
                  <a:tcPr marL="7227" marR="7227" marT="7226" marB="0" anchor="ctr">
                    <a:lnL w="6350" cap="flat" cmpd="sng" algn="ctr">
                      <a:solidFill>
                        <a:srgbClr val="000000"/>
                      </a:solidFill>
                      <a:prstDash val="dot"/>
                      <a:round/>
                      <a:headEnd type="none" w="med" len="med"/>
                      <a:tailEnd type="none" w="med" len="med"/>
                    </a:lnL>
                    <a:lnR>
                      <a:noFill/>
                    </a:lnR>
                    <a:lnT>
                      <a:noFill/>
                    </a:lnT>
                    <a:lnB>
                      <a:noFill/>
                    </a:lnB>
                  </a:tcPr>
                </a:tc>
                <a:tc>
                  <a:txBody>
                    <a:bodyPr/>
                    <a:lstStyle/>
                    <a:p>
                      <a:pPr algn="r" fontAlgn="ctr"/>
                      <a:r>
                        <a:rPr lang="pt-BR" sz="1200" b="0" i="0" u="none" strike="noStrike" dirty="0">
                          <a:effectLst/>
                          <a:latin typeface="+mn-lt"/>
                        </a:rPr>
                        <a:t>  22,66</a:t>
                      </a:r>
                    </a:p>
                  </a:txBody>
                  <a:tcPr marL="7227" marR="7227" marT="7226" marB="0" anchor="ctr">
                    <a:lnL>
                      <a:noFill/>
                    </a:lnL>
                    <a:lnR>
                      <a:noFill/>
                    </a:lnR>
                    <a:lnT>
                      <a:noFill/>
                    </a:lnT>
                    <a:lnB>
                      <a:noFill/>
                    </a:lnB>
                  </a:tcPr>
                </a:tc>
              </a:tr>
              <a:tr h="257444">
                <a:tc gridSpan="2">
                  <a:txBody>
                    <a:bodyPr/>
                    <a:lstStyle/>
                    <a:p>
                      <a:pPr algn="l" fontAlgn="ctr"/>
                      <a:r>
                        <a:rPr lang="pt-BR" sz="1200" b="0" i="0" u="none" strike="noStrike" dirty="0">
                          <a:effectLst/>
                          <a:latin typeface="+mn-lt"/>
                        </a:rPr>
                        <a:t>Auxílios</a:t>
                      </a:r>
                    </a:p>
                  </a:txBody>
                  <a:tcPr marL="173448"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hMerge="1">
                  <a:txBody>
                    <a:bodyPr/>
                    <a:lstStyle/>
                    <a:p>
                      <a:endParaRPr lang="pt-BR"/>
                    </a:p>
                  </a:txBody>
                  <a:tcPr/>
                </a:tc>
                <a:tc>
                  <a:txBody>
                    <a:bodyPr/>
                    <a:lstStyle/>
                    <a:p>
                      <a:pPr algn="l" fontAlgn="ctr"/>
                      <a:endParaRPr lang="pt-BR" sz="1100" b="0" i="0" u="none" strike="noStrike">
                        <a:effectLst/>
                        <a:latin typeface="+mn-lt"/>
                      </a:endParaRP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ctr"/>
                      <a:r>
                        <a:rPr lang="pt-BR" sz="1200" b="0" i="0" u="none" strike="noStrike" dirty="0">
                          <a:effectLst/>
                          <a:latin typeface="+mn-lt"/>
                        </a:rPr>
                        <a:t>  1.612.459</a:t>
                      </a:r>
                    </a:p>
                  </a:txBody>
                  <a:tcPr marL="7227" marR="7227" marT="7226" marB="0" anchor="ctr">
                    <a:lnL w="6350" cap="flat" cmpd="sng" algn="ctr">
                      <a:solidFill>
                        <a:srgbClr val="000000"/>
                      </a:solidFill>
                      <a:prstDash val="dot"/>
                      <a:round/>
                      <a:headEnd type="none" w="med" len="med"/>
                      <a:tailEnd type="none" w="med" len="med"/>
                    </a:lnL>
                    <a:lnR>
                      <a:noFill/>
                    </a:lnR>
                    <a:lnT>
                      <a:noFill/>
                    </a:lnT>
                    <a:lnB>
                      <a:noFill/>
                    </a:lnB>
                  </a:tcPr>
                </a:tc>
                <a:tc>
                  <a:txBody>
                    <a:bodyPr/>
                    <a:lstStyle/>
                    <a:p>
                      <a:pPr algn="r" fontAlgn="ctr"/>
                      <a:r>
                        <a:rPr lang="pt-BR" sz="1200" b="0" i="0" u="none" strike="noStrike" dirty="0">
                          <a:effectLst/>
                          <a:latin typeface="+mn-lt"/>
                        </a:rPr>
                        <a:t>    4,95</a:t>
                      </a:r>
                    </a:p>
                  </a:txBody>
                  <a:tcPr marL="7227" marR="7227" marT="7226" marB="0" anchor="ctr">
                    <a:lnL>
                      <a:noFill/>
                    </a:lnL>
                    <a:lnR>
                      <a:noFill/>
                    </a:lnR>
                    <a:lnT>
                      <a:noFill/>
                    </a:lnT>
                    <a:lnB>
                      <a:noFill/>
                    </a:lnB>
                  </a:tcPr>
                </a:tc>
              </a:tr>
              <a:tr h="225262">
                <a:tc gridSpan="2">
                  <a:txBody>
                    <a:bodyPr/>
                    <a:lstStyle/>
                    <a:p>
                      <a:pPr algn="l" fontAlgn="ctr"/>
                      <a:r>
                        <a:rPr lang="pt-BR" sz="1200" b="0" i="0" u="none" strike="noStrike" dirty="0">
                          <a:effectLst/>
                          <a:latin typeface="+mn-lt"/>
                        </a:rPr>
                        <a:t>Doença</a:t>
                      </a:r>
                    </a:p>
                  </a:txBody>
                  <a:tcPr marL="260172"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hMerge="1">
                  <a:txBody>
                    <a:bodyPr/>
                    <a:lstStyle/>
                    <a:p>
                      <a:endParaRPr lang="pt-BR"/>
                    </a:p>
                  </a:txBody>
                  <a:tcPr/>
                </a:tc>
                <a:tc>
                  <a:txBody>
                    <a:bodyPr/>
                    <a:lstStyle/>
                    <a:p>
                      <a:pPr algn="l" fontAlgn="ctr"/>
                      <a:endParaRPr lang="pt-BR" sz="1100" b="0" i="0" u="none" strike="noStrike">
                        <a:effectLst/>
                        <a:latin typeface="+mn-lt"/>
                      </a:endParaRP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ctr"/>
                      <a:r>
                        <a:rPr lang="pt-BR" sz="1200" b="0" i="0" u="none" strike="noStrike" dirty="0">
                          <a:effectLst/>
                          <a:latin typeface="+mn-lt"/>
                        </a:rPr>
                        <a:t>  1.507.272</a:t>
                      </a:r>
                    </a:p>
                  </a:txBody>
                  <a:tcPr marL="7227" marR="7227" marT="7226" marB="0" anchor="ctr">
                    <a:lnL w="6350" cap="flat" cmpd="sng" algn="ctr">
                      <a:solidFill>
                        <a:srgbClr val="000000"/>
                      </a:solidFill>
                      <a:prstDash val="dot"/>
                      <a:round/>
                      <a:headEnd type="none" w="med" len="med"/>
                      <a:tailEnd type="none" w="med" len="med"/>
                    </a:lnL>
                    <a:lnR>
                      <a:noFill/>
                    </a:lnR>
                    <a:lnT>
                      <a:noFill/>
                    </a:lnT>
                    <a:lnB>
                      <a:noFill/>
                    </a:lnB>
                  </a:tcPr>
                </a:tc>
                <a:tc>
                  <a:txBody>
                    <a:bodyPr/>
                    <a:lstStyle/>
                    <a:p>
                      <a:pPr algn="r" fontAlgn="ctr"/>
                      <a:r>
                        <a:rPr lang="pt-BR" sz="1200" b="0" i="0" u="none" strike="noStrike" dirty="0">
                          <a:effectLst/>
                          <a:latin typeface="+mn-lt"/>
                        </a:rPr>
                        <a:t>    4,62</a:t>
                      </a:r>
                    </a:p>
                  </a:txBody>
                  <a:tcPr marL="7227" marR="7227" marT="7226" marB="0" anchor="ctr">
                    <a:lnL>
                      <a:noFill/>
                    </a:lnL>
                    <a:lnR>
                      <a:noFill/>
                    </a:lnR>
                    <a:lnT>
                      <a:noFill/>
                    </a:lnT>
                    <a:lnB>
                      <a:noFill/>
                    </a:lnB>
                  </a:tcPr>
                </a:tc>
              </a:tr>
              <a:tr h="225263">
                <a:tc gridSpan="2">
                  <a:txBody>
                    <a:bodyPr/>
                    <a:lstStyle/>
                    <a:p>
                      <a:pPr algn="l" fontAlgn="ctr"/>
                      <a:r>
                        <a:rPr lang="pt-BR" sz="1200" b="0" i="0" u="none" strike="noStrike" dirty="0">
                          <a:effectLst/>
                          <a:latin typeface="+mn-lt"/>
                        </a:rPr>
                        <a:t>Acidente</a:t>
                      </a:r>
                    </a:p>
                  </a:txBody>
                  <a:tcPr marL="260172"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hMerge="1">
                  <a:txBody>
                    <a:bodyPr/>
                    <a:lstStyle/>
                    <a:p>
                      <a:endParaRPr lang="pt-BR"/>
                    </a:p>
                  </a:txBody>
                  <a:tcPr/>
                </a:tc>
                <a:tc>
                  <a:txBody>
                    <a:bodyPr/>
                    <a:lstStyle/>
                    <a:p>
                      <a:pPr algn="l" fontAlgn="ctr"/>
                      <a:endParaRPr lang="pt-BR" sz="1100" b="0" i="0" u="none" strike="noStrike">
                        <a:effectLst/>
                        <a:latin typeface="+mn-lt"/>
                      </a:endParaRP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ctr"/>
                      <a:r>
                        <a:rPr lang="pt-BR" sz="1200" b="0" i="0" u="none" strike="noStrike" dirty="0">
                          <a:effectLst/>
                          <a:latin typeface="+mn-lt"/>
                        </a:rPr>
                        <a:t>       59.201</a:t>
                      </a:r>
                    </a:p>
                  </a:txBody>
                  <a:tcPr marL="7227" marR="7227" marT="7226" marB="0" anchor="ctr">
                    <a:lnL w="6350" cap="flat" cmpd="sng" algn="ctr">
                      <a:solidFill>
                        <a:srgbClr val="000000"/>
                      </a:solidFill>
                      <a:prstDash val="dot"/>
                      <a:round/>
                      <a:headEnd type="none" w="med" len="med"/>
                      <a:tailEnd type="none" w="med" len="med"/>
                    </a:lnL>
                    <a:lnR>
                      <a:noFill/>
                    </a:lnR>
                    <a:lnT>
                      <a:noFill/>
                    </a:lnT>
                    <a:lnB>
                      <a:noFill/>
                    </a:lnB>
                  </a:tcPr>
                </a:tc>
                <a:tc>
                  <a:txBody>
                    <a:bodyPr/>
                    <a:lstStyle/>
                    <a:p>
                      <a:pPr algn="r" fontAlgn="ctr"/>
                      <a:r>
                        <a:rPr lang="pt-BR" sz="1200" b="0" i="0" u="none" strike="noStrike" dirty="0">
                          <a:effectLst/>
                          <a:latin typeface="+mn-lt"/>
                        </a:rPr>
                        <a:t>    0,18</a:t>
                      </a:r>
                    </a:p>
                  </a:txBody>
                  <a:tcPr marL="7227" marR="7227" marT="7226" marB="0" anchor="ctr">
                    <a:lnL>
                      <a:noFill/>
                    </a:lnL>
                    <a:lnR>
                      <a:noFill/>
                    </a:lnR>
                    <a:lnT>
                      <a:noFill/>
                    </a:lnT>
                    <a:lnB>
                      <a:noFill/>
                    </a:lnB>
                  </a:tcPr>
                </a:tc>
              </a:tr>
              <a:tr h="233308">
                <a:tc gridSpan="2">
                  <a:txBody>
                    <a:bodyPr/>
                    <a:lstStyle/>
                    <a:p>
                      <a:pPr algn="l" fontAlgn="ctr"/>
                      <a:r>
                        <a:rPr lang="pt-BR" sz="1200" b="0" i="0" u="none" strike="noStrike" dirty="0">
                          <a:effectLst/>
                          <a:latin typeface="+mn-lt"/>
                        </a:rPr>
                        <a:t>Reclusão</a:t>
                      </a:r>
                    </a:p>
                  </a:txBody>
                  <a:tcPr marL="260172"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hMerge="1">
                  <a:txBody>
                    <a:bodyPr/>
                    <a:lstStyle/>
                    <a:p>
                      <a:endParaRPr lang="pt-BR"/>
                    </a:p>
                  </a:txBody>
                  <a:tcPr/>
                </a:tc>
                <a:tc>
                  <a:txBody>
                    <a:bodyPr/>
                    <a:lstStyle/>
                    <a:p>
                      <a:pPr algn="l" fontAlgn="ctr"/>
                      <a:endParaRPr lang="pt-BR" sz="1100" b="0" i="0" u="none" strike="noStrike">
                        <a:effectLst/>
                        <a:latin typeface="+mn-lt"/>
                      </a:endParaRP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ctr"/>
                      <a:r>
                        <a:rPr lang="pt-BR" sz="1200" b="0" i="0" u="none" strike="noStrike" dirty="0">
                          <a:effectLst/>
                          <a:latin typeface="+mn-lt"/>
                        </a:rPr>
                        <a:t>       45.986</a:t>
                      </a:r>
                    </a:p>
                  </a:txBody>
                  <a:tcPr marL="7227" marR="7227" marT="7226" marB="0" anchor="ctr">
                    <a:lnL w="6350" cap="flat" cmpd="sng" algn="ctr">
                      <a:solidFill>
                        <a:srgbClr val="000000"/>
                      </a:solidFill>
                      <a:prstDash val="dot"/>
                      <a:round/>
                      <a:headEnd type="none" w="med" len="med"/>
                      <a:tailEnd type="none" w="med" len="med"/>
                    </a:lnL>
                    <a:lnR>
                      <a:noFill/>
                    </a:lnR>
                    <a:lnT>
                      <a:noFill/>
                    </a:lnT>
                    <a:lnB>
                      <a:noFill/>
                    </a:lnB>
                  </a:tcPr>
                </a:tc>
                <a:tc>
                  <a:txBody>
                    <a:bodyPr/>
                    <a:lstStyle/>
                    <a:p>
                      <a:pPr algn="r" fontAlgn="ctr"/>
                      <a:r>
                        <a:rPr lang="pt-BR" sz="1200" b="0" i="0" u="none" strike="noStrike" dirty="0">
                          <a:effectLst/>
                          <a:latin typeface="+mn-lt"/>
                        </a:rPr>
                        <a:t>    0,14</a:t>
                      </a:r>
                    </a:p>
                  </a:txBody>
                  <a:tcPr marL="7227" marR="7227" marT="7226" marB="0" anchor="ctr">
                    <a:lnL>
                      <a:noFill/>
                    </a:lnL>
                    <a:lnR>
                      <a:noFill/>
                    </a:lnR>
                    <a:lnT>
                      <a:noFill/>
                    </a:lnT>
                    <a:lnB>
                      <a:noFill/>
                    </a:lnB>
                  </a:tcPr>
                </a:tc>
              </a:tr>
              <a:tr h="249398">
                <a:tc gridSpan="2">
                  <a:txBody>
                    <a:bodyPr/>
                    <a:lstStyle/>
                    <a:p>
                      <a:pPr algn="l" fontAlgn="ctr"/>
                      <a:r>
                        <a:rPr lang="pt-BR" sz="1200" b="0" i="0" u="none" strike="noStrike" dirty="0">
                          <a:effectLst/>
                          <a:latin typeface="+mn-lt"/>
                        </a:rPr>
                        <a:t>Salário-Maternidade</a:t>
                      </a:r>
                    </a:p>
                  </a:txBody>
                  <a:tcPr marL="173448"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hMerge="1">
                  <a:txBody>
                    <a:bodyPr/>
                    <a:lstStyle/>
                    <a:p>
                      <a:endParaRPr lang="pt-BR"/>
                    </a:p>
                  </a:txBody>
                  <a:tcPr/>
                </a:tc>
                <a:tc>
                  <a:txBody>
                    <a:bodyPr/>
                    <a:lstStyle/>
                    <a:p>
                      <a:pPr algn="l" fontAlgn="ctr"/>
                      <a:endParaRPr lang="pt-BR" sz="1100" b="0" i="0" u="none" strike="noStrike">
                        <a:effectLst/>
                        <a:latin typeface="+mn-lt"/>
                      </a:endParaRP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ctr"/>
                      <a:r>
                        <a:rPr lang="pt-BR" sz="1200" b="0" i="0" u="none" strike="noStrike" dirty="0">
                          <a:effectLst/>
                          <a:latin typeface="+mn-lt"/>
                        </a:rPr>
                        <a:t>     103.805</a:t>
                      </a:r>
                    </a:p>
                  </a:txBody>
                  <a:tcPr marL="7227" marR="7227" marT="7226" marB="0" anchor="ctr">
                    <a:lnL w="6350" cap="flat" cmpd="sng" algn="ctr">
                      <a:solidFill>
                        <a:srgbClr val="000000"/>
                      </a:solidFill>
                      <a:prstDash val="dot"/>
                      <a:round/>
                      <a:headEnd type="none" w="med" len="med"/>
                      <a:tailEnd type="none" w="med" len="med"/>
                    </a:lnL>
                    <a:lnR>
                      <a:noFill/>
                    </a:lnR>
                    <a:lnT>
                      <a:noFill/>
                    </a:lnT>
                    <a:lnB>
                      <a:noFill/>
                    </a:lnB>
                  </a:tcPr>
                </a:tc>
                <a:tc>
                  <a:txBody>
                    <a:bodyPr/>
                    <a:lstStyle/>
                    <a:p>
                      <a:pPr algn="r" fontAlgn="ctr"/>
                      <a:r>
                        <a:rPr lang="pt-BR" sz="1200" b="0" i="0" u="none" strike="noStrike" dirty="0">
                          <a:effectLst/>
                          <a:latin typeface="+mn-lt"/>
                        </a:rPr>
                        <a:t>    0,32</a:t>
                      </a:r>
                    </a:p>
                  </a:txBody>
                  <a:tcPr marL="7227" marR="7227" marT="7226" marB="0" anchor="ctr">
                    <a:lnL>
                      <a:noFill/>
                    </a:lnL>
                    <a:lnR>
                      <a:noFill/>
                    </a:lnR>
                    <a:lnT>
                      <a:noFill/>
                    </a:lnT>
                    <a:lnB>
                      <a:noFill/>
                    </a:lnB>
                  </a:tcPr>
                </a:tc>
              </a:tr>
              <a:tr h="233308">
                <a:tc gridSpan="2">
                  <a:txBody>
                    <a:bodyPr/>
                    <a:lstStyle/>
                    <a:p>
                      <a:pPr algn="l" fontAlgn="ctr"/>
                      <a:r>
                        <a:rPr lang="pt-BR" sz="1200" b="0" i="0" u="none" strike="noStrike" dirty="0" smtClean="0">
                          <a:solidFill>
                            <a:srgbClr val="000000"/>
                          </a:solidFill>
                          <a:effectLst/>
                          <a:latin typeface="+mn-lt"/>
                        </a:rPr>
                        <a:t>Outros</a:t>
                      </a:r>
                      <a:endParaRPr lang="pt-BR" sz="1200" b="0" i="0" u="none" strike="noStrike" dirty="0">
                        <a:solidFill>
                          <a:srgbClr val="000000"/>
                        </a:solidFill>
                        <a:effectLst/>
                        <a:latin typeface="+mn-lt"/>
                      </a:endParaRPr>
                    </a:p>
                  </a:txBody>
                  <a:tcPr marL="173448"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hMerge="1">
                  <a:txBody>
                    <a:bodyPr/>
                    <a:lstStyle/>
                    <a:p>
                      <a:endParaRPr lang="pt-BR"/>
                    </a:p>
                  </a:txBody>
                  <a:tcPr/>
                </a:tc>
                <a:tc>
                  <a:txBody>
                    <a:bodyPr/>
                    <a:lstStyle/>
                    <a:p>
                      <a:pPr algn="l" fontAlgn="ctr"/>
                      <a:endParaRPr lang="pt-BR" sz="1100" b="0" i="0" u="none" strike="noStrike">
                        <a:solidFill>
                          <a:srgbClr val="000000"/>
                        </a:solidFill>
                        <a:effectLst/>
                        <a:latin typeface="+mn-lt"/>
                      </a:endParaRP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ctr"/>
                      <a:r>
                        <a:rPr lang="pt-BR" sz="1200" b="0" i="0" u="none" strike="noStrike" dirty="0">
                          <a:effectLst/>
                          <a:latin typeface="+mn-lt"/>
                        </a:rPr>
                        <a:t>            161</a:t>
                      </a:r>
                    </a:p>
                  </a:txBody>
                  <a:tcPr marL="7227" marR="7227" marT="7226" marB="0" anchor="ctr">
                    <a:lnL w="6350" cap="flat" cmpd="sng" algn="ctr">
                      <a:solidFill>
                        <a:srgbClr val="000000"/>
                      </a:solidFill>
                      <a:prstDash val="dot"/>
                      <a:round/>
                      <a:headEnd type="none" w="med" len="med"/>
                      <a:tailEnd type="none" w="med" len="med"/>
                    </a:lnL>
                    <a:lnR>
                      <a:noFill/>
                    </a:lnR>
                    <a:lnT>
                      <a:noFill/>
                    </a:lnT>
                    <a:lnB>
                      <a:noFill/>
                    </a:lnB>
                  </a:tcPr>
                </a:tc>
                <a:tc>
                  <a:txBody>
                    <a:bodyPr/>
                    <a:lstStyle/>
                    <a:p>
                      <a:pPr algn="r" fontAlgn="ctr"/>
                      <a:r>
                        <a:rPr lang="pt-BR" sz="1200" b="0" i="0" u="none" strike="noStrike" dirty="0">
                          <a:solidFill>
                            <a:srgbClr val="000000"/>
                          </a:solidFill>
                          <a:effectLst/>
                          <a:latin typeface="+mn-lt"/>
                        </a:rPr>
                        <a:t>    0,00</a:t>
                      </a:r>
                    </a:p>
                  </a:txBody>
                  <a:tcPr marL="7227" marR="7227" marT="7226" marB="0" anchor="ctr">
                    <a:lnL>
                      <a:noFill/>
                    </a:lnL>
                    <a:lnR>
                      <a:noFill/>
                    </a:lnR>
                    <a:lnT>
                      <a:noFill/>
                    </a:lnT>
                    <a:lnB>
                      <a:noFill/>
                    </a:lnB>
                  </a:tcPr>
                </a:tc>
              </a:tr>
              <a:tr h="225263">
                <a:tc gridSpan="2">
                  <a:txBody>
                    <a:bodyPr/>
                    <a:lstStyle/>
                    <a:p>
                      <a:pPr algn="l" fontAlgn="ctr"/>
                      <a:r>
                        <a:rPr lang="pt-BR" sz="1200" b="1" i="0" u="none" strike="noStrike" dirty="0">
                          <a:effectLst/>
                          <a:latin typeface="+mn-lt"/>
                        </a:rPr>
                        <a:t>Acidentários</a:t>
                      </a:r>
                    </a:p>
                  </a:txBody>
                  <a:tcPr marL="86724"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hMerge="1">
                  <a:txBody>
                    <a:bodyPr/>
                    <a:lstStyle/>
                    <a:p>
                      <a:endParaRPr lang="pt-BR"/>
                    </a:p>
                  </a:txBody>
                  <a:tcPr/>
                </a:tc>
                <a:tc>
                  <a:txBody>
                    <a:bodyPr/>
                    <a:lstStyle/>
                    <a:p>
                      <a:pPr algn="l" fontAlgn="ctr"/>
                      <a:endParaRPr lang="pt-BR" sz="1100" b="1" i="0" u="none" strike="noStrike" dirty="0">
                        <a:effectLst/>
                        <a:latin typeface="+mn-lt"/>
                      </a:endParaRP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ctr"/>
                      <a:r>
                        <a:rPr lang="pt-BR" sz="1200" b="1" i="0" u="none" strike="noStrike" dirty="0">
                          <a:effectLst/>
                          <a:latin typeface="+mn-lt"/>
                        </a:rPr>
                        <a:t>     851.159</a:t>
                      </a:r>
                    </a:p>
                  </a:txBody>
                  <a:tcPr marL="7227" marR="7227" marT="7226" marB="0" anchor="ctr">
                    <a:lnL w="6350" cap="flat" cmpd="sng" algn="ctr">
                      <a:solidFill>
                        <a:srgbClr val="000000"/>
                      </a:solidFill>
                      <a:prstDash val="dot"/>
                      <a:round/>
                      <a:headEnd type="none" w="med" len="med"/>
                      <a:tailEnd type="none" w="med" len="med"/>
                    </a:lnL>
                    <a:lnR>
                      <a:noFill/>
                    </a:lnR>
                    <a:lnT>
                      <a:noFill/>
                    </a:lnT>
                    <a:lnB>
                      <a:noFill/>
                    </a:lnB>
                  </a:tcPr>
                </a:tc>
                <a:tc>
                  <a:txBody>
                    <a:bodyPr/>
                    <a:lstStyle/>
                    <a:p>
                      <a:pPr algn="r" fontAlgn="ctr"/>
                      <a:r>
                        <a:rPr lang="pt-BR" sz="1200" b="1" i="0" u="none" strike="noStrike" dirty="0">
                          <a:effectLst/>
                          <a:latin typeface="+mn-lt"/>
                        </a:rPr>
                        <a:t>    2,61</a:t>
                      </a:r>
                    </a:p>
                  </a:txBody>
                  <a:tcPr marL="7227" marR="7227" marT="7226" marB="0" anchor="ctr">
                    <a:lnL>
                      <a:noFill/>
                    </a:lnL>
                    <a:lnR>
                      <a:noFill/>
                    </a:lnR>
                    <a:lnT>
                      <a:noFill/>
                    </a:lnT>
                    <a:lnB>
                      <a:noFill/>
                    </a:lnB>
                  </a:tcPr>
                </a:tc>
              </a:tr>
              <a:tr h="233308">
                <a:tc gridSpan="2">
                  <a:txBody>
                    <a:bodyPr/>
                    <a:lstStyle/>
                    <a:p>
                      <a:pPr algn="l" fontAlgn="ctr"/>
                      <a:r>
                        <a:rPr lang="pt-BR" sz="1200" b="0" i="0" u="none" strike="noStrike" dirty="0">
                          <a:effectLst/>
                          <a:latin typeface="+mn-lt"/>
                        </a:rPr>
                        <a:t>Aposentadorias por Invalidez</a:t>
                      </a:r>
                    </a:p>
                  </a:txBody>
                  <a:tcPr marL="173448"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hMerge="1">
                  <a:txBody>
                    <a:bodyPr/>
                    <a:lstStyle/>
                    <a:p>
                      <a:endParaRPr lang="pt-BR"/>
                    </a:p>
                  </a:txBody>
                  <a:tcPr/>
                </a:tc>
                <a:tc>
                  <a:txBody>
                    <a:bodyPr/>
                    <a:lstStyle/>
                    <a:p>
                      <a:pPr algn="l" fontAlgn="ctr"/>
                      <a:endParaRPr lang="pt-BR" sz="1100" b="1" i="0" u="none" strike="noStrike" dirty="0">
                        <a:effectLst/>
                        <a:latin typeface="+mn-lt"/>
                      </a:endParaRP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ctr"/>
                      <a:r>
                        <a:rPr lang="pt-BR" sz="1200" b="0" i="0" u="none" strike="noStrike" dirty="0">
                          <a:effectLst/>
                          <a:latin typeface="+mn-lt"/>
                        </a:rPr>
                        <a:t>     199.297</a:t>
                      </a:r>
                    </a:p>
                  </a:txBody>
                  <a:tcPr marL="7227" marR="7227" marT="7226" marB="0" anchor="ctr">
                    <a:lnL w="6350" cap="flat" cmpd="sng" algn="ctr">
                      <a:solidFill>
                        <a:srgbClr val="000000"/>
                      </a:solidFill>
                      <a:prstDash val="dot"/>
                      <a:round/>
                      <a:headEnd type="none" w="med" len="med"/>
                      <a:tailEnd type="none" w="med" len="med"/>
                    </a:lnL>
                    <a:lnR>
                      <a:noFill/>
                    </a:lnR>
                    <a:lnT>
                      <a:noFill/>
                    </a:lnT>
                    <a:lnB>
                      <a:noFill/>
                    </a:lnB>
                  </a:tcPr>
                </a:tc>
                <a:tc>
                  <a:txBody>
                    <a:bodyPr/>
                    <a:lstStyle/>
                    <a:p>
                      <a:pPr algn="r" fontAlgn="ctr"/>
                      <a:r>
                        <a:rPr lang="pt-BR" sz="1200" b="0" i="0" u="none" strike="noStrike" dirty="0">
                          <a:effectLst/>
                          <a:latin typeface="+mn-lt"/>
                        </a:rPr>
                        <a:t>    0,61</a:t>
                      </a:r>
                    </a:p>
                  </a:txBody>
                  <a:tcPr marL="7227" marR="7227" marT="7226" marB="0" anchor="ctr">
                    <a:lnL>
                      <a:noFill/>
                    </a:lnL>
                    <a:lnR>
                      <a:noFill/>
                    </a:lnR>
                    <a:lnT>
                      <a:noFill/>
                    </a:lnT>
                    <a:lnB>
                      <a:noFill/>
                    </a:lnB>
                  </a:tcPr>
                </a:tc>
              </a:tr>
              <a:tr h="225263">
                <a:tc gridSpan="2">
                  <a:txBody>
                    <a:bodyPr/>
                    <a:lstStyle/>
                    <a:p>
                      <a:pPr algn="l" fontAlgn="ctr"/>
                      <a:r>
                        <a:rPr lang="pt-BR" sz="1200" b="0" i="0" u="none" strike="noStrike" dirty="0">
                          <a:effectLst/>
                          <a:latin typeface="+mn-lt"/>
                        </a:rPr>
                        <a:t>Pensão por Morte</a:t>
                      </a:r>
                    </a:p>
                  </a:txBody>
                  <a:tcPr marL="173448"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hMerge="1">
                  <a:txBody>
                    <a:bodyPr/>
                    <a:lstStyle/>
                    <a:p>
                      <a:endParaRPr lang="pt-BR"/>
                    </a:p>
                  </a:txBody>
                  <a:tcPr/>
                </a:tc>
                <a:tc>
                  <a:txBody>
                    <a:bodyPr/>
                    <a:lstStyle/>
                    <a:p>
                      <a:pPr algn="l" fontAlgn="ctr"/>
                      <a:endParaRPr lang="pt-BR" sz="1100" b="0" i="0" u="none" strike="noStrike">
                        <a:effectLst/>
                        <a:latin typeface="+mn-lt"/>
                      </a:endParaRP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ctr"/>
                      <a:r>
                        <a:rPr lang="pt-BR" sz="1200" b="0" i="0" u="none" strike="noStrike" dirty="0">
                          <a:effectLst/>
                          <a:latin typeface="+mn-lt"/>
                        </a:rPr>
                        <a:t>     117.523</a:t>
                      </a:r>
                    </a:p>
                  </a:txBody>
                  <a:tcPr marL="7227" marR="7227" marT="7226" marB="0" anchor="ctr">
                    <a:lnL w="6350" cap="flat" cmpd="sng" algn="ctr">
                      <a:solidFill>
                        <a:srgbClr val="000000"/>
                      </a:solidFill>
                      <a:prstDash val="dot"/>
                      <a:round/>
                      <a:headEnd type="none" w="med" len="med"/>
                      <a:tailEnd type="none" w="med" len="med"/>
                    </a:lnL>
                    <a:lnR>
                      <a:noFill/>
                    </a:lnR>
                    <a:lnT>
                      <a:noFill/>
                    </a:lnT>
                    <a:lnB>
                      <a:noFill/>
                    </a:lnB>
                  </a:tcPr>
                </a:tc>
                <a:tc>
                  <a:txBody>
                    <a:bodyPr/>
                    <a:lstStyle/>
                    <a:p>
                      <a:pPr algn="r" fontAlgn="ctr"/>
                      <a:r>
                        <a:rPr lang="pt-BR" sz="1200" b="0" i="0" u="none" strike="noStrike" dirty="0">
                          <a:effectLst/>
                          <a:latin typeface="+mn-lt"/>
                        </a:rPr>
                        <a:t>    0,36</a:t>
                      </a:r>
                    </a:p>
                  </a:txBody>
                  <a:tcPr marL="7227" marR="7227" marT="7226" marB="0" anchor="ctr">
                    <a:lnL>
                      <a:noFill/>
                    </a:lnL>
                    <a:lnR>
                      <a:noFill/>
                    </a:lnR>
                    <a:lnT>
                      <a:noFill/>
                    </a:lnT>
                    <a:lnB>
                      <a:noFill/>
                    </a:lnB>
                  </a:tcPr>
                </a:tc>
              </a:tr>
              <a:tr h="217218">
                <a:tc gridSpan="2">
                  <a:txBody>
                    <a:bodyPr/>
                    <a:lstStyle/>
                    <a:p>
                      <a:pPr algn="l" fontAlgn="ctr"/>
                      <a:r>
                        <a:rPr lang="pt-BR" sz="1200" b="0" i="0" u="none" strike="noStrike" dirty="0">
                          <a:effectLst/>
                          <a:latin typeface="+mn-lt"/>
                        </a:rPr>
                        <a:t>Auxílio-Doença</a:t>
                      </a:r>
                    </a:p>
                  </a:txBody>
                  <a:tcPr marL="173448"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hMerge="1">
                  <a:txBody>
                    <a:bodyPr/>
                    <a:lstStyle/>
                    <a:p>
                      <a:endParaRPr lang="pt-BR"/>
                    </a:p>
                  </a:txBody>
                  <a:tcPr/>
                </a:tc>
                <a:tc>
                  <a:txBody>
                    <a:bodyPr/>
                    <a:lstStyle/>
                    <a:p>
                      <a:pPr algn="l" fontAlgn="ctr"/>
                      <a:endParaRPr lang="pt-BR" sz="1100" b="0" i="0" u="none" strike="noStrike">
                        <a:effectLst/>
                        <a:latin typeface="+mn-lt"/>
                      </a:endParaRP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ctr"/>
                      <a:r>
                        <a:rPr lang="pt-BR" sz="1200" b="0" i="0" u="none" strike="noStrike" dirty="0">
                          <a:effectLst/>
                          <a:latin typeface="+mn-lt"/>
                        </a:rPr>
                        <a:t>     161.996</a:t>
                      </a:r>
                    </a:p>
                  </a:txBody>
                  <a:tcPr marL="7227" marR="7227" marT="7226" marB="0" anchor="ctr">
                    <a:lnL w="6350" cap="flat" cmpd="sng" algn="ctr">
                      <a:solidFill>
                        <a:srgbClr val="000000"/>
                      </a:solidFill>
                      <a:prstDash val="dot"/>
                      <a:round/>
                      <a:headEnd type="none" w="med" len="med"/>
                      <a:tailEnd type="none" w="med" len="med"/>
                    </a:lnL>
                    <a:lnR>
                      <a:noFill/>
                    </a:lnR>
                    <a:lnT>
                      <a:noFill/>
                    </a:lnT>
                    <a:lnB>
                      <a:noFill/>
                    </a:lnB>
                  </a:tcPr>
                </a:tc>
                <a:tc>
                  <a:txBody>
                    <a:bodyPr/>
                    <a:lstStyle/>
                    <a:p>
                      <a:pPr algn="r" fontAlgn="ctr"/>
                      <a:r>
                        <a:rPr lang="pt-BR" sz="1200" b="0" i="0" u="none" strike="noStrike" dirty="0">
                          <a:effectLst/>
                          <a:latin typeface="+mn-lt"/>
                        </a:rPr>
                        <a:t>    0,50</a:t>
                      </a:r>
                    </a:p>
                  </a:txBody>
                  <a:tcPr marL="7227" marR="7227" marT="7226" marB="0" anchor="ctr">
                    <a:lnL>
                      <a:noFill/>
                    </a:lnL>
                    <a:lnR>
                      <a:noFill/>
                    </a:lnR>
                    <a:lnT>
                      <a:noFill/>
                    </a:lnT>
                    <a:lnB>
                      <a:noFill/>
                    </a:lnB>
                  </a:tcPr>
                </a:tc>
              </a:tr>
              <a:tr h="236859">
                <a:tc gridSpan="2">
                  <a:txBody>
                    <a:bodyPr/>
                    <a:lstStyle/>
                    <a:p>
                      <a:pPr algn="l" fontAlgn="ctr"/>
                      <a:r>
                        <a:rPr lang="pt-BR" sz="1200" b="0" i="0" u="none" strike="noStrike" dirty="0">
                          <a:solidFill>
                            <a:srgbClr val="000000"/>
                          </a:solidFill>
                          <a:effectLst/>
                          <a:latin typeface="+mn-lt"/>
                        </a:rPr>
                        <a:t>Auxílio-Acidente</a:t>
                      </a:r>
                    </a:p>
                  </a:txBody>
                  <a:tcPr marL="173448"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hMerge="1">
                  <a:txBody>
                    <a:bodyPr/>
                    <a:lstStyle/>
                    <a:p>
                      <a:endParaRPr lang="pt-BR"/>
                    </a:p>
                  </a:txBody>
                  <a:tcPr/>
                </a:tc>
                <a:tc>
                  <a:txBody>
                    <a:bodyPr/>
                    <a:lstStyle/>
                    <a:p>
                      <a:pPr algn="l" fontAlgn="ctr"/>
                      <a:endParaRPr lang="pt-BR" sz="1100" b="0" i="0" u="none" strike="noStrike">
                        <a:solidFill>
                          <a:srgbClr val="000000"/>
                        </a:solidFill>
                        <a:effectLst/>
                        <a:latin typeface="+mn-lt"/>
                      </a:endParaRP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ctr"/>
                      <a:r>
                        <a:rPr lang="pt-BR" sz="1200" b="0" i="0" u="none" strike="noStrike" dirty="0">
                          <a:effectLst/>
                          <a:latin typeface="+mn-lt"/>
                        </a:rPr>
                        <a:t>     315.599</a:t>
                      </a:r>
                    </a:p>
                  </a:txBody>
                  <a:tcPr marL="7227" marR="7227" marT="7226" marB="0" anchor="ctr">
                    <a:lnL w="6350" cap="flat" cmpd="sng" algn="ctr">
                      <a:solidFill>
                        <a:srgbClr val="000000"/>
                      </a:solidFill>
                      <a:prstDash val="dot"/>
                      <a:round/>
                      <a:headEnd type="none" w="med" len="med"/>
                      <a:tailEnd type="none" w="med" len="med"/>
                    </a:lnL>
                    <a:lnR>
                      <a:noFill/>
                    </a:lnR>
                    <a:lnT>
                      <a:noFill/>
                    </a:lnT>
                    <a:lnB>
                      <a:noFill/>
                    </a:lnB>
                  </a:tcPr>
                </a:tc>
                <a:tc>
                  <a:txBody>
                    <a:bodyPr/>
                    <a:lstStyle/>
                    <a:p>
                      <a:pPr algn="r" fontAlgn="ctr"/>
                      <a:r>
                        <a:rPr lang="pt-BR" sz="1200" b="0" i="0" u="none" strike="noStrike" dirty="0">
                          <a:solidFill>
                            <a:srgbClr val="000000"/>
                          </a:solidFill>
                          <a:effectLst/>
                          <a:latin typeface="+mn-lt"/>
                        </a:rPr>
                        <a:t>    0,97</a:t>
                      </a:r>
                    </a:p>
                  </a:txBody>
                  <a:tcPr marL="7227" marR="7227" marT="7226" marB="0" anchor="ctr">
                    <a:lnL>
                      <a:noFill/>
                    </a:lnL>
                    <a:lnR>
                      <a:noFill/>
                    </a:lnR>
                    <a:lnT>
                      <a:noFill/>
                    </a:lnT>
                    <a:lnB>
                      <a:noFill/>
                    </a:lnB>
                  </a:tcPr>
                </a:tc>
              </a:tr>
              <a:tr h="257444">
                <a:tc gridSpan="2">
                  <a:txBody>
                    <a:bodyPr/>
                    <a:lstStyle/>
                    <a:p>
                      <a:pPr algn="l" fontAlgn="ctr"/>
                      <a:r>
                        <a:rPr lang="pt-BR" sz="1200" b="0" i="0" u="none" strike="noStrike" dirty="0">
                          <a:effectLst/>
                          <a:latin typeface="+mn-lt"/>
                        </a:rPr>
                        <a:t>Auxílio-Suplementar</a:t>
                      </a:r>
                    </a:p>
                  </a:txBody>
                  <a:tcPr marL="173448"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hMerge="1">
                  <a:txBody>
                    <a:bodyPr/>
                    <a:lstStyle/>
                    <a:p>
                      <a:endParaRPr lang="pt-BR"/>
                    </a:p>
                  </a:txBody>
                  <a:tcPr/>
                </a:tc>
                <a:tc>
                  <a:txBody>
                    <a:bodyPr/>
                    <a:lstStyle/>
                    <a:p>
                      <a:pPr algn="l" fontAlgn="ctr"/>
                      <a:endParaRPr lang="pt-BR" sz="1100" b="0" i="0" u="none" strike="noStrike">
                        <a:effectLst/>
                        <a:latin typeface="+mn-lt"/>
                      </a:endParaRP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ctr"/>
                      <a:r>
                        <a:rPr lang="pt-BR" sz="1200" b="0" i="0" u="none" strike="noStrike" dirty="0">
                          <a:effectLst/>
                          <a:latin typeface="+mn-lt"/>
                        </a:rPr>
                        <a:t>       56.744</a:t>
                      </a:r>
                    </a:p>
                  </a:txBody>
                  <a:tcPr marL="7227" marR="7227" marT="7226" marB="0" anchor="ctr">
                    <a:lnL w="6350" cap="flat" cmpd="sng" algn="ctr">
                      <a:solidFill>
                        <a:srgbClr val="000000"/>
                      </a:solidFill>
                      <a:prstDash val="dot"/>
                      <a:round/>
                      <a:headEnd type="none" w="med" len="med"/>
                      <a:tailEnd type="none" w="med" len="med"/>
                    </a:lnL>
                    <a:lnR>
                      <a:noFill/>
                    </a:lnR>
                    <a:lnT>
                      <a:noFill/>
                    </a:lnT>
                    <a:lnB>
                      <a:noFill/>
                    </a:lnB>
                  </a:tcPr>
                </a:tc>
                <a:tc>
                  <a:txBody>
                    <a:bodyPr/>
                    <a:lstStyle/>
                    <a:p>
                      <a:pPr algn="r" fontAlgn="ctr"/>
                      <a:r>
                        <a:rPr lang="pt-BR" sz="1200" b="0" i="0" u="none" strike="noStrike" dirty="0">
                          <a:effectLst/>
                          <a:latin typeface="+mn-lt"/>
                        </a:rPr>
                        <a:t>    0,17</a:t>
                      </a:r>
                    </a:p>
                  </a:txBody>
                  <a:tcPr marL="7227" marR="7227" marT="7226" marB="0" anchor="ctr">
                    <a:lnL>
                      <a:noFill/>
                    </a:lnL>
                    <a:lnR>
                      <a:noFill/>
                    </a:lnR>
                    <a:lnT>
                      <a:noFill/>
                    </a:lnT>
                    <a:lnB>
                      <a:noFill/>
                    </a:lnB>
                  </a:tcPr>
                </a:tc>
              </a:tr>
              <a:tr h="291934">
                <a:tc gridSpan="2">
                  <a:txBody>
                    <a:bodyPr/>
                    <a:lstStyle/>
                    <a:p>
                      <a:pPr algn="l" fontAlgn="ctr"/>
                      <a:r>
                        <a:rPr lang="pt-BR" sz="1200" b="1" i="0" u="none" strike="noStrike" dirty="0" smtClean="0">
                          <a:effectLst/>
                          <a:latin typeface="+mn-lt"/>
                        </a:rPr>
                        <a:t> BENEFÍCIOS </a:t>
                      </a:r>
                      <a:r>
                        <a:rPr lang="pt-BR" sz="1200" b="1" i="0" u="none" strike="noStrike" dirty="0">
                          <a:effectLst/>
                          <a:latin typeface="+mn-lt"/>
                        </a:rPr>
                        <a:t>ASSISTENCIAIS </a:t>
                      </a:r>
                      <a:r>
                        <a:rPr lang="pt-BR" sz="1200" b="1" i="0" u="none" strike="noStrike" dirty="0" smtClean="0">
                          <a:effectLst/>
                          <a:latin typeface="+mn-lt"/>
                        </a:rPr>
                        <a:t>(LOAS e RMV)</a:t>
                      </a:r>
                      <a:endParaRPr lang="pt-BR" sz="1200" b="1" i="0" u="none" strike="noStrike" dirty="0">
                        <a:effectLst/>
                        <a:latin typeface="+mn-lt"/>
                      </a:endParaRP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hMerge="1">
                  <a:txBody>
                    <a:bodyPr/>
                    <a:lstStyle/>
                    <a:p>
                      <a:endParaRPr lang="pt-BR"/>
                    </a:p>
                  </a:txBody>
                  <a:tcPr/>
                </a:tc>
                <a:tc>
                  <a:txBody>
                    <a:bodyPr/>
                    <a:lstStyle/>
                    <a:p>
                      <a:pPr algn="l" fontAlgn="ctr"/>
                      <a:endParaRPr lang="pt-BR" sz="1100" b="1" i="0" u="none" strike="noStrike">
                        <a:effectLst/>
                        <a:latin typeface="+mn-lt"/>
                      </a:endParaRP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tcPr>
                </a:tc>
                <a:tc>
                  <a:txBody>
                    <a:bodyPr/>
                    <a:lstStyle/>
                    <a:p>
                      <a:pPr algn="r" fontAlgn="ctr"/>
                      <a:r>
                        <a:rPr lang="pt-BR" sz="1200" b="1" i="0" u="none" strike="noStrike" dirty="0">
                          <a:effectLst/>
                          <a:latin typeface="+mn-lt"/>
                        </a:rPr>
                        <a:t>  4.380.384</a:t>
                      </a:r>
                    </a:p>
                  </a:txBody>
                  <a:tcPr marL="7227" marR="7227" marT="7226" marB="0" anchor="ctr">
                    <a:lnL w="6350" cap="flat" cmpd="sng" algn="ctr">
                      <a:solidFill>
                        <a:srgbClr val="000000"/>
                      </a:solidFill>
                      <a:prstDash val="dot"/>
                      <a:round/>
                      <a:headEnd type="none" w="med" len="med"/>
                      <a:tailEnd type="none" w="med" len="med"/>
                    </a:lnL>
                    <a:lnR>
                      <a:noFill/>
                    </a:lnR>
                    <a:lnT>
                      <a:noFill/>
                    </a:lnT>
                    <a:lnB>
                      <a:noFill/>
                    </a:lnB>
                  </a:tcPr>
                </a:tc>
                <a:tc>
                  <a:txBody>
                    <a:bodyPr/>
                    <a:lstStyle/>
                    <a:p>
                      <a:pPr algn="r" fontAlgn="ctr"/>
                      <a:r>
                        <a:rPr lang="pt-BR" sz="1200" b="1" i="0" u="none" strike="noStrike" dirty="0">
                          <a:effectLst/>
                          <a:latin typeface="+mn-lt"/>
                        </a:rPr>
                        <a:t>  13,43</a:t>
                      </a:r>
                    </a:p>
                  </a:txBody>
                  <a:tcPr marL="7227" marR="7227" marT="7226" marB="0" anchor="ctr">
                    <a:lnL>
                      <a:noFill/>
                    </a:lnL>
                    <a:lnR>
                      <a:noFill/>
                    </a:lnR>
                    <a:lnT>
                      <a:noFill/>
                    </a:lnT>
                    <a:lnB>
                      <a:noFill/>
                    </a:lnB>
                  </a:tcPr>
                </a:tc>
              </a:tr>
              <a:tr h="319769">
                <a:tc gridSpan="2">
                  <a:txBody>
                    <a:bodyPr/>
                    <a:lstStyle/>
                    <a:p>
                      <a:pPr algn="l" fontAlgn="ctr"/>
                      <a:r>
                        <a:rPr lang="pt-BR" sz="1200" b="1" i="0" u="none" strike="noStrike" dirty="0" smtClean="0">
                          <a:effectLst/>
                          <a:latin typeface="+mn-lt"/>
                        </a:rPr>
                        <a:t> ENCARGOS </a:t>
                      </a:r>
                      <a:r>
                        <a:rPr lang="pt-BR" sz="1200" b="1" i="0" u="none" strike="noStrike" dirty="0">
                          <a:effectLst/>
                          <a:latin typeface="+mn-lt"/>
                        </a:rPr>
                        <a:t>PREVIDENCIÁRIOS DA UNIÃO (EPU</a:t>
                      </a:r>
                      <a:r>
                        <a:rPr lang="pt-BR" sz="1200" b="1" i="0" u="none" strike="noStrike" dirty="0" smtClean="0">
                          <a:effectLst/>
                          <a:latin typeface="+mn-lt"/>
                        </a:rPr>
                        <a:t>)</a:t>
                      </a:r>
                      <a:endParaRPr lang="pt-BR" sz="1200" b="1" i="0" u="none" strike="noStrike" dirty="0">
                        <a:effectLst/>
                        <a:latin typeface="+mn-lt"/>
                      </a:endParaRP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tcPr>
                </a:tc>
                <a:tc hMerge="1">
                  <a:txBody>
                    <a:bodyPr/>
                    <a:lstStyle/>
                    <a:p>
                      <a:endParaRPr lang="pt-BR"/>
                    </a:p>
                  </a:txBody>
                  <a:tcPr/>
                </a:tc>
                <a:tc>
                  <a:txBody>
                    <a:bodyPr/>
                    <a:lstStyle/>
                    <a:p>
                      <a:pPr algn="l" fontAlgn="ctr"/>
                      <a:r>
                        <a:rPr lang="pt-BR" sz="1100" b="0" i="0" u="none" strike="noStrike">
                          <a:effectLst/>
                          <a:latin typeface="+mn-lt"/>
                        </a:rPr>
                        <a:t> </a:t>
                      </a:r>
                    </a:p>
                  </a:txBody>
                  <a:tcPr marL="7227" marR="7227" marT="72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r" fontAlgn="ctr"/>
                      <a:r>
                        <a:rPr lang="pt-BR" sz="1200" b="1" i="0" u="none" strike="noStrike" dirty="0">
                          <a:effectLst/>
                          <a:latin typeface="+mn-lt"/>
                        </a:rPr>
                        <a:t>       22.643</a:t>
                      </a:r>
                    </a:p>
                  </a:txBody>
                  <a:tcPr marL="7227" marR="7227" marT="7226" marB="0" anchor="ctr">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r" fontAlgn="ctr"/>
                      <a:r>
                        <a:rPr lang="pt-BR" sz="1200" b="1" i="0" u="none" strike="noStrike" dirty="0">
                          <a:effectLst/>
                          <a:latin typeface="+mn-lt"/>
                        </a:rPr>
                        <a:t>    0,07</a:t>
                      </a:r>
                    </a:p>
                  </a:txBody>
                  <a:tcPr marL="7227" marR="7227" marT="7226"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r>
            </a:tbl>
          </a:graphicData>
        </a:graphic>
      </p:graphicFrame>
      <p:sp>
        <p:nvSpPr>
          <p:cNvPr id="31857" name="CaixaDeTexto 2"/>
          <p:cNvSpPr txBox="1">
            <a:spLocks noChangeArrowheads="1"/>
          </p:cNvSpPr>
          <p:nvPr/>
        </p:nvSpPr>
        <p:spPr bwMode="auto">
          <a:xfrm>
            <a:off x="1622426" y="6565901"/>
            <a:ext cx="226536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pt-BR" altLang="pt-BR" sz="1400">
                <a:latin typeface="Calibri" panose="020F0502020204030204" pitchFamily="34" charset="0"/>
              </a:rPr>
              <a:t>Fonte: MPS, julho de 2015.</a:t>
            </a:r>
          </a:p>
        </p:txBody>
      </p:sp>
      <p:sp>
        <p:nvSpPr>
          <p:cNvPr id="4" name="Espaço Reservado para Número de Slide 3"/>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635D0F3-1AB0-4929-853C-F901F1EED8EF}" type="slidenum">
              <a:rPr lang="pt-BR" altLang="pt-BR">
                <a:solidFill>
                  <a:srgbClr val="898989"/>
                </a:solidFill>
                <a:latin typeface="Calibri" panose="020F0502020204030204" pitchFamily="34" charset="0"/>
              </a:rPr>
              <a:pPr eaLnBrk="1" hangingPunct="1"/>
              <a:t>49</a:t>
            </a:fld>
            <a:endParaRPr lang="pt-BR" altLang="pt-BR">
              <a:solidFill>
                <a:srgbClr val="898989"/>
              </a:solidFill>
              <a:latin typeface="Calibri" panose="020F0502020204030204" pitchFamily="34" charset="0"/>
            </a:endParaRPr>
          </a:p>
        </p:txBody>
      </p:sp>
    </p:spTree>
    <p:extLst>
      <p:ext uri="{BB962C8B-B14F-4D97-AF65-F5344CB8AC3E}">
        <p14:creationId xmlns:p14="http://schemas.microsoft.com/office/powerpoint/2010/main" val="10691588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1631504" y="908721"/>
            <a:ext cx="8968234" cy="6110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defTabSz="44926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Times New Roman" panose="02020603050405020304" pitchFamily="18" charset="0"/>
              </a:defRPr>
            </a:lvl1pPr>
            <a:lvl2pPr marL="742950" indent="-285750" defTabSz="44926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Times New Roman" panose="02020603050405020304" pitchFamily="18" charset="0"/>
              </a:defRPr>
            </a:lvl2pPr>
            <a:lvl3pPr marL="1143000" indent="-228600" defTabSz="44926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Times New Roman" panose="02020603050405020304" pitchFamily="18" charset="0"/>
              </a:defRPr>
            </a:lvl3pPr>
            <a:lvl4pPr marL="1600200" indent="-228600" defTabSz="44926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Times New Roman" panose="02020603050405020304" pitchFamily="18" charset="0"/>
              </a:defRPr>
            </a:lvl4pPr>
            <a:lvl5pPr marL="2057400" indent="-228600" defTabSz="44926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Times New Roman" panose="02020603050405020304" pitchFamily="18"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Times New Roman" panose="02020603050405020304" pitchFamily="18"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Times New Roman" panose="02020603050405020304" pitchFamily="18"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Times New Roman" panose="02020603050405020304" pitchFamily="18"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Times New Roman" panose="02020603050405020304" pitchFamily="18" charset="0"/>
              </a:defRPr>
            </a:lvl9pPr>
          </a:lstStyle>
          <a:p>
            <a:pPr algn="ctr">
              <a:buClr>
                <a:srgbClr val="FFFF00"/>
              </a:buClr>
              <a:buSzPct val="100000"/>
              <a:buFont typeface="Arial" panose="020B0604020202020204" pitchFamily="34" charset="0"/>
              <a:buNone/>
            </a:pPr>
            <a:r>
              <a:rPr lang="pt-BR" altLang="pt-BR" sz="1800" b="1" dirty="0">
                <a:latin typeface="Arial" panose="020B0604020202020204" pitchFamily="34" charset="0"/>
                <a:cs typeface="Times New Roman" panose="02020603050405020304" pitchFamily="18" charset="0"/>
              </a:rPr>
              <a:t>Evolução da Esperança de Vida ao Nascer de 1910 a 2010 – Brasil</a:t>
            </a:r>
          </a:p>
          <a:p>
            <a:pPr algn="ctr">
              <a:buClr>
                <a:srgbClr val="FFFF00"/>
              </a:buClr>
              <a:buSzPct val="100000"/>
              <a:buFont typeface="Arial" panose="020B0604020202020204" pitchFamily="34" charset="0"/>
              <a:buNone/>
            </a:pPr>
            <a:r>
              <a:rPr lang="pt-BR" altLang="pt-BR" sz="1800" b="1" dirty="0">
                <a:solidFill>
                  <a:schemeClr val="accent6"/>
                </a:solidFill>
                <a:latin typeface="Arial" panose="020B0604020202020204" pitchFamily="34" charset="0"/>
                <a:cs typeface="Times New Roman" panose="02020603050405020304" pitchFamily="18" charset="0"/>
              </a:rPr>
              <a:t>Entre 1950 e 2010, a esperança de vida ao nascer aumentou 21,1 anos</a:t>
            </a:r>
          </a:p>
        </p:txBody>
      </p:sp>
      <p:sp>
        <p:nvSpPr>
          <p:cNvPr id="8195" name="Text Box 3"/>
          <p:cNvSpPr txBox="1">
            <a:spLocks noChangeArrowheads="1"/>
          </p:cNvSpPr>
          <p:nvPr/>
        </p:nvSpPr>
        <p:spPr bwMode="auto">
          <a:xfrm>
            <a:off x="1524000" y="6399213"/>
            <a:ext cx="9144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r>
              <a:rPr lang="pt-BR" altLang="pt-BR" sz="800" b="1" i="1" dirty="0">
                <a:latin typeface="Arial" panose="020B0604020202020204" pitchFamily="34" charset="0"/>
                <a:cs typeface="Times New Roman" panose="02020603050405020304" pitchFamily="18" charset="0"/>
              </a:rPr>
              <a:t>Fonte: CENSO/IBGE.</a:t>
            </a:r>
          </a:p>
          <a:p>
            <a:r>
              <a:rPr lang="pt-BR" altLang="pt-BR" sz="800" b="1" i="1" dirty="0">
                <a:latin typeface="Arial" panose="020B0604020202020204" pitchFamily="34" charset="0"/>
                <a:cs typeface="Times New Roman" panose="02020603050405020304" pitchFamily="18" charset="0"/>
              </a:rPr>
              <a:t>Elaboração: SPS/MPS.</a:t>
            </a:r>
          </a:p>
        </p:txBody>
      </p:sp>
      <p:pic>
        <p:nvPicPr>
          <p:cNvPr id="2" name="Imagem 1"/>
          <p:cNvPicPr>
            <a:picLocks noChangeAspect="1"/>
          </p:cNvPicPr>
          <p:nvPr/>
        </p:nvPicPr>
        <p:blipFill>
          <a:blip r:embed="rId3"/>
          <a:stretch>
            <a:fillRect/>
          </a:stretch>
        </p:blipFill>
        <p:spPr>
          <a:xfrm>
            <a:off x="1881692" y="1591744"/>
            <a:ext cx="8428616" cy="4657177"/>
          </a:xfrm>
          <a:prstGeom prst="rect">
            <a:avLst/>
          </a:prstGeom>
        </p:spPr>
      </p:pic>
    </p:spTree>
    <p:extLst>
      <p:ext uri="{BB962C8B-B14F-4D97-AF65-F5344CB8AC3E}">
        <p14:creationId xmlns:p14="http://schemas.microsoft.com/office/powerpoint/2010/main" val="101336003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ChangeArrowheads="1"/>
          </p:cNvSpPr>
          <p:nvPr/>
        </p:nvSpPr>
        <p:spPr bwMode="auto">
          <a:xfrm>
            <a:off x="1524000" y="908050"/>
            <a:ext cx="9144000" cy="649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000">
                <a:solidFill>
                  <a:schemeClr val="tx1"/>
                </a:solidFill>
                <a:latin typeface="Times New Roman" pitchFamily="18" charset="0"/>
              </a:defRPr>
            </a:lvl1pPr>
            <a:lvl2pPr marL="742950" indent="-285750">
              <a:defRPr sz="2000">
                <a:solidFill>
                  <a:schemeClr val="tx1"/>
                </a:solidFill>
                <a:latin typeface="Times New Roman" pitchFamily="18" charset="0"/>
              </a:defRPr>
            </a:lvl2pPr>
            <a:lvl3pPr marL="1143000" indent="-228600">
              <a:defRPr sz="2000">
                <a:solidFill>
                  <a:schemeClr val="tx1"/>
                </a:solidFill>
                <a:latin typeface="Times New Roman" pitchFamily="18" charset="0"/>
              </a:defRPr>
            </a:lvl3pPr>
            <a:lvl4pPr marL="1600200" indent="-228600">
              <a:defRPr sz="2000">
                <a:solidFill>
                  <a:schemeClr val="tx1"/>
                </a:solidFill>
                <a:latin typeface="Times New Roman" pitchFamily="18" charset="0"/>
              </a:defRPr>
            </a:lvl4pPr>
            <a:lvl5pPr marL="2057400" indent="-22860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algn="ctr"/>
            <a:r>
              <a:rPr lang="pt-BR" altLang="pt-BR" b="1" dirty="0">
                <a:latin typeface="Arial" pitchFamily="34" charset="0"/>
              </a:rPr>
              <a:t>Arrecadação Líquida Previdenciária e Despesa Anual de Pagamento de Benefícios do RGPS em % do PIB de 1995 a 2014</a:t>
            </a:r>
          </a:p>
        </p:txBody>
      </p:sp>
      <p:sp>
        <p:nvSpPr>
          <p:cNvPr id="31747" name="Rectangle 51"/>
          <p:cNvSpPr>
            <a:spLocks noChangeArrowheads="1"/>
          </p:cNvSpPr>
          <p:nvPr/>
        </p:nvSpPr>
        <p:spPr bwMode="auto">
          <a:xfrm>
            <a:off x="1776536" y="6597651"/>
            <a:ext cx="9144000" cy="138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lvl1pPr>
              <a:defRPr sz="2000">
                <a:solidFill>
                  <a:schemeClr val="tx1"/>
                </a:solidFill>
                <a:latin typeface="Times New Roman" pitchFamily="18" charset="0"/>
              </a:defRPr>
            </a:lvl1pPr>
            <a:lvl2pPr marL="742950" indent="-285750">
              <a:defRPr sz="2000">
                <a:solidFill>
                  <a:schemeClr val="tx1"/>
                </a:solidFill>
                <a:latin typeface="Times New Roman" pitchFamily="18" charset="0"/>
              </a:defRPr>
            </a:lvl2pPr>
            <a:lvl3pPr marL="1143000" indent="-228600">
              <a:defRPr sz="2000">
                <a:solidFill>
                  <a:schemeClr val="tx1"/>
                </a:solidFill>
                <a:latin typeface="Times New Roman" pitchFamily="18" charset="0"/>
              </a:defRPr>
            </a:lvl3pPr>
            <a:lvl4pPr marL="1600200" indent="-228600">
              <a:defRPr sz="2000">
                <a:solidFill>
                  <a:schemeClr val="tx1"/>
                </a:solidFill>
                <a:latin typeface="Times New Roman" pitchFamily="18" charset="0"/>
              </a:defRPr>
            </a:lvl4pPr>
            <a:lvl5pPr marL="2057400" indent="-22860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hangingPunct="1">
              <a:spcBef>
                <a:spcPct val="50000"/>
              </a:spcBef>
            </a:pPr>
            <a:r>
              <a:rPr lang="pt-BR" altLang="pt-BR" sz="900" dirty="0">
                <a:latin typeface="Calibri" panose="020F0502020204030204" pitchFamily="34" charset="0"/>
                <a:cs typeface="Arial" pitchFamily="34" charset="0"/>
              </a:rPr>
              <a:t>Fonte: Ministério da Previdência Social e IBGE. Dados revisados devido revisão do PIB em março de 2015.	</a:t>
            </a:r>
            <a:r>
              <a:rPr lang="pt-BR" altLang="pt-BR" sz="900" dirty="0">
                <a:latin typeface="Arial" pitchFamily="34" charset="0"/>
                <a:cs typeface="Arial" pitchFamily="34" charset="0"/>
              </a:rPr>
              <a:t>		</a:t>
            </a:r>
          </a:p>
        </p:txBody>
      </p:sp>
      <p:pic>
        <p:nvPicPr>
          <p:cNvPr id="2" name="Imagem 1"/>
          <p:cNvPicPr>
            <a:picLocks noChangeAspect="1"/>
          </p:cNvPicPr>
          <p:nvPr/>
        </p:nvPicPr>
        <p:blipFill>
          <a:blip r:embed="rId2"/>
          <a:stretch>
            <a:fillRect/>
          </a:stretch>
        </p:blipFill>
        <p:spPr>
          <a:xfrm>
            <a:off x="1524000" y="1557339"/>
            <a:ext cx="9151883" cy="4937783"/>
          </a:xfrm>
          <a:prstGeom prst="rect">
            <a:avLst/>
          </a:prstGeom>
        </p:spPr>
      </p:pic>
    </p:spTree>
    <p:extLst>
      <p:ext uri="{BB962C8B-B14F-4D97-AF65-F5344CB8AC3E}">
        <p14:creationId xmlns:p14="http://schemas.microsoft.com/office/powerpoint/2010/main" val="352327965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1524000" y="836613"/>
            <a:ext cx="9144000" cy="576262"/>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105000"/>
              </a:lnSpc>
            </a:pPr>
            <a:r>
              <a:rPr lang="pt-BR" altLang="pt-BR" sz="1600" b="1" dirty="0">
                <a:cs typeface="Times New Roman" panose="02020603050405020304" pitchFamily="18" charset="0"/>
              </a:rPr>
              <a:t>Arrecadação Líquida, Despesa com Benefícios e Resultado Previdenciário – </a:t>
            </a:r>
            <a:r>
              <a:rPr lang="pt-BR" altLang="pt-BR" sz="1600" b="1" u="sng" dirty="0">
                <a:solidFill>
                  <a:srgbClr val="CC0000"/>
                </a:solidFill>
                <a:cs typeface="Times New Roman" panose="02020603050405020304" pitchFamily="18" charset="0"/>
              </a:rPr>
              <a:t>URBANO</a:t>
            </a:r>
            <a:endParaRPr lang="pt-BR" altLang="pt-BR" sz="1600" b="1" u="sng" dirty="0">
              <a:cs typeface="Times New Roman" panose="02020603050405020304" pitchFamily="18" charset="0"/>
            </a:endParaRPr>
          </a:p>
          <a:p>
            <a:pPr algn="ctr">
              <a:lnSpc>
                <a:spcPct val="105000"/>
              </a:lnSpc>
            </a:pPr>
            <a:r>
              <a:rPr lang="pt-BR" altLang="pt-BR" sz="1600" b="1" dirty="0">
                <a:cs typeface="Times New Roman" panose="02020603050405020304" pitchFamily="18" charset="0"/>
              </a:rPr>
              <a:t>Acumulado de Janeiro a Dezembro (2010 a 2014) – Em R$ Bilhões de Dez/14 (INPC)</a:t>
            </a:r>
          </a:p>
        </p:txBody>
      </p:sp>
      <p:sp>
        <p:nvSpPr>
          <p:cNvPr id="6147" name="Text Box 3"/>
          <p:cNvSpPr txBox="1">
            <a:spLocks noChangeArrowheads="1"/>
          </p:cNvSpPr>
          <p:nvPr/>
        </p:nvSpPr>
        <p:spPr bwMode="auto">
          <a:xfrm>
            <a:off x="1524000" y="6492875"/>
            <a:ext cx="5562600"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pt-BR" altLang="pt-BR" sz="800">
                <a:cs typeface="Times New Roman" panose="02020603050405020304" pitchFamily="18" charset="0"/>
              </a:rPr>
              <a:t>Fonte: Fluxo de Caixa INSS; Informar/DATAPREV.</a:t>
            </a:r>
          </a:p>
          <a:p>
            <a:r>
              <a:rPr lang="pt-BR" altLang="pt-BR" sz="800">
                <a:cs typeface="Times New Roman" panose="02020603050405020304" pitchFamily="18" charset="0"/>
              </a:rPr>
              <a:t>Elaboração: SPPS/MPS.</a:t>
            </a:r>
            <a:endParaRPr lang="pt-BR" altLang="pt-BR" sz="800"/>
          </a:p>
        </p:txBody>
      </p:sp>
      <p:pic>
        <p:nvPicPr>
          <p:cNvPr id="6148" name="Imagem 1"/>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0" y="1412875"/>
            <a:ext cx="9144000" cy="501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2695299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1524000" y="6492875"/>
            <a:ext cx="5562600"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pt-BR" altLang="pt-BR" sz="800">
                <a:cs typeface="Times New Roman" panose="02020603050405020304" pitchFamily="18" charset="0"/>
              </a:rPr>
              <a:t>Fonte: Fluxo de Caixa INSS; Informar/DATAPREV.</a:t>
            </a:r>
          </a:p>
          <a:p>
            <a:r>
              <a:rPr lang="pt-BR" altLang="pt-BR" sz="800">
                <a:cs typeface="Times New Roman" panose="02020603050405020304" pitchFamily="18" charset="0"/>
              </a:rPr>
              <a:t>Elaboração: SPPS/MPS.</a:t>
            </a:r>
          </a:p>
        </p:txBody>
      </p:sp>
      <p:sp>
        <p:nvSpPr>
          <p:cNvPr id="13315" name="Rectangle 3"/>
          <p:cNvSpPr>
            <a:spLocks noChangeArrowheads="1"/>
          </p:cNvSpPr>
          <p:nvPr/>
        </p:nvSpPr>
        <p:spPr bwMode="auto">
          <a:xfrm>
            <a:off x="1524000" y="908051"/>
            <a:ext cx="9144000" cy="50482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105000"/>
              </a:lnSpc>
            </a:pPr>
            <a:r>
              <a:rPr lang="pt-BR" altLang="pt-BR" sz="1600" b="1">
                <a:cs typeface="Times New Roman" panose="02020603050405020304" pitchFamily="18" charset="0"/>
              </a:rPr>
              <a:t>Arrecadação Líquida, Despesa com Benefícios e Necessidade de Financiamento – </a:t>
            </a:r>
            <a:r>
              <a:rPr lang="pt-BR" altLang="pt-BR" sz="1600" b="1" u="sng">
                <a:solidFill>
                  <a:srgbClr val="CC0000"/>
                </a:solidFill>
                <a:cs typeface="Times New Roman" panose="02020603050405020304" pitchFamily="18" charset="0"/>
              </a:rPr>
              <a:t>RURAL</a:t>
            </a:r>
            <a:endParaRPr lang="pt-BR" altLang="pt-BR" sz="1600" b="1" u="sng">
              <a:cs typeface="Times New Roman" panose="02020603050405020304" pitchFamily="18" charset="0"/>
            </a:endParaRPr>
          </a:p>
          <a:p>
            <a:pPr algn="ctr">
              <a:lnSpc>
                <a:spcPct val="105000"/>
              </a:lnSpc>
            </a:pPr>
            <a:r>
              <a:rPr lang="pt-BR" altLang="pt-BR" sz="1600" b="1">
                <a:cs typeface="Times New Roman" panose="02020603050405020304" pitchFamily="18" charset="0"/>
              </a:rPr>
              <a:t>Acumulado de Janeiro a Dezembro (2010 a 2014) – Em R$ Bilhões de Dez/2014 (INPC)</a:t>
            </a:r>
          </a:p>
        </p:txBody>
      </p:sp>
      <p:pic>
        <p:nvPicPr>
          <p:cNvPr id="13316" name="Imagem 1"/>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33526" y="1412875"/>
            <a:ext cx="9134475" cy="506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3864443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36738" y="188913"/>
            <a:ext cx="8507412" cy="1079500"/>
          </a:xfrm>
        </p:spPr>
        <p:txBody>
          <a:bodyPr rtlCol="0">
            <a:normAutofit fontScale="90000"/>
          </a:bodyPr>
          <a:lstStyle/>
          <a:p>
            <a:pPr>
              <a:defRPr/>
            </a:pPr>
            <a:r>
              <a:rPr lang="pt-BR" b="1" dirty="0" smtClean="0"/>
              <a:t>Receita Previdenciária</a:t>
            </a:r>
            <a:r>
              <a:rPr lang="pt-BR" b="1" dirty="0"/>
              <a:t/>
            </a:r>
            <a:br>
              <a:rPr lang="pt-BR" b="1" dirty="0"/>
            </a:br>
            <a:r>
              <a:rPr lang="pt-BR" sz="3600" b="1" dirty="0"/>
              <a:t>(em</a:t>
            </a:r>
            <a:r>
              <a:rPr lang="pt-BR" b="1" dirty="0" smtClean="0"/>
              <a:t> </a:t>
            </a:r>
            <a:r>
              <a:rPr lang="pt-BR" sz="3600" b="1" dirty="0"/>
              <a:t>% PIB)</a:t>
            </a:r>
          </a:p>
        </p:txBody>
      </p:sp>
      <p:sp>
        <p:nvSpPr>
          <p:cNvPr id="4" name="Espaço Reservado para Número de Slide 3"/>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4A3A4B4-EF4F-466D-B671-AFBCD99AD291}" type="slidenum">
              <a:rPr lang="pt-BR" altLang="pt-BR">
                <a:solidFill>
                  <a:srgbClr val="898989"/>
                </a:solidFill>
                <a:latin typeface="Calibri" panose="020F0502020204030204" pitchFamily="34" charset="0"/>
              </a:rPr>
              <a:pPr eaLnBrk="1" hangingPunct="1"/>
              <a:t>53</a:t>
            </a:fld>
            <a:endParaRPr lang="pt-BR" altLang="pt-BR">
              <a:solidFill>
                <a:srgbClr val="898989"/>
              </a:solidFill>
              <a:latin typeface="Calibri" panose="020F0502020204030204" pitchFamily="34" charset="0"/>
            </a:endParaRPr>
          </a:p>
        </p:txBody>
      </p:sp>
      <p:graphicFrame>
        <p:nvGraphicFramePr>
          <p:cNvPr id="7" name="Gráfico 6"/>
          <p:cNvGraphicFramePr>
            <a:graphicFrameLocks noGrp="1"/>
          </p:cNvGraphicFramePr>
          <p:nvPr/>
        </p:nvGraphicFramePr>
        <p:xfrm>
          <a:off x="1703512" y="1340768"/>
          <a:ext cx="8640960" cy="5112568"/>
        </p:xfrm>
        <a:graphic>
          <a:graphicData uri="http://schemas.openxmlformats.org/drawingml/2006/chart">
            <c:chart xmlns:c="http://schemas.openxmlformats.org/drawingml/2006/chart" xmlns:r="http://schemas.openxmlformats.org/officeDocument/2006/relationships" r:id="rId2"/>
          </a:graphicData>
        </a:graphic>
      </p:graphicFrame>
      <p:sp>
        <p:nvSpPr>
          <p:cNvPr id="27653" name="CaixaDeTexto 2"/>
          <p:cNvSpPr txBox="1">
            <a:spLocks noChangeArrowheads="1"/>
          </p:cNvSpPr>
          <p:nvPr/>
        </p:nvSpPr>
        <p:spPr bwMode="auto">
          <a:xfrm>
            <a:off x="1774825" y="6453189"/>
            <a:ext cx="16573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pt-BR" altLang="pt-BR" sz="1600">
                <a:latin typeface="Calibri" panose="020F0502020204030204" pitchFamily="34" charset="0"/>
              </a:rPr>
              <a:t>Fonte: STN.</a:t>
            </a:r>
          </a:p>
        </p:txBody>
      </p:sp>
    </p:spTree>
    <p:extLst>
      <p:ext uri="{BB962C8B-B14F-4D97-AF65-F5344CB8AC3E}">
        <p14:creationId xmlns:p14="http://schemas.microsoft.com/office/powerpoint/2010/main" val="124760444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28801" y="109538"/>
            <a:ext cx="8493125" cy="1325562"/>
          </a:xfrm>
        </p:spPr>
        <p:txBody>
          <a:bodyPr rtlCol="0">
            <a:noAutofit/>
          </a:bodyPr>
          <a:lstStyle/>
          <a:p>
            <a:pPr>
              <a:defRPr/>
            </a:pPr>
            <a:r>
              <a:rPr lang="pt-BR" sz="3200" b="1" dirty="0">
                <a:latin typeface="+mn-lt"/>
              </a:rPr>
              <a:t>Piora projetada do déficit da previdência reflete cenário de maior despesa e menor receita.</a:t>
            </a:r>
          </a:p>
        </p:txBody>
      </p:sp>
      <p:graphicFrame>
        <p:nvGraphicFramePr>
          <p:cNvPr id="4" name="Gráfico 3"/>
          <p:cNvGraphicFramePr>
            <a:graphicFrameLocks/>
          </p:cNvGraphicFramePr>
          <p:nvPr/>
        </p:nvGraphicFramePr>
        <p:xfrm>
          <a:off x="1828800" y="1622855"/>
          <a:ext cx="8493210" cy="4917989"/>
        </p:xfrm>
        <a:graphic>
          <a:graphicData uri="http://schemas.openxmlformats.org/drawingml/2006/chart">
            <c:chart xmlns:c="http://schemas.openxmlformats.org/drawingml/2006/chart" xmlns:r="http://schemas.openxmlformats.org/officeDocument/2006/relationships" r:id="rId2"/>
          </a:graphicData>
        </a:graphic>
      </p:graphicFrame>
      <p:sp>
        <p:nvSpPr>
          <p:cNvPr id="28676" name="CaixaDeTexto 5"/>
          <p:cNvSpPr txBox="1">
            <a:spLocks noChangeArrowheads="1"/>
          </p:cNvSpPr>
          <p:nvPr/>
        </p:nvSpPr>
        <p:spPr bwMode="auto">
          <a:xfrm>
            <a:off x="1606551" y="6491289"/>
            <a:ext cx="30321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pt-BR" altLang="pt-BR" sz="1400">
                <a:latin typeface="Calibri" panose="020F0502020204030204" pitchFamily="34" charset="0"/>
              </a:rPr>
              <a:t>Fonte: STN e projeções MPS.</a:t>
            </a:r>
          </a:p>
        </p:txBody>
      </p:sp>
      <p:sp>
        <p:nvSpPr>
          <p:cNvPr id="28677" name="CaixaDeTexto 4"/>
          <p:cNvSpPr txBox="1">
            <a:spLocks noChangeArrowheads="1"/>
          </p:cNvSpPr>
          <p:nvPr/>
        </p:nvSpPr>
        <p:spPr bwMode="auto">
          <a:xfrm>
            <a:off x="3848100" y="1344614"/>
            <a:ext cx="47815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pt-BR" altLang="pt-BR" b="1">
                <a:latin typeface="Calibri" panose="020F0502020204030204" pitchFamily="34" charset="0"/>
              </a:rPr>
              <a:t>Receitas e despesas da previdência, em % do PIB</a:t>
            </a:r>
          </a:p>
        </p:txBody>
      </p:sp>
      <p:sp>
        <p:nvSpPr>
          <p:cNvPr id="3" name="Espaço Reservado para Número de Slide 2"/>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6345317-BC55-4643-9589-712E3996FCC6}" type="slidenum">
              <a:rPr lang="pt-BR" altLang="pt-BR">
                <a:solidFill>
                  <a:srgbClr val="898989"/>
                </a:solidFill>
                <a:latin typeface="Calibri" panose="020F0502020204030204" pitchFamily="34" charset="0"/>
              </a:rPr>
              <a:pPr eaLnBrk="1" hangingPunct="1"/>
              <a:t>54</a:t>
            </a:fld>
            <a:endParaRPr lang="pt-BR" altLang="pt-BR">
              <a:solidFill>
                <a:srgbClr val="898989"/>
              </a:solidFill>
              <a:latin typeface="Calibri" panose="020F0502020204030204" pitchFamily="34" charset="0"/>
            </a:endParaRPr>
          </a:p>
        </p:txBody>
      </p:sp>
    </p:spTree>
    <p:extLst>
      <p:ext uri="{BB962C8B-B14F-4D97-AF65-F5344CB8AC3E}">
        <p14:creationId xmlns:p14="http://schemas.microsoft.com/office/powerpoint/2010/main" val="151835852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áfico 4"/>
          <p:cNvGraphicFramePr>
            <a:graphicFrameLocks/>
          </p:cNvGraphicFramePr>
          <p:nvPr/>
        </p:nvGraphicFramePr>
        <p:xfrm>
          <a:off x="1775520" y="1340769"/>
          <a:ext cx="8734218" cy="5194863"/>
        </p:xfrm>
        <a:graphic>
          <a:graphicData uri="http://schemas.openxmlformats.org/drawingml/2006/chart">
            <c:chart xmlns:c="http://schemas.openxmlformats.org/drawingml/2006/chart" xmlns:r="http://schemas.openxmlformats.org/officeDocument/2006/relationships" r:id="rId2"/>
          </a:graphicData>
        </a:graphic>
      </p:graphicFrame>
      <p:sp>
        <p:nvSpPr>
          <p:cNvPr id="6" name="Título 1"/>
          <p:cNvSpPr>
            <a:spLocks noGrp="1"/>
          </p:cNvSpPr>
          <p:nvPr>
            <p:ph type="title"/>
          </p:nvPr>
        </p:nvSpPr>
        <p:spPr>
          <a:xfrm>
            <a:off x="1919288" y="198438"/>
            <a:ext cx="8229600" cy="1143000"/>
          </a:xfrm>
        </p:spPr>
        <p:txBody>
          <a:bodyPr rtlCol="0">
            <a:normAutofit fontScale="90000"/>
          </a:bodyPr>
          <a:lstStyle/>
          <a:p>
            <a:pPr>
              <a:defRPr/>
            </a:pPr>
            <a:r>
              <a:rPr lang="pt-BR" b="1" dirty="0" smtClean="0">
                <a:latin typeface="+mn-lt"/>
              </a:rPr>
              <a:t>Déficit da previdência social</a:t>
            </a:r>
            <a:r>
              <a:rPr lang="pt-BR" b="1" dirty="0">
                <a:latin typeface="+mn-lt"/>
              </a:rPr>
              <a:t/>
            </a:r>
            <a:br>
              <a:rPr lang="pt-BR" b="1" dirty="0">
                <a:latin typeface="+mn-lt"/>
              </a:rPr>
            </a:br>
            <a:r>
              <a:rPr lang="pt-BR" sz="3600" b="1" dirty="0">
                <a:latin typeface="+mn-lt"/>
              </a:rPr>
              <a:t>(R$ bilhões)</a:t>
            </a:r>
          </a:p>
        </p:txBody>
      </p:sp>
      <p:sp>
        <p:nvSpPr>
          <p:cNvPr id="30724" name="CaixaDeTexto 3"/>
          <p:cNvSpPr txBox="1">
            <a:spLocks noChangeArrowheads="1"/>
          </p:cNvSpPr>
          <p:nvPr/>
        </p:nvSpPr>
        <p:spPr bwMode="auto">
          <a:xfrm>
            <a:off x="1774826" y="5940425"/>
            <a:ext cx="873442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pt-BR" altLang="pt-BR" sz="1600">
                <a:latin typeface="Calibri" panose="020F0502020204030204" pitchFamily="34" charset="0"/>
              </a:rPr>
              <a:t>Fonte: MPS</a:t>
            </a:r>
          </a:p>
          <a:p>
            <a:pPr eaLnBrk="1" hangingPunct="1"/>
            <a:r>
              <a:rPr lang="pt-BR" altLang="pt-BR" sz="1600">
                <a:latin typeface="Calibri" panose="020F0502020204030204" pitchFamily="34" charset="0"/>
              </a:rPr>
              <a:t>Obs: Inclui benefícios do RGPS (previdenciários e acidentários) e  não inclui benefícios assistenciais (LOAS e  RMV).</a:t>
            </a:r>
          </a:p>
        </p:txBody>
      </p:sp>
      <p:sp>
        <p:nvSpPr>
          <p:cNvPr id="2" name="Espaço Reservado para Número de Slide 1"/>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85813B2-B7D3-4ED6-BAEA-2DD996E28DD5}" type="slidenum">
              <a:rPr lang="pt-BR" altLang="pt-BR">
                <a:solidFill>
                  <a:srgbClr val="898989"/>
                </a:solidFill>
                <a:latin typeface="Calibri" panose="020F0502020204030204" pitchFamily="34" charset="0"/>
              </a:rPr>
              <a:pPr eaLnBrk="1" hangingPunct="1"/>
              <a:t>55</a:t>
            </a:fld>
            <a:endParaRPr lang="pt-BR" altLang="pt-BR">
              <a:solidFill>
                <a:srgbClr val="898989"/>
              </a:solidFill>
              <a:latin typeface="Calibri" panose="020F0502020204030204" pitchFamily="34" charset="0"/>
            </a:endParaRPr>
          </a:p>
        </p:txBody>
      </p:sp>
    </p:spTree>
    <p:extLst>
      <p:ext uri="{BB962C8B-B14F-4D97-AF65-F5344CB8AC3E}">
        <p14:creationId xmlns:p14="http://schemas.microsoft.com/office/powerpoint/2010/main" val="392064010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74826" y="136526"/>
            <a:ext cx="8397875" cy="1325563"/>
          </a:xfrm>
        </p:spPr>
        <p:txBody>
          <a:bodyPr rtlCol="0">
            <a:normAutofit/>
          </a:bodyPr>
          <a:lstStyle/>
          <a:p>
            <a:pPr>
              <a:defRPr/>
            </a:pPr>
            <a:r>
              <a:rPr lang="pt-BR" sz="4000" b="1" dirty="0">
                <a:latin typeface="+mn-lt"/>
              </a:rPr>
              <a:t>Evolução do déficit do regime próprio </a:t>
            </a:r>
            <a:r>
              <a:rPr lang="pt-BR" sz="3600" b="1" dirty="0">
                <a:latin typeface="+mn-lt"/>
              </a:rPr>
              <a:t>(em R$ bilhões)</a:t>
            </a:r>
          </a:p>
        </p:txBody>
      </p:sp>
      <p:graphicFrame>
        <p:nvGraphicFramePr>
          <p:cNvPr id="4" name="Espaço Reservado para Conteúdo 3"/>
          <p:cNvGraphicFramePr>
            <a:graphicFrameLocks noGrp="1"/>
          </p:cNvGraphicFramePr>
          <p:nvPr>
            <p:ph idx="1"/>
          </p:nvPr>
        </p:nvGraphicFramePr>
        <p:xfrm>
          <a:off x="1858109" y="1644162"/>
          <a:ext cx="8315216" cy="4721469"/>
        </p:xfrm>
        <a:graphic>
          <a:graphicData uri="http://schemas.openxmlformats.org/drawingml/2006/chart">
            <c:chart xmlns:c="http://schemas.openxmlformats.org/drawingml/2006/chart" xmlns:r="http://schemas.openxmlformats.org/officeDocument/2006/relationships" r:id="rId2"/>
          </a:graphicData>
        </a:graphic>
      </p:graphicFrame>
      <p:sp>
        <p:nvSpPr>
          <p:cNvPr id="40964" name="CaixaDeTexto 3"/>
          <p:cNvSpPr txBox="1">
            <a:spLocks noChangeArrowheads="1"/>
          </p:cNvSpPr>
          <p:nvPr/>
        </p:nvSpPr>
        <p:spPr bwMode="auto">
          <a:xfrm>
            <a:off x="1774826" y="6294439"/>
            <a:ext cx="5535613"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pt-BR" altLang="pt-BR" sz="1400">
                <a:latin typeface="Calibri" panose="020F0502020204030204" pitchFamily="34" charset="0"/>
              </a:rPr>
              <a:t>Fonte: MP (Dados do SIAFI)</a:t>
            </a:r>
          </a:p>
          <a:p>
            <a:pPr eaLnBrk="1" hangingPunct="1"/>
            <a:r>
              <a:rPr lang="pt-BR" altLang="pt-BR" sz="1400">
                <a:latin typeface="Calibri" panose="020F0502020204030204" pitchFamily="34" charset="0"/>
              </a:rPr>
              <a:t>Obs: Como receita, incluí-se a contribuição patronal e a do servidor. </a:t>
            </a:r>
          </a:p>
        </p:txBody>
      </p:sp>
      <p:sp>
        <p:nvSpPr>
          <p:cNvPr id="3" name="Espaço Reservado para Número de Slide 2"/>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7F4AC83-A85C-4F27-B742-A05E56FBA848}" type="slidenum">
              <a:rPr lang="pt-BR" altLang="pt-BR">
                <a:solidFill>
                  <a:srgbClr val="898989"/>
                </a:solidFill>
                <a:latin typeface="Calibri" panose="020F0502020204030204" pitchFamily="34" charset="0"/>
              </a:rPr>
              <a:pPr eaLnBrk="1" hangingPunct="1"/>
              <a:t>56</a:t>
            </a:fld>
            <a:endParaRPr lang="pt-BR" altLang="pt-BR">
              <a:solidFill>
                <a:srgbClr val="898989"/>
              </a:solidFill>
              <a:latin typeface="Calibri" panose="020F0502020204030204" pitchFamily="34" charset="0"/>
            </a:endParaRPr>
          </a:p>
        </p:txBody>
      </p:sp>
    </p:spTree>
    <p:extLst>
      <p:ext uri="{BB962C8B-B14F-4D97-AF65-F5344CB8AC3E}">
        <p14:creationId xmlns:p14="http://schemas.microsoft.com/office/powerpoint/2010/main" val="163318893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03388" y="122238"/>
            <a:ext cx="8507412" cy="1143000"/>
          </a:xfrm>
        </p:spPr>
        <p:txBody>
          <a:bodyPr rtlCol="0">
            <a:normAutofit/>
          </a:bodyPr>
          <a:lstStyle/>
          <a:p>
            <a:pPr>
              <a:defRPr/>
            </a:pPr>
            <a:r>
              <a:rPr lang="pt-BR" sz="3200" b="1" dirty="0">
                <a:latin typeface="+mn-lt"/>
              </a:rPr>
              <a:t>Composição das despesas em 2014 </a:t>
            </a:r>
            <a:br>
              <a:rPr lang="pt-BR" sz="3200" b="1" dirty="0">
                <a:latin typeface="+mn-lt"/>
              </a:rPr>
            </a:br>
            <a:r>
              <a:rPr lang="pt-BR" sz="2800" b="1" dirty="0">
                <a:latin typeface="+mn-lt"/>
              </a:rPr>
              <a:t>(em milhões de R$)</a:t>
            </a:r>
            <a:endParaRPr lang="pt-BR" sz="3200" b="1" dirty="0">
              <a:latin typeface="+mn-lt"/>
            </a:endParaRPr>
          </a:p>
        </p:txBody>
      </p:sp>
      <p:sp>
        <p:nvSpPr>
          <p:cNvPr id="4" name="Espaço Reservado para Número de Slide 3"/>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BB04592-A21E-4A63-8EAC-069FC156CE87}" type="slidenum">
              <a:rPr lang="pt-BR" altLang="pt-BR">
                <a:solidFill>
                  <a:srgbClr val="898989"/>
                </a:solidFill>
                <a:latin typeface="Calibri" panose="020F0502020204030204" pitchFamily="34" charset="0"/>
              </a:rPr>
              <a:pPr eaLnBrk="1" hangingPunct="1"/>
              <a:t>57</a:t>
            </a:fld>
            <a:endParaRPr lang="pt-BR" altLang="pt-BR">
              <a:solidFill>
                <a:srgbClr val="898989"/>
              </a:solidFill>
              <a:latin typeface="Calibri" panose="020F0502020204030204" pitchFamily="34" charset="0"/>
            </a:endParaRPr>
          </a:p>
        </p:txBody>
      </p:sp>
      <p:sp>
        <p:nvSpPr>
          <p:cNvPr id="32772" name="CaixaDeTexto 6"/>
          <p:cNvSpPr txBox="1">
            <a:spLocks noChangeArrowheads="1"/>
          </p:cNvSpPr>
          <p:nvPr/>
        </p:nvSpPr>
        <p:spPr bwMode="auto">
          <a:xfrm>
            <a:off x="1703389" y="6445250"/>
            <a:ext cx="1512887"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pt-BR" altLang="pt-BR" sz="1400">
                <a:latin typeface="Calibri" panose="020F0502020204030204" pitchFamily="34" charset="0"/>
              </a:rPr>
              <a:t>Fonte: MPS</a:t>
            </a:r>
          </a:p>
        </p:txBody>
      </p:sp>
      <p:graphicFrame>
        <p:nvGraphicFramePr>
          <p:cNvPr id="9" name="Gráfico 8"/>
          <p:cNvGraphicFramePr>
            <a:graphicFrameLocks/>
          </p:cNvGraphicFramePr>
          <p:nvPr/>
        </p:nvGraphicFramePr>
        <p:xfrm>
          <a:off x="1601119" y="1265298"/>
          <a:ext cx="8914483" cy="524980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6140541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Gráfico 6"/>
          <p:cNvGraphicFramePr>
            <a:graphicFrameLocks noGrp="1"/>
          </p:cNvGraphicFramePr>
          <p:nvPr/>
        </p:nvGraphicFramePr>
        <p:xfrm>
          <a:off x="1703512" y="1789708"/>
          <a:ext cx="8784976" cy="4591620"/>
        </p:xfrm>
        <a:graphic>
          <a:graphicData uri="http://schemas.openxmlformats.org/drawingml/2006/chart">
            <c:chart xmlns:c="http://schemas.openxmlformats.org/drawingml/2006/chart" xmlns:r="http://schemas.openxmlformats.org/officeDocument/2006/relationships" r:id="rId3"/>
          </a:graphicData>
        </a:graphic>
      </p:graphicFrame>
      <p:sp>
        <p:nvSpPr>
          <p:cNvPr id="22531" name="Rectangle 2"/>
          <p:cNvSpPr>
            <a:spLocks noChangeArrowheads="1"/>
          </p:cNvSpPr>
          <p:nvPr/>
        </p:nvSpPr>
        <p:spPr bwMode="auto">
          <a:xfrm>
            <a:off x="1847850" y="858839"/>
            <a:ext cx="8496300"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just">
              <a:lnSpc>
                <a:spcPct val="90000"/>
              </a:lnSpc>
              <a:buClr>
                <a:srgbClr val="006600"/>
              </a:buClr>
              <a:buSzPct val="100000"/>
            </a:pPr>
            <a:r>
              <a:rPr lang="en-GB" altLang="pt-BR">
                <a:solidFill>
                  <a:schemeClr val="tx1"/>
                </a:solidFill>
                <a:latin typeface="Arial Narrow" panose="020B0606020202030204" pitchFamily="34" charset="0"/>
              </a:rPr>
              <a:t>O Brasil ainda é jovem, mas seu gasto com previdência social é alto: em 2011, 7,1% da população tinha mais que 65 anos e se gastava 10,6% do PIB. Em países com perfil demográfico semelhante, o gasto médio era em torno de 4% do PIB.</a:t>
            </a:r>
          </a:p>
        </p:txBody>
      </p:sp>
      <p:sp>
        <p:nvSpPr>
          <p:cNvPr id="22532" name="CaixaDeTexto 1"/>
          <p:cNvSpPr txBox="1">
            <a:spLocks noChangeArrowheads="1"/>
          </p:cNvSpPr>
          <p:nvPr/>
        </p:nvSpPr>
        <p:spPr bwMode="auto">
          <a:xfrm>
            <a:off x="3648075" y="5311776"/>
            <a:ext cx="86360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pt-BR" altLang="pt-BR" sz="1200">
                <a:solidFill>
                  <a:srgbClr val="000000"/>
                </a:solidFill>
                <a:latin typeface="Arial Narrow" panose="020B0606020202030204" pitchFamily="34" charset="0"/>
              </a:rPr>
              <a:t>México</a:t>
            </a:r>
          </a:p>
        </p:txBody>
      </p:sp>
      <p:sp>
        <p:nvSpPr>
          <p:cNvPr id="22533" name="CaixaDeTexto 1"/>
          <p:cNvSpPr txBox="1">
            <a:spLocks noChangeArrowheads="1"/>
          </p:cNvSpPr>
          <p:nvPr/>
        </p:nvSpPr>
        <p:spPr bwMode="auto">
          <a:xfrm>
            <a:off x="5016500" y="5084763"/>
            <a:ext cx="935038"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pt-BR" altLang="pt-BR" sz="1200">
                <a:solidFill>
                  <a:srgbClr val="000000"/>
                </a:solidFill>
                <a:latin typeface="Arial Narrow" panose="020B0606020202030204" pitchFamily="34" charset="0"/>
              </a:rPr>
              <a:t>   Chile</a:t>
            </a:r>
          </a:p>
        </p:txBody>
      </p:sp>
      <p:sp>
        <p:nvSpPr>
          <p:cNvPr id="22534" name="CaixaDeTexto 1"/>
          <p:cNvSpPr txBox="1">
            <a:spLocks noChangeArrowheads="1"/>
          </p:cNvSpPr>
          <p:nvPr/>
        </p:nvSpPr>
        <p:spPr bwMode="auto">
          <a:xfrm>
            <a:off x="4511676" y="5095876"/>
            <a:ext cx="9366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pt-BR" altLang="pt-BR" sz="1200">
                <a:solidFill>
                  <a:srgbClr val="000000"/>
                </a:solidFill>
                <a:latin typeface="Arial Narrow" panose="020B0606020202030204" pitchFamily="34" charset="0"/>
              </a:rPr>
              <a:t>Tailândia</a:t>
            </a:r>
          </a:p>
        </p:txBody>
      </p:sp>
      <p:sp>
        <p:nvSpPr>
          <p:cNvPr id="22535" name="CaixaDeTexto 1"/>
          <p:cNvSpPr txBox="1">
            <a:spLocks noChangeArrowheads="1"/>
          </p:cNvSpPr>
          <p:nvPr/>
        </p:nvSpPr>
        <p:spPr bwMode="auto">
          <a:xfrm>
            <a:off x="5664201" y="4292601"/>
            <a:ext cx="9366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pt-BR" altLang="pt-BR" sz="1200">
                <a:solidFill>
                  <a:srgbClr val="000000"/>
                </a:solidFill>
                <a:latin typeface="Arial Narrow" panose="020B0606020202030204" pitchFamily="34" charset="0"/>
              </a:rPr>
              <a:t>Irlanda</a:t>
            </a:r>
          </a:p>
        </p:txBody>
      </p:sp>
      <p:sp>
        <p:nvSpPr>
          <p:cNvPr id="22536" name="CaixaDeTexto 1"/>
          <p:cNvSpPr txBox="1">
            <a:spLocks noChangeArrowheads="1"/>
          </p:cNvSpPr>
          <p:nvPr/>
        </p:nvSpPr>
        <p:spPr bwMode="auto">
          <a:xfrm>
            <a:off x="5446714" y="4724401"/>
            <a:ext cx="9366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pt-BR" altLang="pt-BR" sz="1200">
                <a:solidFill>
                  <a:srgbClr val="000000"/>
                </a:solidFill>
                <a:latin typeface="Arial Narrow" panose="020B0606020202030204" pitchFamily="34" charset="0"/>
              </a:rPr>
              <a:t>Israel</a:t>
            </a:r>
          </a:p>
        </p:txBody>
      </p:sp>
      <p:sp>
        <p:nvSpPr>
          <p:cNvPr id="22537" name="CaixaDeTexto 1"/>
          <p:cNvSpPr txBox="1">
            <a:spLocks noChangeArrowheads="1"/>
          </p:cNvSpPr>
          <p:nvPr/>
        </p:nvSpPr>
        <p:spPr bwMode="auto">
          <a:xfrm>
            <a:off x="8615364" y="2071688"/>
            <a:ext cx="936625"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pt-BR" altLang="pt-BR" sz="1200">
                <a:solidFill>
                  <a:srgbClr val="000000"/>
                </a:solidFill>
                <a:latin typeface="Arial Narrow" panose="020B0606020202030204" pitchFamily="34" charset="0"/>
              </a:rPr>
              <a:t>Itália</a:t>
            </a:r>
          </a:p>
        </p:txBody>
      </p:sp>
      <p:sp>
        <p:nvSpPr>
          <p:cNvPr id="22538" name="CaixaDeTexto 1"/>
          <p:cNvSpPr txBox="1">
            <a:spLocks noChangeArrowheads="1"/>
          </p:cNvSpPr>
          <p:nvPr/>
        </p:nvSpPr>
        <p:spPr bwMode="auto">
          <a:xfrm>
            <a:off x="9625013" y="3224214"/>
            <a:ext cx="9382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pt-BR" altLang="pt-BR" sz="1200">
                <a:solidFill>
                  <a:srgbClr val="000000"/>
                </a:solidFill>
                <a:latin typeface="Arial Narrow" panose="020B0606020202030204" pitchFamily="34" charset="0"/>
              </a:rPr>
              <a:t>Japão</a:t>
            </a:r>
          </a:p>
        </p:txBody>
      </p:sp>
      <p:sp>
        <p:nvSpPr>
          <p:cNvPr id="22539" name="CaixaDeTexto 1"/>
          <p:cNvSpPr txBox="1">
            <a:spLocks noChangeArrowheads="1"/>
          </p:cNvSpPr>
          <p:nvPr/>
        </p:nvSpPr>
        <p:spPr bwMode="auto">
          <a:xfrm>
            <a:off x="8616951" y="3573464"/>
            <a:ext cx="9826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pt-BR" altLang="pt-BR" sz="1200">
                <a:solidFill>
                  <a:srgbClr val="000000"/>
                </a:solidFill>
                <a:latin typeface="Arial Narrow" panose="020B0606020202030204" pitchFamily="34" charset="0"/>
              </a:rPr>
              <a:t>Alemanha</a:t>
            </a:r>
          </a:p>
        </p:txBody>
      </p:sp>
      <p:sp>
        <p:nvSpPr>
          <p:cNvPr id="22540" name="CaixaDeTexto 1"/>
          <p:cNvSpPr txBox="1">
            <a:spLocks noChangeArrowheads="1"/>
          </p:cNvSpPr>
          <p:nvPr/>
        </p:nvSpPr>
        <p:spPr bwMode="auto">
          <a:xfrm>
            <a:off x="8112126" y="2360614"/>
            <a:ext cx="9366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pt-BR" altLang="pt-BR" sz="1200">
                <a:solidFill>
                  <a:srgbClr val="000000"/>
                </a:solidFill>
                <a:latin typeface="Arial Narrow" panose="020B0606020202030204" pitchFamily="34" charset="0"/>
              </a:rPr>
              <a:t>Grécia</a:t>
            </a:r>
          </a:p>
        </p:txBody>
      </p:sp>
      <p:cxnSp>
        <p:nvCxnSpPr>
          <p:cNvPr id="22" name="Conector reto 21"/>
          <p:cNvCxnSpPr/>
          <p:nvPr/>
        </p:nvCxnSpPr>
        <p:spPr>
          <a:xfrm flipV="1">
            <a:off x="6816725" y="1628776"/>
            <a:ext cx="0" cy="4321175"/>
          </a:xfrm>
          <a:prstGeom prst="line">
            <a:avLst/>
          </a:prstGeom>
          <a:ln w="3175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2542" name="Text Box 2"/>
          <p:cNvSpPr txBox="1">
            <a:spLocks noChangeArrowheads="1"/>
          </p:cNvSpPr>
          <p:nvPr/>
        </p:nvSpPr>
        <p:spPr bwMode="auto">
          <a:xfrm>
            <a:off x="2058989" y="6237288"/>
            <a:ext cx="84296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95250" indent="-95250">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spcBef>
                <a:spcPct val="0"/>
              </a:spcBef>
              <a:spcAft>
                <a:spcPct val="0"/>
              </a:spcAf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spcBef>
                <a:spcPct val="0"/>
              </a:spcBef>
              <a:spcAft>
                <a:spcPct val="0"/>
              </a:spcAf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spcBef>
                <a:spcPct val="0"/>
              </a:spcBef>
              <a:spcAft>
                <a:spcPct val="0"/>
              </a:spcAf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spcBef>
                <a:spcPct val="0"/>
              </a:spcBef>
              <a:spcAft>
                <a:spcPct val="0"/>
              </a:spcAf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just">
              <a:spcBef>
                <a:spcPct val="10000"/>
              </a:spcBef>
            </a:pPr>
            <a:r>
              <a:rPr lang="pt-BR" altLang="pt-BR" sz="1000">
                <a:solidFill>
                  <a:schemeClr val="tx1"/>
                </a:solidFill>
                <a:latin typeface="Arial Narrow" panose="020B0606020202030204" pitchFamily="34" charset="0"/>
              </a:rPr>
              <a:t>Fontes: OCDE, exceto para a despesa para o Brasil, cuja fonte é o Ministério da Fazenda.	</a:t>
            </a:r>
            <a:r>
              <a:rPr lang="pt-BR" altLang="pt-BR" sz="2000">
                <a:solidFill>
                  <a:schemeClr val="tx1"/>
                </a:solidFill>
                <a:latin typeface="Arial Narrow" panose="020B0606020202030204" pitchFamily="34" charset="0"/>
              </a:rPr>
              <a:t>	</a:t>
            </a:r>
          </a:p>
        </p:txBody>
      </p:sp>
      <p:sp>
        <p:nvSpPr>
          <p:cNvPr id="14352" name="CaixaDeTexto 15"/>
          <p:cNvSpPr txBox="1">
            <a:spLocks noChangeArrowheads="1"/>
          </p:cNvSpPr>
          <p:nvPr/>
        </p:nvSpPr>
        <p:spPr bwMode="auto">
          <a:xfrm>
            <a:off x="2640013" y="2500314"/>
            <a:ext cx="3960812"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defRPr/>
            </a:pPr>
            <a:r>
              <a:rPr lang="pt-BR" altLang="pt-BR" sz="1500" dirty="0">
                <a:latin typeface="Arial Narrow" panose="020B0606020202030204" pitchFamily="34" charset="0"/>
              </a:rPr>
              <a:t>Brasil: </a:t>
            </a:r>
          </a:p>
          <a:p>
            <a:pPr algn="just">
              <a:defRPr/>
            </a:pPr>
            <a:r>
              <a:rPr lang="pt-BR" altLang="pt-BR" sz="1500" dirty="0">
                <a:solidFill>
                  <a:schemeClr val="accent5">
                    <a:lumMod val="50000"/>
                  </a:schemeClr>
                </a:solidFill>
                <a:latin typeface="Arial Narrow" panose="020B0606020202030204" pitchFamily="34" charset="0"/>
              </a:rPr>
              <a:t>6,4% no RGPS (25,2 milhões de benefícios em 2011) </a:t>
            </a:r>
          </a:p>
          <a:p>
            <a:pPr algn="just">
              <a:defRPr/>
            </a:pPr>
            <a:r>
              <a:rPr lang="pt-BR" altLang="pt-BR" sz="1500" dirty="0">
                <a:solidFill>
                  <a:schemeClr val="accent5">
                    <a:lumMod val="50000"/>
                  </a:schemeClr>
                </a:solidFill>
                <a:latin typeface="Arial Narrow" panose="020B0606020202030204" pitchFamily="34" charset="0"/>
              </a:rPr>
              <a:t>4,2% no RPPS (3,4 milhões de benefícios em 2011)</a:t>
            </a:r>
          </a:p>
        </p:txBody>
      </p:sp>
    </p:spTree>
    <p:extLst>
      <p:ext uri="{BB962C8B-B14F-4D97-AF65-F5344CB8AC3E}">
        <p14:creationId xmlns:p14="http://schemas.microsoft.com/office/powerpoint/2010/main" val="3149304363"/>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Rectangle 2"/>
          <p:cNvSpPr>
            <a:spLocks noChangeArrowheads="1"/>
          </p:cNvSpPr>
          <p:nvPr/>
        </p:nvSpPr>
        <p:spPr bwMode="auto">
          <a:xfrm>
            <a:off x="1703389" y="1484314"/>
            <a:ext cx="8713787" cy="3889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defRPr/>
            </a:pPr>
            <a:endParaRPr lang="pt-BR" sz="3600" b="1" i="1" dirty="0">
              <a:effectLst>
                <a:outerShdw blurRad="38100" dist="38100" dir="2700000" algn="tl">
                  <a:srgbClr val="C0C0C0"/>
                </a:outerShdw>
              </a:effectLst>
              <a:latin typeface="Arial" charset="0"/>
            </a:endParaRPr>
          </a:p>
          <a:p>
            <a:pPr algn="ctr" eaLnBrk="1" hangingPunct="1">
              <a:defRPr/>
            </a:pPr>
            <a:endParaRPr lang="pt-BR" sz="3600" b="1" i="1" dirty="0">
              <a:effectLst>
                <a:outerShdw blurRad="38100" dist="38100" dir="2700000" algn="tl">
                  <a:srgbClr val="C0C0C0"/>
                </a:outerShdw>
              </a:effectLst>
              <a:latin typeface="Arial" charset="0"/>
            </a:endParaRPr>
          </a:p>
          <a:p>
            <a:pPr algn="ctr" eaLnBrk="1" hangingPunct="1">
              <a:defRPr/>
            </a:pPr>
            <a:r>
              <a:rPr lang="pt-BR" sz="3600" b="1" i="1" dirty="0" smtClean="0">
                <a:effectLst>
                  <a:outerShdw blurRad="38100" dist="38100" dir="2700000" algn="tl">
                    <a:srgbClr val="C0C0C0"/>
                  </a:outerShdw>
                </a:effectLst>
                <a:latin typeface="Arial" charset="0"/>
              </a:rPr>
              <a:t>Desafios</a:t>
            </a:r>
            <a:endParaRPr lang="pt-BR" sz="3600" b="1" i="1" dirty="0">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2852321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1455738" y="762000"/>
            <a:ext cx="9144001" cy="679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defTabSz="44926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Times New Roman" panose="02020603050405020304" pitchFamily="18" charset="0"/>
              </a:defRPr>
            </a:lvl1pPr>
            <a:lvl2pPr marL="742950" indent="-285750" defTabSz="44926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Times New Roman" panose="02020603050405020304" pitchFamily="18" charset="0"/>
              </a:defRPr>
            </a:lvl2pPr>
            <a:lvl3pPr marL="1143000" indent="-228600" defTabSz="44926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Times New Roman" panose="02020603050405020304" pitchFamily="18" charset="0"/>
              </a:defRPr>
            </a:lvl3pPr>
            <a:lvl4pPr marL="1600200" indent="-228600" defTabSz="44926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Times New Roman" panose="02020603050405020304" pitchFamily="18" charset="0"/>
              </a:defRPr>
            </a:lvl4pPr>
            <a:lvl5pPr marL="2057400" indent="-228600" defTabSz="44926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Times New Roman" panose="02020603050405020304" pitchFamily="18"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Times New Roman" panose="02020603050405020304" pitchFamily="18"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Times New Roman" panose="02020603050405020304" pitchFamily="18"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Times New Roman" panose="02020603050405020304" pitchFamily="18"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Times New Roman" panose="02020603050405020304" pitchFamily="18" charset="0"/>
              </a:defRPr>
            </a:lvl9pPr>
          </a:lstStyle>
          <a:p>
            <a:pPr algn="ctr">
              <a:buClr>
                <a:srgbClr val="FFFF00"/>
              </a:buClr>
              <a:buSzPct val="100000"/>
              <a:buFont typeface="Arial" panose="020B0604020202020204" pitchFamily="34" charset="0"/>
              <a:buNone/>
            </a:pPr>
            <a:r>
              <a:rPr lang="pt-BR" altLang="pt-BR" sz="1800" b="1">
                <a:latin typeface="Arial" panose="020B0604020202020204" pitchFamily="34" charset="0"/>
                <a:cs typeface="Times New Roman" panose="02020603050405020304" pitchFamily="18" charset="0"/>
              </a:rPr>
              <a:t>Evolução da Esperança de Vida ao Nascer de 2000 a 2060 - Brasil</a:t>
            </a:r>
          </a:p>
        </p:txBody>
      </p:sp>
      <p:sp>
        <p:nvSpPr>
          <p:cNvPr id="8195" name="Text Box 3"/>
          <p:cNvSpPr txBox="1">
            <a:spLocks noChangeArrowheads="1"/>
          </p:cNvSpPr>
          <p:nvPr/>
        </p:nvSpPr>
        <p:spPr bwMode="auto">
          <a:xfrm>
            <a:off x="1524000" y="6399213"/>
            <a:ext cx="9144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r>
              <a:rPr lang="pt-BR" altLang="pt-BR" sz="800" b="1" i="1">
                <a:latin typeface="Arial" panose="020B0604020202020204" pitchFamily="34" charset="0"/>
                <a:cs typeface="Times New Roman" panose="02020603050405020304" pitchFamily="18" charset="0"/>
              </a:rPr>
              <a:t>Fonte: IBGE.</a:t>
            </a:r>
          </a:p>
          <a:p>
            <a:r>
              <a:rPr lang="pt-BR" altLang="pt-BR" sz="800" b="1" i="1">
                <a:latin typeface="Arial" panose="020B0604020202020204" pitchFamily="34" charset="0"/>
                <a:cs typeface="Times New Roman" panose="02020603050405020304" pitchFamily="18" charset="0"/>
              </a:rPr>
              <a:t>Elaboração: SPS/MPS.</a:t>
            </a:r>
          </a:p>
        </p:txBody>
      </p:sp>
      <p:pic>
        <p:nvPicPr>
          <p:cNvPr id="8196" name="Imagem 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35188" y="1773239"/>
            <a:ext cx="7618412" cy="4421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3413939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152650" y="365125"/>
            <a:ext cx="8299450" cy="1093788"/>
          </a:xfrm>
        </p:spPr>
        <p:txBody>
          <a:bodyPr rtlCol="0">
            <a:normAutofit fontScale="90000"/>
          </a:bodyPr>
          <a:lstStyle/>
          <a:p>
            <a:pPr>
              <a:defRPr/>
            </a:pPr>
            <a:r>
              <a:rPr lang="pt-BR" sz="4000" b="1" dirty="0">
                <a:latin typeface="+mn-lt"/>
              </a:rPr>
              <a:t>RGPS</a:t>
            </a:r>
            <a:br>
              <a:rPr lang="pt-BR" sz="4000" b="1" dirty="0">
                <a:latin typeface="+mn-lt"/>
              </a:rPr>
            </a:br>
            <a:r>
              <a:rPr lang="pt-BR" sz="4000" b="1" dirty="0">
                <a:latin typeface="+mn-lt"/>
              </a:rPr>
              <a:t>Idade média na concessão em 2014</a:t>
            </a:r>
          </a:p>
        </p:txBody>
      </p:sp>
      <p:graphicFrame>
        <p:nvGraphicFramePr>
          <p:cNvPr id="6" name="Espaço Reservado para Conteúdo 5"/>
          <p:cNvGraphicFramePr>
            <a:graphicFrameLocks noGrp="1"/>
          </p:cNvGraphicFramePr>
          <p:nvPr>
            <p:ph idx="1"/>
          </p:nvPr>
        </p:nvGraphicFramePr>
        <p:xfrm>
          <a:off x="1689100" y="1973263"/>
          <a:ext cx="8680449" cy="3275011"/>
        </p:xfrm>
        <a:graphic>
          <a:graphicData uri="http://schemas.openxmlformats.org/drawingml/2006/table">
            <a:tbl>
              <a:tblPr/>
              <a:tblGrid>
                <a:gridCol w="4323319"/>
                <a:gridCol w="1473310"/>
                <a:gridCol w="927459"/>
                <a:gridCol w="927459"/>
                <a:gridCol w="1028902"/>
              </a:tblGrid>
              <a:tr h="720109">
                <a:tc>
                  <a:txBody>
                    <a:bodyPr/>
                    <a:lstStyle/>
                    <a:p>
                      <a:pPr algn="l" fontAlgn="b"/>
                      <a:r>
                        <a:rPr lang="pt-BR" sz="1800" b="0" i="0" u="none" strike="noStrike" dirty="0">
                          <a:solidFill>
                            <a:srgbClr val="000000"/>
                          </a:solidFill>
                          <a:effectLst/>
                          <a:latin typeface="Calibri" panose="020F0502020204030204" pitchFamily="34" charset="0"/>
                        </a:rPr>
                        <a:t> </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DD7EE"/>
                    </a:solidFill>
                  </a:tcPr>
                </a:tc>
                <a:tc>
                  <a:txBody>
                    <a:bodyPr/>
                    <a:lstStyle/>
                    <a:p>
                      <a:pPr algn="ctr" fontAlgn="ctr"/>
                      <a:r>
                        <a:rPr lang="pt-BR" sz="1800" b="1" i="0" u="none" strike="noStrike" dirty="0">
                          <a:solidFill>
                            <a:srgbClr val="000000"/>
                          </a:solidFill>
                          <a:effectLst/>
                          <a:latin typeface="Calibri" panose="020F0502020204030204" pitchFamily="34" charset="0"/>
                        </a:rPr>
                        <a:t>Quantidade Concedidos</a:t>
                      </a:r>
                    </a:p>
                  </a:txBody>
                  <a:tcPr marL="7620" marR="7620" marT="761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DD7EE"/>
                    </a:solidFill>
                  </a:tcPr>
                </a:tc>
                <a:tc gridSpan="3">
                  <a:txBody>
                    <a:bodyPr/>
                    <a:lstStyle/>
                    <a:p>
                      <a:pPr algn="ctr" fontAlgn="ctr"/>
                      <a:r>
                        <a:rPr lang="pt-BR" sz="1800" b="1" i="0" u="none" strike="noStrike" dirty="0">
                          <a:solidFill>
                            <a:srgbClr val="000000"/>
                          </a:solidFill>
                          <a:effectLst/>
                          <a:latin typeface="Calibri" panose="020F0502020204030204" pitchFamily="34" charset="0"/>
                        </a:rPr>
                        <a:t>Idade Média</a:t>
                      </a:r>
                    </a:p>
                  </a:txBody>
                  <a:tcPr marL="7620" marR="7620" marT="761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DD7EE"/>
                    </a:solidFill>
                  </a:tcPr>
                </a:tc>
                <a:tc hMerge="1">
                  <a:txBody>
                    <a:bodyPr/>
                    <a:lstStyle/>
                    <a:p>
                      <a:endParaRPr lang="pt-BR"/>
                    </a:p>
                  </a:txBody>
                  <a:tcPr/>
                </a:tc>
                <a:tc hMerge="1">
                  <a:txBody>
                    <a:bodyPr/>
                    <a:lstStyle/>
                    <a:p>
                      <a:endParaRPr lang="pt-BR"/>
                    </a:p>
                  </a:txBody>
                  <a:tcPr/>
                </a:tc>
              </a:tr>
              <a:tr h="364986">
                <a:tc>
                  <a:txBody>
                    <a:bodyPr/>
                    <a:lstStyle/>
                    <a:p>
                      <a:pPr algn="l" fontAlgn="b"/>
                      <a:r>
                        <a:rPr lang="pt-BR" sz="1800" b="1" i="0" u="none" strike="noStrike" dirty="0">
                          <a:solidFill>
                            <a:srgbClr val="000000"/>
                          </a:solidFill>
                          <a:effectLst/>
                          <a:latin typeface="Calibri" panose="020F0502020204030204" pitchFamily="34" charset="0"/>
                        </a:rPr>
                        <a:t> </a:t>
                      </a:r>
                      <a:endParaRPr lang="pt-BR" sz="1800" b="0" i="0" u="none" strike="noStrike" kern="1200" dirty="0">
                        <a:solidFill>
                          <a:srgbClr val="000000"/>
                        </a:solidFill>
                        <a:effectLst/>
                        <a:latin typeface="Calibri" panose="020F0502020204030204" pitchFamily="34" charset="0"/>
                        <a:ea typeface="+mn-ea"/>
                        <a:cs typeface="+mn-cs"/>
                      </a:endParaRP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DD7EE"/>
                    </a:solidFill>
                  </a:tcPr>
                </a:tc>
                <a:tc>
                  <a:txBody>
                    <a:bodyPr/>
                    <a:lstStyle/>
                    <a:p>
                      <a:pPr algn="ctr" fontAlgn="b"/>
                      <a:r>
                        <a:rPr lang="pt-BR" sz="1800" b="1" i="0" u="none" strike="noStrike" dirty="0">
                          <a:solidFill>
                            <a:srgbClr val="000000"/>
                          </a:solidFill>
                          <a:effectLst/>
                          <a:latin typeface="Calibri" panose="020F0502020204030204" pitchFamily="34" charset="0"/>
                        </a:rPr>
                        <a:t>Total</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DD7EE"/>
                    </a:solidFill>
                  </a:tcPr>
                </a:tc>
                <a:tc>
                  <a:txBody>
                    <a:bodyPr/>
                    <a:lstStyle/>
                    <a:p>
                      <a:pPr algn="ctr" fontAlgn="b"/>
                      <a:r>
                        <a:rPr lang="pt-BR" sz="1800" b="1" i="0" u="none" strike="noStrike" dirty="0">
                          <a:solidFill>
                            <a:srgbClr val="000000"/>
                          </a:solidFill>
                          <a:effectLst/>
                          <a:latin typeface="Calibri" panose="020F0502020204030204" pitchFamily="34" charset="0"/>
                        </a:rPr>
                        <a:t>Homem</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DD7EE"/>
                    </a:solidFill>
                  </a:tcPr>
                </a:tc>
                <a:tc>
                  <a:txBody>
                    <a:bodyPr/>
                    <a:lstStyle/>
                    <a:p>
                      <a:pPr algn="ctr" fontAlgn="b"/>
                      <a:r>
                        <a:rPr lang="pt-BR" sz="1800" b="1" i="0" u="none" strike="noStrike" dirty="0">
                          <a:solidFill>
                            <a:srgbClr val="000000"/>
                          </a:solidFill>
                          <a:effectLst/>
                          <a:latin typeface="Calibri" panose="020F0502020204030204" pitchFamily="34" charset="0"/>
                        </a:rPr>
                        <a:t>Mulher</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DD7EE"/>
                    </a:solidFill>
                  </a:tcPr>
                </a:tc>
                <a:tc>
                  <a:txBody>
                    <a:bodyPr/>
                    <a:lstStyle/>
                    <a:p>
                      <a:pPr algn="ctr" fontAlgn="b"/>
                      <a:r>
                        <a:rPr lang="pt-BR" sz="1800" b="1" i="0" u="none" strike="noStrike" dirty="0">
                          <a:solidFill>
                            <a:srgbClr val="000000"/>
                          </a:solidFill>
                          <a:effectLst/>
                          <a:latin typeface="Calibri" panose="020F0502020204030204" pitchFamily="34" charset="0"/>
                        </a:rPr>
                        <a:t>Total</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DD7EE"/>
                    </a:solidFill>
                  </a:tcPr>
                </a:tc>
              </a:tr>
              <a:tr h="364986">
                <a:tc>
                  <a:txBody>
                    <a:bodyPr/>
                    <a:lstStyle/>
                    <a:p>
                      <a:pPr algn="l" fontAlgn="b"/>
                      <a:r>
                        <a:rPr lang="pt-BR" sz="1800" b="1" i="0" u="none" strike="noStrike" dirty="0">
                          <a:solidFill>
                            <a:srgbClr val="000000"/>
                          </a:solidFill>
                          <a:effectLst/>
                          <a:latin typeface="Calibri" panose="020F0502020204030204" pitchFamily="34" charset="0"/>
                        </a:rPr>
                        <a:t>Regime Geral - RGPS</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1800" b="1" i="0" u="none" strike="noStrike" dirty="0">
                          <a:solidFill>
                            <a:srgbClr val="000000"/>
                          </a:solidFill>
                          <a:effectLst/>
                          <a:latin typeface="Calibri" panose="020F0502020204030204" pitchFamily="34" charset="0"/>
                        </a:rPr>
                        <a:t>1.161.757</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1800" b="0" i="0" u="none" strike="noStrike" dirty="0">
                          <a:solidFill>
                            <a:srgbClr val="000000"/>
                          </a:solidFill>
                          <a:effectLst/>
                          <a:latin typeface="Calibri" panose="020F0502020204030204" pitchFamily="34" charset="0"/>
                        </a:rPr>
                        <a:t> </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pt-BR" sz="1800" b="0" i="0" u="none" strike="noStrike" dirty="0">
                        <a:solidFill>
                          <a:srgbClr val="000000"/>
                        </a:solidFill>
                        <a:effectLst/>
                        <a:latin typeface="Calibri" panose="020F0502020204030204" pitchFamily="34" charset="0"/>
                      </a:endParaRP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1800" b="1" i="0" u="none" strike="noStrike" dirty="0">
                          <a:solidFill>
                            <a:srgbClr val="000000"/>
                          </a:solidFill>
                          <a:effectLst/>
                          <a:latin typeface="Calibri" panose="020F0502020204030204" pitchFamily="34" charset="0"/>
                        </a:rPr>
                        <a:t>57,5 </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4986">
                <a:tc>
                  <a:txBody>
                    <a:bodyPr/>
                    <a:lstStyle/>
                    <a:p>
                      <a:pPr algn="l" fontAlgn="b"/>
                      <a:r>
                        <a:rPr lang="pt-BR" sz="1800" b="0" i="0" u="none" strike="noStrike">
                          <a:solidFill>
                            <a:srgbClr val="000000"/>
                          </a:solidFill>
                          <a:effectLst/>
                          <a:latin typeface="Calibri" panose="020F0502020204030204" pitchFamily="34" charset="0"/>
                        </a:rPr>
                        <a:t>Idade e tempo de contribuição</a:t>
                      </a:r>
                    </a:p>
                  </a:txBody>
                  <a:tcPr marL="182892"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1800" b="1" i="0" u="none" strike="noStrike" dirty="0">
                          <a:solidFill>
                            <a:srgbClr val="000000"/>
                          </a:solidFill>
                          <a:effectLst/>
                          <a:latin typeface="Calibri" panose="020F0502020204030204" pitchFamily="34" charset="0"/>
                        </a:rPr>
                        <a:t>961.229</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1800" b="1" i="0" u="none" strike="noStrike" dirty="0">
                          <a:solidFill>
                            <a:srgbClr val="000000"/>
                          </a:solidFill>
                          <a:effectLst/>
                          <a:latin typeface="Calibri" panose="020F0502020204030204" pitchFamily="34" charset="0"/>
                        </a:rPr>
                        <a:t>59,5 </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1800" b="1" i="0" u="none" strike="noStrike">
                          <a:solidFill>
                            <a:srgbClr val="000000"/>
                          </a:solidFill>
                          <a:effectLst/>
                          <a:latin typeface="Calibri" panose="020F0502020204030204" pitchFamily="34" charset="0"/>
                        </a:rPr>
                        <a:t>57,8 </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1800" b="1" i="0" u="none" strike="noStrike">
                          <a:solidFill>
                            <a:srgbClr val="000000"/>
                          </a:solidFill>
                          <a:effectLst/>
                          <a:latin typeface="Calibri" panose="020F0502020204030204" pitchFamily="34" charset="0"/>
                        </a:rPr>
                        <a:t>58,6 </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4986">
                <a:tc>
                  <a:txBody>
                    <a:bodyPr/>
                    <a:lstStyle/>
                    <a:p>
                      <a:pPr algn="l" fontAlgn="b"/>
                      <a:r>
                        <a:rPr lang="pt-BR" sz="1800" b="0" i="0" u="none" strike="noStrike">
                          <a:solidFill>
                            <a:srgbClr val="000000"/>
                          </a:solidFill>
                          <a:effectLst/>
                          <a:latin typeface="Calibri" panose="020F0502020204030204" pitchFamily="34" charset="0"/>
                        </a:rPr>
                        <a:t>Idade</a:t>
                      </a:r>
                    </a:p>
                  </a:txBody>
                  <a:tcPr marL="274338"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1800" b="0" i="0" u="none" strike="noStrike" dirty="0">
                          <a:solidFill>
                            <a:srgbClr val="000000"/>
                          </a:solidFill>
                          <a:effectLst/>
                          <a:latin typeface="Calibri" panose="020F0502020204030204" pitchFamily="34" charset="0"/>
                        </a:rPr>
                        <a:t>645.687</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1800" b="0" i="0" u="none" strike="noStrike" dirty="0">
                          <a:solidFill>
                            <a:srgbClr val="000000"/>
                          </a:solidFill>
                          <a:effectLst/>
                          <a:latin typeface="Calibri" panose="020F0502020204030204" pitchFamily="34" charset="0"/>
                        </a:rPr>
                        <a:t>63,0 </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1800" b="0" i="0" u="none" strike="noStrike" dirty="0">
                          <a:solidFill>
                            <a:srgbClr val="000000"/>
                          </a:solidFill>
                          <a:effectLst/>
                          <a:latin typeface="Calibri" panose="020F0502020204030204" pitchFamily="34" charset="0"/>
                        </a:rPr>
                        <a:t>59,3 </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1800" b="0" i="0" u="none" strike="noStrike">
                          <a:solidFill>
                            <a:srgbClr val="000000"/>
                          </a:solidFill>
                          <a:effectLst/>
                          <a:latin typeface="Calibri" panose="020F0502020204030204" pitchFamily="34" charset="0"/>
                        </a:rPr>
                        <a:t>60,8 </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4986">
                <a:tc>
                  <a:txBody>
                    <a:bodyPr/>
                    <a:lstStyle/>
                    <a:p>
                      <a:pPr algn="l" fontAlgn="b"/>
                      <a:r>
                        <a:rPr lang="pt-BR" sz="1800" b="0" i="0" u="none" strike="noStrike">
                          <a:solidFill>
                            <a:srgbClr val="000000"/>
                          </a:solidFill>
                          <a:effectLst/>
                          <a:latin typeface="Calibri" panose="020F0502020204030204" pitchFamily="34" charset="0"/>
                        </a:rPr>
                        <a:t>Tempo de contribuição</a:t>
                      </a:r>
                    </a:p>
                  </a:txBody>
                  <a:tcPr marL="274338"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1800" b="0" i="0" u="none" strike="noStrike" dirty="0">
                          <a:solidFill>
                            <a:srgbClr val="000000"/>
                          </a:solidFill>
                          <a:effectLst/>
                          <a:latin typeface="Calibri" panose="020F0502020204030204" pitchFamily="34" charset="0"/>
                        </a:rPr>
                        <a:t>315.542</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1800" b="0" i="0" u="none" strike="noStrike" dirty="0">
                          <a:solidFill>
                            <a:srgbClr val="000000"/>
                          </a:solidFill>
                          <a:effectLst/>
                          <a:latin typeface="Calibri" panose="020F0502020204030204" pitchFamily="34" charset="0"/>
                        </a:rPr>
                        <a:t>55,1 </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1800" b="0" i="0" u="none" strike="noStrike" dirty="0">
                          <a:solidFill>
                            <a:srgbClr val="000000"/>
                          </a:solidFill>
                          <a:effectLst/>
                          <a:latin typeface="Calibri" panose="020F0502020204030204" pitchFamily="34" charset="0"/>
                        </a:rPr>
                        <a:t>52,2 </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1800" b="0" i="0" u="none" strike="noStrike" dirty="0">
                          <a:solidFill>
                            <a:srgbClr val="000000"/>
                          </a:solidFill>
                          <a:effectLst/>
                          <a:latin typeface="Calibri" panose="020F0502020204030204" pitchFamily="34" charset="0"/>
                        </a:rPr>
                        <a:t>54,1 </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4986">
                <a:tc>
                  <a:txBody>
                    <a:bodyPr/>
                    <a:lstStyle/>
                    <a:p>
                      <a:pPr algn="l" fontAlgn="b"/>
                      <a:r>
                        <a:rPr lang="pt-BR" sz="1800" b="0" i="0" u="none" strike="noStrike">
                          <a:solidFill>
                            <a:srgbClr val="000000"/>
                          </a:solidFill>
                          <a:effectLst/>
                          <a:latin typeface="Calibri" panose="020F0502020204030204" pitchFamily="34" charset="0"/>
                        </a:rPr>
                        <a:t>Invalidez</a:t>
                      </a:r>
                    </a:p>
                  </a:txBody>
                  <a:tcPr marL="182892"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1800" b="0" i="0" u="none" strike="noStrike">
                          <a:solidFill>
                            <a:srgbClr val="000000"/>
                          </a:solidFill>
                          <a:effectLst/>
                          <a:latin typeface="Calibri" panose="020F0502020204030204" pitchFamily="34" charset="0"/>
                        </a:rPr>
                        <a:t>189.651</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1800" b="0" i="0" u="none" strike="noStrike" dirty="0">
                          <a:solidFill>
                            <a:srgbClr val="000000"/>
                          </a:solidFill>
                          <a:effectLst/>
                          <a:latin typeface="Calibri" panose="020F0502020204030204" pitchFamily="34" charset="0"/>
                        </a:rPr>
                        <a:t>51,8 </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1800" b="0" i="0" u="none" strike="noStrike" dirty="0">
                          <a:solidFill>
                            <a:srgbClr val="000000"/>
                          </a:solidFill>
                          <a:effectLst/>
                          <a:latin typeface="Calibri" panose="020F0502020204030204" pitchFamily="34" charset="0"/>
                        </a:rPr>
                        <a:t>52,3 </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1800" b="0" i="0" u="none" strike="noStrike" dirty="0">
                          <a:solidFill>
                            <a:srgbClr val="000000"/>
                          </a:solidFill>
                          <a:effectLst/>
                          <a:latin typeface="Calibri" panose="020F0502020204030204" pitchFamily="34" charset="0"/>
                        </a:rPr>
                        <a:t>52,0 </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4986">
                <a:tc>
                  <a:txBody>
                    <a:bodyPr/>
                    <a:lstStyle/>
                    <a:p>
                      <a:pPr algn="l" fontAlgn="b"/>
                      <a:r>
                        <a:rPr lang="pt-BR" sz="1800" b="0" i="0" u="none" strike="noStrike" dirty="0">
                          <a:solidFill>
                            <a:srgbClr val="000000"/>
                          </a:solidFill>
                          <a:effectLst/>
                          <a:latin typeface="Calibri" panose="020F0502020204030204" pitchFamily="34" charset="0"/>
                        </a:rPr>
                        <a:t>Invalidez por Acidente do Trabalho  </a:t>
                      </a:r>
                    </a:p>
                  </a:txBody>
                  <a:tcPr marL="182892"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1800" b="0" i="0" u="none" strike="noStrike">
                          <a:solidFill>
                            <a:srgbClr val="000000"/>
                          </a:solidFill>
                          <a:effectLst/>
                          <a:latin typeface="Calibri" panose="020F0502020204030204" pitchFamily="34" charset="0"/>
                        </a:rPr>
                        <a:t>10.877</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1800" b="0" i="0" u="none" strike="noStrike">
                          <a:solidFill>
                            <a:srgbClr val="000000"/>
                          </a:solidFill>
                          <a:effectLst/>
                          <a:latin typeface="Calibri" panose="020F0502020204030204" pitchFamily="34" charset="0"/>
                        </a:rPr>
                        <a:t>49,9 </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1800" b="0" i="0" u="none" strike="noStrike" dirty="0">
                          <a:solidFill>
                            <a:srgbClr val="000000"/>
                          </a:solidFill>
                          <a:effectLst/>
                          <a:latin typeface="Calibri" panose="020F0502020204030204" pitchFamily="34" charset="0"/>
                        </a:rPr>
                        <a:t>50,2 </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1800" b="0" i="0" u="none" strike="noStrike" dirty="0">
                          <a:solidFill>
                            <a:srgbClr val="000000"/>
                          </a:solidFill>
                          <a:effectLst/>
                          <a:latin typeface="Calibri" panose="020F0502020204030204" pitchFamily="34" charset="0"/>
                        </a:rPr>
                        <a:t>50,0 </a:t>
                      </a:r>
                    </a:p>
                  </a:txBody>
                  <a:tcPr marL="7620" marR="7620" marT="76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4873" name="CaixaDeTexto 6"/>
          <p:cNvSpPr txBox="1">
            <a:spLocks noChangeArrowheads="1"/>
          </p:cNvSpPr>
          <p:nvPr/>
        </p:nvSpPr>
        <p:spPr bwMode="auto">
          <a:xfrm>
            <a:off x="1689100" y="6330951"/>
            <a:ext cx="15128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pt-BR" altLang="pt-BR" sz="1400">
                <a:latin typeface="Calibri" panose="020F0502020204030204" pitchFamily="34" charset="0"/>
              </a:rPr>
              <a:t>Fonte: MPS</a:t>
            </a:r>
          </a:p>
        </p:txBody>
      </p:sp>
      <p:sp>
        <p:nvSpPr>
          <p:cNvPr id="3" name="Espaço Reservado para Número de Slide 2"/>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3DAAE21-6643-42D4-9E47-391A999E68A5}" type="slidenum">
              <a:rPr lang="pt-BR" altLang="pt-BR">
                <a:solidFill>
                  <a:srgbClr val="898989"/>
                </a:solidFill>
                <a:latin typeface="Calibri" panose="020F0502020204030204" pitchFamily="34" charset="0"/>
              </a:rPr>
              <a:pPr eaLnBrk="1" hangingPunct="1"/>
              <a:t>60</a:t>
            </a:fld>
            <a:endParaRPr lang="pt-BR" altLang="pt-BR">
              <a:solidFill>
                <a:srgbClr val="898989"/>
              </a:solidFill>
              <a:latin typeface="Calibri" panose="020F0502020204030204" pitchFamily="34" charset="0"/>
            </a:endParaRPr>
          </a:p>
        </p:txBody>
      </p:sp>
    </p:spTree>
    <p:extLst>
      <p:ext uri="{BB962C8B-B14F-4D97-AF65-F5344CB8AC3E}">
        <p14:creationId xmlns:p14="http://schemas.microsoft.com/office/powerpoint/2010/main" val="2549605451"/>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20863" y="125413"/>
            <a:ext cx="7886700" cy="963612"/>
          </a:xfrm>
        </p:spPr>
        <p:txBody>
          <a:bodyPr rtlCol="0">
            <a:normAutofit/>
          </a:bodyPr>
          <a:lstStyle/>
          <a:p>
            <a:pPr>
              <a:defRPr/>
            </a:pPr>
            <a:r>
              <a:rPr lang="pt-BR" sz="2800" b="1" dirty="0">
                <a:latin typeface="+mn-lt"/>
              </a:rPr>
              <a:t>A experiência internacional aponta idade mínima próxima a 65 anos</a:t>
            </a:r>
          </a:p>
        </p:txBody>
      </p:sp>
      <p:sp>
        <p:nvSpPr>
          <p:cNvPr id="4" name="Espaço Reservado para Número de Slide 3"/>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A3BC0EB-0A49-4350-B9A7-E975F3B3411A}" type="slidenum">
              <a:rPr lang="pt-BR" altLang="pt-BR">
                <a:solidFill>
                  <a:srgbClr val="898989"/>
                </a:solidFill>
                <a:latin typeface="Calibri" panose="020F0502020204030204" pitchFamily="34" charset="0"/>
              </a:rPr>
              <a:pPr eaLnBrk="1" hangingPunct="1"/>
              <a:t>61</a:t>
            </a:fld>
            <a:endParaRPr lang="pt-BR" altLang="pt-BR">
              <a:solidFill>
                <a:srgbClr val="898989"/>
              </a:solidFill>
              <a:latin typeface="Calibri" panose="020F0502020204030204" pitchFamily="34" charset="0"/>
            </a:endParaRPr>
          </a:p>
        </p:txBody>
      </p:sp>
      <p:sp>
        <p:nvSpPr>
          <p:cNvPr id="35844" name="CaixaDeTexto 5"/>
          <p:cNvSpPr txBox="1">
            <a:spLocks noChangeArrowheads="1"/>
          </p:cNvSpPr>
          <p:nvPr/>
        </p:nvSpPr>
        <p:spPr bwMode="auto">
          <a:xfrm>
            <a:off x="3071814" y="1001713"/>
            <a:ext cx="60483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pt-BR" altLang="pt-BR" b="1">
                <a:solidFill>
                  <a:srgbClr val="000000"/>
                </a:solidFill>
                <a:latin typeface="Calibri" panose="020F0502020204030204" pitchFamily="34" charset="0"/>
              </a:rPr>
              <a:t>Idade mínima de aposentadoria nos Países da OCDE</a:t>
            </a:r>
          </a:p>
        </p:txBody>
      </p:sp>
      <p:sp>
        <p:nvSpPr>
          <p:cNvPr id="35845" name="CaixaDeTexto 8"/>
          <p:cNvSpPr txBox="1">
            <a:spLocks noChangeArrowheads="1"/>
          </p:cNvSpPr>
          <p:nvPr/>
        </p:nvSpPr>
        <p:spPr bwMode="auto">
          <a:xfrm>
            <a:off x="1820863" y="6523039"/>
            <a:ext cx="3605212"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pt-BR" altLang="pt-BR" sz="1100">
                <a:latin typeface="Calibri" panose="020F0502020204030204" pitchFamily="34" charset="0"/>
              </a:rPr>
              <a:t>Fonte: OECD (dados 2012)</a:t>
            </a:r>
          </a:p>
        </p:txBody>
      </p:sp>
      <p:graphicFrame>
        <p:nvGraphicFramePr>
          <p:cNvPr id="11" name="Gráfico 10"/>
          <p:cNvGraphicFramePr>
            <a:graphicFrameLocks noGrp="1"/>
          </p:cNvGraphicFramePr>
          <p:nvPr/>
        </p:nvGraphicFramePr>
        <p:xfrm>
          <a:off x="1585547" y="1722525"/>
          <a:ext cx="9144000" cy="500905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8795995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06576" y="107951"/>
            <a:ext cx="8475663" cy="1325563"/>
          </a:xfrm>
        </p:spPr>
        <p:txBody>
          <a:bodyPr rtlCol="0">
            <a:noAutofit/>
          </a:bodyPr>
          <a:lstStyle/>
          <a:p>
            <a:pPr>
              <a:defRPr/>
            </a:pPr>
            <a:r>
              <a:rPr lang="pt-BR" sz="2800" b="1" dirty="0">
                <a:latin typeface="+mn-lt"/>
              </a:rPr>
              <a:t>Aposentadorias especiais e tempo de contribuição, fazem a idade média de aposentadoria no Brasil estar no piso da experiência internacional.</a:t>
            </a:r>
          </a:p>
        </p:txBody>
      </p:sp>
      <p:sp>
        <p:nvSpPr>
          <p:cNvPr id="4" name="Espaço Reservado para Número de Slide 3"/>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E659FBA-C28D-417A-8C2D-B961C0819154}" type="slidenum">
              <a:rPr lang="pt-BR" altLang="pt-BR">
                <a:solidFill>
                  <a:srgbClr val="898989"/>
                </a:solidFill>
                <a:latin typeface="Calibri" panose="020F0502020204030204" pitchFamily="34" charset="0"/>
              </a:rPr>
              <a:pPr eaLnBrk="1" hangingPunct="1"/>
              <a:t>62</a:t>
            </a:fld>
            <a:endParaRPr lang="pt-BR" altLang="pt-BR">
              <a:solidFill>
                <a:srgbClr val="898989"/>
              </a:solidFill>
              <a:latin typeface="Calibri" panose="020F0502020204030204" pitchFamily="34" charset="0"/>
            </a:endParaRPr>
          </a:p>
        </p:txBody>
      </p:sp>
      <p:sp>
        <p:nvSpPr>
          <p:cNvPr id="36868" name="CaixaDeTexto 5"/>
          <p:cNvSpPr txBox="1">
            <a:spLocks noChangeArrowheads="1"/>
          </p:cNvSpPr>
          <p:nvPr/>
        </p:nvSpPr>
        <p:spPr bwMode="auto">
          <a:xfrm>
            <a:off x="3000376" y="1458914"/>
            <a:ext cx="60483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pt-BR" altLang="pt-BR" b="1">
                <a:solidFill>
                  <a:srgbClr val="000000"/>
                </a:solidFill>
                <a:latin typeface="Calibri" panose="020F0502020204030204" pitchFamily="34" charset="0"/>
              </a:rPr>
              <a:t>Idade média de aposentadoria nos países da OCDE e no Brasil</a:t>
            </a:r>
          </a:p>
        </p:txBody>
      </p:sp>
      <p:sp>
        <p:nvSpPr>
          <p:cNvPr id="36869" name="CaixaDeTexto 7"/>
          <p:cNvSpPr txBox="1">
            <a:spLocks noChangeArrowheads="1"/>
          </p:cNvSpPr>
          <p:nvPr/>
        </p:nvSpPr>
        <p:spPr bwMode="auto">
          <a:xfrm>
            <a:off x="1806576" y="6496051"/>
            <a:ext cx="36036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pt-BR" altLang="pt-BR" sz="1200">
                <a:latin typeface="Calibri" panose="020F0502020204030204" pitchFamily="34" charset="0"/>
              </a:rPr>
              <a:t>Fonte: OECD (dados 2012) e MPS</a:t>
            </a:r>
          </a:p>
        </p:txBody>
      </p:sp>
      <p:graphicFrame>
        <p:nvGraphicFramePr>
          <p:cNvPr id="9" name="Gráfico 8"/>
          <p:cNvGraphicFramePr>
            <a:graphicFrameLocks noGrp="1"/>
          </p:cNvGraphicFramePr>
          <p:nvPr/>
        </p:nvGraphicFramePr>
        <p:xfrm>
          <a:off x="1806353" y="1828731"/>
          <a:ext cx="8624255" cy="466789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06627481"/>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E1200B8-CC5B-4EA8-89C4-20ABA4C7331D}" type="slidenum">
              <a:rPr lang="pt-BR" altLang="pt-BR">
                <a:solidFill>
                  <a:srgbClr val="898989"/>
                </a:solidFill>
                <a:latin typeface="Calibri" panose="020F0502020204030204" pitchFamily="34" charset="0"/>
              </a:rPr>
              <a:pPr eaLnBrk="1" hangingPunct="1"/>
              <a:t>63</a:t>
            </a:fld>
            <a:endParaRPr lang="pt-BR" altLang="pt-BR">
              <a:solidFill>
                <a:srgbClr val="898989"/>
              </a:solidFill>
              <a:latin typeface="Calibri" panose="020F0502020204030204" pitchFamily="34" charset="0"/>
            </a:endParaRPr>
          </a:p>
        </p:txBody>
      </p:sp>
      <p:sp>
        <p:nvSpPr>
          <p:cNvPr id="37891" name="CaixaDeTexto 5"/>
          <p:cNvSpPr txBox="1">
            <a:spLocks noChangeArrowheads="1"/>
          </p:cNvSpPr>
          <p:nvPr/>
        </p:nvSpPr>
        <p:spPr bwMode="auto">
          <a:xfrm>
            <a:off x="1524000" y="0"/>
            <a:ext cx="91440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pt-BR" altLang="pt-BR" sz="2400" b="1">
                <a:solidFill>
                  <a:srgbClr val="000000"/>
                </a:solidFill>
                <a:latin typeface="Calibri" panose="020F0502020204030204" pitchFamily="34" charset="0"/>
              </a:rPr>
              <a:t>Idade Mínima de Aposentadoria nos Países da OCDE e no Brasil </a:t>
            </a:r>
          </a:p>
          <a:p>
            <a:pPr algn="ctr" eaLnBrk="1" hangingPunct="1"/>
            <a:r>
              <a:rPr lang="pt-BR" altLang="pt-BR" sz="2400">
                <a:solidFill>
                  <a:srgbClr val="000000"/>
                </a:solidFill>
                <a:latin typeface="Calibri" panose="020F0502020204030204" pitchFamily="34" charset="0"/>
              </a:rPr>
              <a:t>(por gênero)</a:t>
            </a:r>
          </a:p>
        </p:txBody>
      </p:sp>
      <p:sp>
        <p:nvSpPr>
          <p:cNvPr id="37892" name="CaixaDeTexto 7"/>
          <p:cNvSpPr txBox="1">
            <a:spLocks noChangeArrowheads="1"/>
          </p:cNvSpPr>
          <p:nvPr/>
        </p:nvSpPr>
        <p:spPr bwMode="auto">
          <a:xfrm>
            <a:off x="1524001" y="6538914"/>
            <a:ext cx="36052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pt-BR" altLang="pt-BR" sz="1100">
                <a:latin typeface="Calibri" panose="020F0502020204030204" pitchFamily="34" charset="0"/>
              </a:rPr>
              <a:t>Fonte: OECD (dados 2012) e MPS</a:t>
            </a:r>
          </a:p>
        </p:txBody>
      </p:sp>
      <p:graphicFrame>
        <p:nvGraphicFramePr>
          <p:cNvPr id="9" name="Tabela 8"/>
          <p:cNvGraphicFramePr>
            <a:graphicFrameLocks noGrp="1"/>
          </p:cNvGraphicFramePr>
          <p:nvPr/>
        </p:nvGraphicFramePr>
        <p:xfrm>
          <a:off x="1795464" y="825500"/>
          <a:ext cx="8313736" cy="5575308"/>
        </p:xfrm>
        <a:graphic>
          <a:graphicData uri="http://schemas.openxmlformats.org/drawingml/2006/table">
            <a:tbl>
              <a:tblPr/>
              <a:tblGrid>
                <a:gridCol w="3291561"/>
                <a:gridCol w="1594879"/>
                <a:gridCol w="1594879"/>
                <a:gridCol w="1832417"/>
              </a:tblGrid>
              <a:tr h="317393">
                <a:tc>
                  <a:txBody>
                    <a:bodyPr/>
                    <a:lstStyle/>
                    <a:p>
                      <a:pPr algn="ctr" fontAlgn="ctr"/>
                      <a:r>
                        <a:rPr lang="pt-BR" sz="1500" b="0" i="0" u="none" strike="noStrike" dirty="0">
                          <a:effectLst/>
                          <a:latin typeface="Calibri" panose="020F0502020204030204" pitchFamily="34" charset="0"/>
                        </a:rPr>
                        <a:t> </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t-BR" sz="1500" b="0" i="0" u="none" strike="noStrike">
                          <a:effectLst/>
                          <a:latin typeface="Calibri" panose="020F0502020204030204" pitchFamily="34" charset="0"/>
                        </a:rPr>
                        <a:t>Homens</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t-BR" sz="1500" b="0" i="0" u="none" strike="noStrike">
                          <a:effectLst/>
                          <a:latin typeface="Calibri" panose="020F0502020204030204" pitchFamily="34" charset="0"/>
                        </a:rPr>
                        <a:t>Mulheres</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b"/>
                      <a:r>
                        <a:rPr lang="pt-BR" sz="1500" b="0" i="0" u="none" strike="noStrike" dirty="0">
                          <a:effectLst/>
                          <a:latin typeface="Calibri" panose="020F0502020204030204" pitchFamily="34" charset="0"/>
                        </a:rPr>
                        <a:t>Diferença</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228605">
                <a:tc>
                  <a:txBody>
                    <a:bodyPr/>
                    <a:lstStyle/>
                    <a:p>
                      <a:pPr algn="l" fontAlgn="ctr"/>
                      <a:r>
                        <a:rPr lang="pt-BR" sz="1500" b="0" i="0" u="none" strike="noStrike" dirty="0">
                          <a:effectLst/>
                          <a:latin typeface="Calibri" panose="020F0502020204030204" pitchFamily="34" charset="0"/>
                        </a:rPr>
                        <a:t>Canadá</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pt-BR" sz="1500" b="0" i="0" u="none" strike="noStrike">
                          <a:effectLst/>
                          <a:latin typeface="Calibri" panose="020F0502020204030204" pitchFamily="34" charset="0"/>
                        </a:rPr>
                        <a:t>         65,0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pt-BR" sz="1500" b="0" i="0" u="none" strike="noStrike">
                          <a:effectLst/>
                          <a:latin typeface="Calibri" panose="020F0502020204030204" pitchFamily="34" charset="0"/>
                        </a:rPr>
                        <a:t>         65,0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pt-BR" sz="1500" b="0" i="0" u="none" strike="noStrike">
                          <a:effectLst/>
                          <a:latin typeface="Calibri" panose="020F0502020204030204" pitchFamily="34" charset="0"/>
                        </a:rPr>
                        <a:t>                -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r>
              <a:tr h="228605">
                <a:tc>
                  <a:txBody>
                    <a:bodyPr/>
                    <a:lstStyle/>
                    <a:p>
                      <a:pPr algn="l" fontAlgn="ctr"/>
                      <a:r>
                        <a:rPr lang="pt-BR" sz="1500" b="0" i="0" u="none" strike="noStrike">
                          <a:effectLst/>
                          <a:latin typeface="Calibri" panose="020F0502020204030204" pitchFamily="34" charset="0"/>
                        </a:rPr>
                        <a:t>Dinamarca</a:t>
                      </a:r>
                    </a:p>
                  </a:txBody>
                  <a:tcPr marL="0" marR="0" marT="0" marB="0" anchor="ctr">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65,0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65,0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   </a:t>
                      </a:r>
                    </a:p>
                  </a:txBody>
                  <a:tcPr marL="0" marR="0" marT="0" marB="0" anchor="b">
                    <a:lnL>
                      <a:noFill/>
                    </a:lnL>
                    <a:lnR>
                      <a:noFill/>
                    </a:lnR>
                    <a:lnT>
                      <a:noFill/>
                    </a:lnT>
                    <a:lnB>
                      <a:noFill/>
                    </a:lnB>
                    <a:solidFill>
                      <a:srgbClr val="FFFFFF"/>
                    </a:solidFill>
                  </a:tcPr>
                </a:tc>
              </a:tr>
              <a:tr h="228605">
                <a:tc>
                  <a:txBody>
                    <a:bodyPr/>
                    <a:lstStyle/>
                    <a:p>
                      <a:pPr algn="l" fontAlgn="ctr"/>
                      <a:r>
                        <a:rPr lang="pt-BR" sz="1500" b="0" i="0" u="none" strike="noStrike" dirty="0">
                          <a:effectLst/>
                          <a:latin typeface="Calibri" panose="020F0502020204030204" pitchFamily="34" charset="0"/>
                        </a:rPr>
                        <a:t>Finlândia</a:t>
                      </a:r>
                    </a:p>
                  </a:txBody>
                  <a:tcPr marL="0" marR="0" marT="0" marB="0" anchor="ctr">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65,0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65,0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   </a:t>
                      </a:r>
                    </a:p>
                  </a:txBody>
                  <a:tcPr marL="0" marR="0" marT="0" marB="0" anchor="b">
                    <a:lnL>
                      <a:noFill/>
                    </a:lnL>
                    <a:lnR>
                      <a:noFill/>
                    </a:lnR>
                    <a:lnT>
                      <a:noFill/>
                    </a:lnT>
                    <a:lnB>
                      <a:noFill/>
                    </a:lnB>
                    <a:solidFill>
                      <a:srgbClr val="FFFFFF"/>
                    </a:solidFill>
                  </a:tcPr>
                </a:tc>
              </a:tr>
              <a:tr h="228605">
                <a:tc>
                  <a:txBody>
                    <a:bodyPr/>
                    <a:lstStyle/>
                    <a:p>
                      <a:pPr algn="l" fontAlgn="ctr"/>
                      <a:r>
                        <a:rPr lang="pt-BR" sz="1500" b="0" i="0" u="none" strike="noStrike" dirty="0" smtClean="0">
                          <a:effectLst/>
                          <a:latin typeface="Calibri" panose="020F0502020204030204" pitchFamily="34" charset="0"/>
                        </a:rPr>
                        <a:t>França</a:t>
                      </a:r>
                      <a:endParaRPr lang="pt-BR" sz="1500" b="0" i="0" u="none" strike="noStrike" dirty="0">
                        <a:effectLst/>
                        <a:latin typeface="Calibri" panose="020F0502020204030204" pitchFamily="34" charset="0"/>
                      </a:endParaRPr>
                    </a:p>
                  </a:txBody>
                  <a:tcPr marL="0" marR="0" marT="0" marB="0" anchor="ctr">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65,0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65,0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   </a:t>
                      </a:r>
                    </a:p>
                  </a:txBody>
                  <a:tcPr marL="0" marR="0" marT="0" marB="0" anchor="b">
                    <a:lnL>
                      <a:noFill/>
                    </a:lnL>
                    <a:lnR>
                      <a:noFill/>
                    </a:lnR>
                    <a:lnT>
                      <a:noFill/>
                    </a:lnT>
                    <a:lnB>
                      <a:noFill/>
                    </a:lnB>
                    <a:solidFill>
                      <a:srgbClr val="FFFFFF"/>
                    </a:solidFill>
                  </a:tcPr>
                </a:tc>
              </a:tr>
              <a:tr h="228605">
                <a:tc>
                  <a:txBody>
                    <a:bodyPr/>
                    <a:lstStyle/>
                    <a:p>
                      <a:pPr algn="l" fontAlgn="ctr"/>
                      <a:r>
                        <a:rPr lang="pt-BR" sz="1500" b="0" i="0" u="none" strike="noStrike">
                          <a:effectLst/>
                          <a:latin typeface="Calibri" panose="020F0502020204030204" pitchFamily="34" charset="0"/>
                        </a:rPr>
                        <a:t>Alemanha</a:t>
                      </a:r>
                    </a:p>
                  </a:txBody>
                  <a:tcPr marL="0" marR="0" marT="0" marB="0" anchor="ctr">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65,1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65,1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   </a:t>
                      </a:r>
                    </a:p>
                  </a:txBody>
                  <a:tcPr marL="0" marR="0" marT="0" marB="0" anchor="b">
                    <a:lnL>
                      <a:noFill/>
                    </a:lnL>
                    <a:lnR>
                      <a:noFill/>
                    </a:lnR>
                    <a:lnT>
                      <a:noFill/>
                    </a:lnT>
                    <a:lnB>
                      <a:noFill/>
                    </a:lnB>
                    <a:solidFill>
                      <a:srgbClr val="FFFFFF"/>
                    </a:solidFill>
                  </a:tcPr>
                </a:tc>
              </a:tr>
              <a:tr h="228605">
                <a:tc>
                  <a:txBody>
                    <a:bodyPr/>
                    <a:lstStyle/>
                    <a:p>
                      <a:pPr algn="l" fontAlgn="ctr"/>
                      <a:r>
                        <a:rPr lang="pt-BR" sz="1500" b="0" i="0" u="none" strike="noStrike" dirty="0">
                          <a:effectLst/>
                          <a:latin typeface="Calibri" panose="020F0502020204030204" pitchFamily="34" charset="0"/>
                        </a:rPr>
                        <a:t>Japão</a:t>
                      </a:r>
                    </a:p>
                  </a:txBody>
                  <a:tcPr marL="0" marR="0" marT="0" marB="0" anchor="ctr">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65,0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65,0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dirty="0">
                          <a:effectLst/>
                          <a:latin typeface="Calibri" panose="020F0502020204030204" pitchFamily="34" charset="0"/>
                        </a:rPr>
                        <a:t>                -   </a:t>
                      </a:r>
                    </a:p>
                  </a:txBody>
                  <a:tcPr marL="0" marR="0" marT="0" marB="0" anchor="b">
                    <a:lnL>
                      <a:noFill/>
                    </a:lnL>
                    <a:lnR>
                      <a:noFill/>
                    </a:lnR>
                    <a:lnT>
                      <a:noFill/>
                    </a:lnT>
                    <a:lnB>
                      <a:noFill/>
                    </a:lnB>
                    <a:solidFill>
                      <a:srgbClr val="FFFFFF"/>
                    </a:solidFill>
                  </a:tcPr>
                </a:tc>
              </a:tr>
              <a:tr h="228605">
                <a:tc>
                  <a:txBody>
                    <a:bodyPr/>
                    <a:lstStyle/>
                    <a:p>
                      <a:pPr algn="l" fontAlgn="ctr"/>
                      <a:r>
                        <a:rPr lang="pt-BR" sz="1500" b="0" i="0" u="none" strike="noStrike">
                          <a:effectLst/>
                          <a:latin typeface="Calibri" panose="020F0502020204030204" pitchFamily="34" charset="0"/>
                        </a:rPr>
                        <a:t>Coréia</a:t>
                      </a:r>
                    </a:p>
                  </a:txBody>
                  <a:tcPr marL="0" marR="0" marT="0" marB="0" anchor="ctr">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60,0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60,0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   </a:t>
                      </a:r>
                    </a:p>
                  </a:txBody>
                  <a:tcPr marL="0" marR="0" marT="0" marB="0" anchor="b">
                    <a:lnL>
                      <a:noFill/>
                    </a:lnL>
                    <a:lnR>
                      <a:noFill/>
                    </a:lnR>
                    <a:lnT>
                      <a:noFill/>
                    </a:lnT>
                    <a:lnB>
                      <a:noFill/>
                    </a:lnB>
                    <a:solidFill>
                      <a:srgbClr val="FFFFFF"/>
                    </a:solidFill>
                  </a:tcPr>
                </a:tc>
              </a:tr>
              <a:tr h="228605">
                <a:tc>
                  <a:txBody>
                    <a:bodyPr/>
                    <a:lstStyle/>
                    <a:p>
                      <a:pPr algn="l" fontAlgn="ctr"/>
                      <a:r>
                        <a:rPr lang="pt-BR" sz="1500" b="0" i="0" u="none" strike="noStrike" dirty="0">
                          <a:effectLst/>
                          <a:latin typeface="Calibri" panose="020F0502020204030204" pitchFamily="34" charset="0"/>
                        </a:rPr>
                        <a:t>México</a:t>
                      </a:r>
                    </a:p>
                  </a:txBody>
                  <a:tcPr marL="0" marR="0" marT="0" marB="0" anchor="ctr">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65,0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65,0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   </a:t>
                      </a:r>
                    </a:p>
                  </a:txBody>
                  <a:tcPr marL="0" marR="0" marT="0" marB="0" anchor="b">
                    <a:lnL>
                      <a:noFill/>
                    </a:lnL>
                    <a:lnR>
                      <a:noFill/>
                    </a:lnR>
                    <a:lnT>
                      <a:noFill/>
                    </a:lnT>
                    <a:lnB>
                      <a:noFill/>
                    </a:lnB>
                    <a:solidFill>
                      <a:srgbClr val="FFFFFF"/>
                    </a:solidFill>
                  </a:tcPr>
                </a:tc>
              </a:tr>
              <a:tr h="228605">
                <a:tc>
                  <a:txBody>
                    <a:bodyPr/>
                    <a:lstStyle/>
                    <a:p>
                      <a:pPr algn="l" fontAlgn="ctr"/>
                      <a:r>
                        <a:rPr lang="pt-BR" sz="1500" b="0" i="0" u="none" strike="noStrike">
                          <a:effectLst/>
                          <a:latin typeface="Calibri" panose="020F0502020204030204" pitchFamily="34" charset="0"/>
                        </a:rPr>
                        <a:t>Holanda</a:t>
                      </a:r>
                    </a:p>
                  </a:txBody>
                  <a:tcPr marL="0" marR="0" marT="0" marB="0" anchor="ctr">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65,0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65,0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   </a:t>
                      </a:r>
                    </a:p>
                  </a:txBody>
                  <a:tcPr marL="0" marR="0" marT="0" marB="0" anchor="b">
                    <a:lnL>
                      <a:noFill/>
                    </a:lnL>
                    <a:lnR>
                      <a:noFill/>
                    </a:lnR>
                    <a:lnT>
                      <a:noFill/>
                    </a:lnT>
                    <a:lnB>
                      <a:noFill/>
                    </a:lnB>
                    <a:solidFill>
                      <a:srgbClr val="FFFFFF"/>
                    </a:solidFill>
                  </a:tcPr>
                </a:tc>
              </a:tr>
              <a:tr h="228605">
                <a:tc>
                  <a:txBody>
                    <a:bodyPr/>
                    <a:lstStyle/>
                    <a:p>
                      <a:pPr algn="l" fontAlgn="ctr"/>
                      <a:r>
                        <a:rPr lang="pt-BR" sz="1500" b="0" i="0" u="none" strike="noStrike">
                          <a:effectLst/>
                          <a:latin typeface="Calibri" panose="020F0502020204030204" pitchFamily="34" charset="0"/>
                        </a:rPr>
                        <a:t>Nova Zelândia</a:t>
                      </a:r>
                    </a:p>
                  </a:txBody>
                  <a:tcPr marL="0" marR="0" marT="0" marB="0" anchor="ctr">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65,0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65,0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   </a:t>
                      </a:r>
                    </a:p>
                  </a:txBody>
                  <a:tcPr marL="0" marR="0" marT="0" marB="0" anchor="b">
                    <a:lnL>
                      <a:noFill/>
                    </a:lnL>
                    <a:lnR>
                      <a:noFill/>
                    </a:lnR>
                    <a:lnT>
                      <a:noFill/>
                    </a:lnT>
                    <a:lnB>
                      <a:noFill/>
                    </a:lnB>
                    <a:solidFill>
                      <a:srgbClr val="FFFFFF"/>
                    </a:solidFill>
                  </a:tcPr>
                </a:tc>
              </a:tr>
              <a:tr h="228605">
                <a:tc>
                  <a:txBody>
                    <a:bodyPr/>
                    <a:lstStyle/>
                    <a:p>
                      <a:pPr algn="l" fontAlgn="ctr"/>
                      <a:r>
                        <a:rPr lang="pt-BR" sz="1500" b="0" i="0" u="none" strike="noStrike">
                          <a:effectLst/>
                          <a:latin typeface="Calibri" panose="020F0502020204030204" pitchFamily="34" charset="0"/>
                        </a:rPr>
                        <a:t>Noruega</a:t>
                      </a:r>
                    </a:p>
                  </a:txBody>
                  <a:tcPr marL="0" marR="0" marT="0" marB="0" anchor="ctr">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67,0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67,0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   </a:t>
                      </a:r>
                    </a:p>
                  </a:txBody>
                  <a:tcPr marL="0" marR="0" marT="0" marB="0" anchor="b">
                    <a:lnL>
                      <a:noFill/>
                    </a:lnL>
                    <a:lnR>
                      <a:noFill/>
                    </a:lnR>
                    <a:lnT>
                      <a:noFill/>
                    </a:lnT>
                    <a:lnB>
                      <a:noFill/>
                    </a:lnB>
                    <a:solidFill>
                      <a:srgbClr val="FFFFFF"/>
                    </a:solidFill>
                  </a:tcPr>
                </a:tc>
              </a:tr>
              <a:tr h="228605">
                <a:tc>
                  <a:txBody>
                    <a:bodyPr/>
                    <a:lstStyle/>
                    <a:p>
                      <a:pPr algn="l" fontAlgn="ctr"/>
                      <a:r>
                        <a:rPr lang="pt-BR" sz="1500" b="0" i="0" u="none" strike="noStrike">
                          <a:effectLst/>
                          <a:latin typeface="Calibri" panose="020F0502020204030204" pitchFamily="34" charset="0"/>
                        </a:rPr>
                        <a:t>Portugal</a:t>
                      </a:r>
                    </a:p>
                  </a:txBody>
                  <a:tcPr marL="0" marR="0" marT="0" marB="0" anchor="ctr">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65,0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65,0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   </a:t>
                      </a:r>
                    </a:p>
                  </a:txBody>
                  <a:tcPr marL="0" marR="0" marT="0" marB="0" anchor="b">
                    <a:lnL>
                      <a:noFill/>
                    </a:lnL>
                    <a:lnR>
                      <a:noFill/>
                    </a:lnR>
                    <a:lnT>
                      <a:noFill/>
                    </a:lnT>
                    <a:lnB>
                      <a:noFill/>
                    </a:lnB>
                    <a:solidFill>
                      <a:srgbClr val="FFFFFF"/>
                    </a:solidFill>
                  </a:tcPr>
                </a:tc>
              </a:tr>
              <a:tr h="228605">
                <a:tc>
                  <a:txBody>
                    <a:bodyPr/>
                    <a:lstStyle/>
                    <a:p>
                      <a:pPr algn="l" fontAlgn="ctr"/>
                      <a:r>
                        <a:rPr lang="pt-BR" sz="1500" b="0" i="0" u="none" strike="noStrike">
                          <a:effectLst/>
                          <a:latin typeface="Calibri" panose="020F0502020204030204" pitchFamily="34" charset="0"/>
                        </a:rPr>
                        <a:t>Espanha</a:t>
                      </a:r>
                    </a:p>
                  </a:txBody>
                  <a:tcPr marL="0" marR="0" marT="0" marB="0" anchor="ctr">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65,0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65,0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   </a:t>
                      </a:r>
                    </a:p>
                  </a:txBody>
                  <a:tcPr marL="0" marR="0" marT="0" marB="0" anchor="b">
                    <a:lnL>
                      <a:noFill/>
                    </a:lnL>
                    <a:lnR>
                      <a:noFill/>
                    </a:lnR>
                    <a:lnT>
                      <a:noFill/>
                    </a:lnT>
                    <a:lnB>
                      <a:noFill/>
                    </a:lnB>
                    <a:solidFill>
                      <a:srgbClr val="FFFFFF"/>
                    </a:solidFill>
                  </a:tcPr>
                </a:tc>
              </a:tr>
              <a:tr h="228605">
                <a:tc>
                  <a:txBody>
                    <a:bodyPr/>
                    <a:lstStyle/>
                    <a:p>
                      <a:pPr algn="l" fontAlgn="ctr"/>
                      <a:r>
                        <a:rPr lang="pt-BR" sz="1500" b="0" i="0" u="none" strike="noStrike">
                          <a:effectLst/>
                          <a:latin typeface="Calibri" panose="020F0502020204030204" pitchFamily="34" charset="0"/>
                        </a:rPr>
                        <a:t>Suécia</a:t>
                      </a:r>
                    </a:p>
                  </a:txBody>
                  <a:tcPr marL="0" marR="0" marT="0" marB="0" anchor="ctr">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65,0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65,0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   </a:t>
                      </a:r>
                    </a:p>
                  </a:txBody>
                  <a:tcPr marL="0" marR="0" marT="0" marB="0" anchor="b">
                    <a:lnL>
                      <a:noFill/>
                    </a:lnL>
                    <a:lnR>
                      <a:noFill/>
                    </a:lnR>
                    <a:lnT>
                      <a:noFill/>
                    </a:lnT>
                    <a:lnB>
                      <a:noFill/>
                    </a:lnB>
                    <a:solidFill>
                      <a:srgbClr val="FFFFFF"/>
                    </a:solidFill>
                  </a:tcPr>
                </a:tc>
              </a:tr>
              <a:tr h="228605">
                <a:tc>
                  <a:txBody>
                    <a:bodyPr/>
                    <a:lstStyle/>
                    <a:p>
                      <a:pPr algn="l" fontAlgn="ctr"/>
                      <a:r>
                        <a:rPr lang="pt-BR" sz="1500" b="0" i="0" u="none" strike="noStrike">
                          <a:effectLst/>
                          <a:latin typeface="Calibri" panose="020F0502020204030204" pitchFamily="34" charset="0"/>
                        </a:rPr>
                        <a:t>Estados Unidos</a:t>
                      </a:r>
                    </a:p>
                  </a:txBody>
                  <a:tcPr marL="0" marR="0" marT="0" marB="0" anchor="ctr">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66,0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66,0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   </a:t>
                      </a:r>
                    </a:p>
                  </a:txBody>
                  <a:tcPr marL="0" marR="0" marT="0" marB="0" anchor="b">
                    <a:lnL>
                      <a:noFill/>
                    </a:lnL>
                    <a:lnR>
                      <a:noFill/>
                    </a:lnR>
                    <a:lnT>
                      <a:noFill/>
                    </a:lnT>
                    <a:lnB>
                      <a:noFill/>
                    </a:lnB>
                    <a:solidFill>
                      <a:srgbClr val="FFFFFF"/>
                    </a:solidFill>
                  </a:tcPr>
                </a:tc>
              </a:tr>
              <a:tr h="228605">
                <a:tc>
                  <a:txBody>
                    <a:bodyPr/>
                    <a:lstStyle/>
                    <a:p>
                      <a:pPr algn="l" fontAlgn="ctr"/>
                      <a:r>
                        <a:rPr lang="pt-BR" sz="1500" b="0" i="0" u="none" strike="noStrike">
                          <a:effectLst/>
                          <a:latin typeface="Calibri" panose="020F0502020204030204" pitchFamily="34" charset="0"/>
                        </a:rPr>
                        <a:t>Autralia</a:t>
                      </a:r>
                    </a:p>
                  </a:txBody>
                  <a:tcPr marL="0" marR="0" marT="0" marB="0" anchor="ctr">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65,0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64,5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0,5 </a:t>
                      </a:r>
                    </a:p>
                  </a:txBody>
                  <a:tcPr marL="0" marR="0" marT="0" marB="0" anchor="b">
                    <a:lnL>
                      <a:noFill/>
                    </a:lnL>
                    <a:lnR>
                      <a:noFill/>
                    </a:lnR>
                    <a:lnT>
                      <a:noFill/>
                    </a:lnT>
                    <a:lnB>
                      <a:noFill/>
                    </a:lnB>
                    <a:solidFill>
                      <a:srgbClr val="FFFFFF"/>
                    </a:solidFill>
                  </a:tcPr>
                </a:tc>
              </a:tr>
              <a:tr h="228605">
                <a:tc>
                  <a:txBody>
                    <a:bodyPr/>
                    <a:lstStyle/>
                    <a:p>
                      <a:pPr algn="l" fontAlgn="ctr"/>
                      <a:r>
                        <a:rPr lang="pt-BR" sz="1500" b="0" i="0" u="none" strike="noStrike">
                          <a:effectLst/>
                          <a:latin typeface="Calibri" panose="020F0502020204030204" pitchFamily="34" charset="0"/>
                        </a:rPr>
                        <a:t>Suíça</a:t>
                      </a:r>
                    </a:p>
                  </a:txBody>
                  <a:tcPr marL="0" marR="0" marT="0" marB="0" anchor="ctr">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65,0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64,0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1,0 </a:t>
                      </a:r>
                    </a:p>
                  </a:txBody>
                  <a:tcPr marL="0" marR="0" marT="0" marB="0" anchor="b">
                    <a:lnL>
                      <a:noFill/>
                    </a:lnL>
                    <a:lnR>
                      <a:noFill/>
                    </a:lnR>
                    <a:lnT>
                      <a:noFill/>
                    </a:lnT>
                    <a:lnB>
                      <a:noFill/>
                    </a:lnB>
                    <a:solidFill>
                      <a:srgbClr val="FFFFFF"/>
                    </a:solidFill>
                  </a:tcPr>
                </a:tc>
              </a:tr>
              <a:tr h="228605">
                <a:tc>
                  <a:txBody>
                    <a:bodyPr/>
                    <a:lstStyle/>
                    <a:p>
                      <a:pPr algn="l" fontAlgn="ctr"/>
                      <a:r>
                        <a:rPr lang="pt-BR" sz="1500" b="0" i="0" u="none" strike="noStrike">
                          <a:effectLst/>
                          <a:latin typeface="Calibri" panose="020F0502020204030204" pitchFamily="34" charset="0"/>
                        </a:rPr>
                        <a:t>República Checa</a:t>
                      </a:r>
                    </a:p>
                  </a:txBody>
                  <a:tcPr marL="0" marR="0" marT="0" marB="0" anchor="ctr">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62,5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61,3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1,2 </a:t>
                      </a:r>
                    </a:p>
                  </a:txBody>
                  <a:tcPr marL="0" marR="0" marT="0" marB="0" anchor="b">
                    <a:lnL>
                      <a:noFill/>
                    </a:lnL>
                    <a:lnR>
                      <a:noFill/>
                    </a:lnR>
                    <a:lnT>
                      <a:noFill/>
                    </a:lnT>
                    <a:lnB>
                      <a:noFill/>
                    </a:lnB>
                    <a:solidFill>
                      <a:srgbClr val="FFFFFF"/>
                    </a:solidFill>
                  </a:tcPr>
                </a:tc>
              </a:tr>
              <a:tr h="228605">
                <a:tc>
                  <a:txBody>
                    <a:bodyPr/>
                    <a:lstStyle/>
                    <a:p>
                      <a:pPr algn="l" fontAlgn="ctr"/>
                      <a:r>
                        <a:rPr lang="pt-BR" sz="1500" b="0" i="0" u="none" strike="noStrike">
                          <a:effectLst/>
                          <a:latin typeface="Calibri" panose="020F0502020204030204" pitchFamily="34" charset="0"/>
                        </a:rPr>
                        <a:t>Grécia</a:t>
                      </a:r>
                    </a:p>
                  </a:txBody>
                  <a:tcPr marL="0" marR="0" marT="0" marB="0" anchor="ctr">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65,0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63,5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1,5 </a:t>
                      </a:r>
                    </a:p>
                  </a:txBody>
                  <a:tcPr marL="0" marR="0" marT="0" marB="0" anchor="b">
                    <a:lnL>
                      <a:noFill/>
                    </a:lnL>
                    <a:lnR>
                      <a:noFill/>
                    </a:lnR>
                    <a:lnT>
                      <a:noFill/>
                    </a:lnT>
                    <a:lnB>
                      <a:noFill/>
                    </a:lnB>
                    <a:solidFill>
                      <a:srgbClr val="FFFFFF"/>
                    </a:solidFill>
                  </a:tcPr>
                </a:tc>
              </a:tr>
              <a:tr h="228605">
                <a:tc>
                  <a:txBody>
                    <a:bodyPr/>
                    <a:lstStyle/>
                    <a:p>
                      <a:pPr algn="l" fontAlgn="ctr"/>
                      <a:r>
                        <a:rPr lang="pt-BR" sz="1500" b="0" i="0" u="none" strike="noStrike" dirty="0">
                          <a:effectLst/>
                          <a:latin typeface="Calibri" panose="020F0502020204030204" pitchFamily="34" charset="0"/>
                        </a:rPr>
                        <a:t>Reino Unido</a:t>
                      </a:r>
                    </a:p>
                  </a:txBody>
                  <a:tcPr marL="0" marR="0" marT="0" marB="0" anchor="ctr">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65,0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61,2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3,8 </a:t>
                      </a:r>
                    </a:p>
                  </a:txBody>
                  <a:tcPr marL="0" marR="0" marT="0" marB="0" anchor="b">
                    <a:lnL>
                      <a:noFill/>
                    </a:lnL>
                    <a:lnR>
                      <a:noFill/>
                    </a:lnR>
                    <a:lnT>
                      <a:noFill/>
                    </a:lnT>
                    <a:lnB>
                      <a:noFill/>
                    </a:lnB>
                    <a:solidFill>
                      <a:srgbClr val="FFFFFF"/>
                    </a:solidFill>
                  </a:tcPr>
                </a:tc>
              </a:tr>
              <a:tr h="228605">
                <a:tc>
                  <a:txBody>
                    <a:bodyPr/>
                    <a:lstStyle/>
                    <a:p>
                      <a:pPr algn="l" fontAlgn="ctr"/>
                      <a:r>
                        <a:rPr lang="pt-BR" sz="1500" b="0" i="0" u="none" strike="noStrike">
                          <a:effectLst/>
                          <a:latin typeface="Calibri" panose="020F0502020204030204" pitchFamily="34" charset="0"/>
                        </a:rPr>
                        <a:t>Itália</a:t>
                      </a:r>
                    </a:p>
                  </a:txBody>
                  <a:tcPr marL="0" marR="0" marT="0" marB="0" anchor="ctr">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66,0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62,0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4,0 </a:t>
                      </a:r>
                    </a:p>
                  </a:txBody>
                  <a:tcPr marL="0" marR="0" marT="0" marB="0" anchor="b">
                    <a:lnL>
                      <a:noFill/>
                    </a:lnL>
                    <a:lnR>
                      <a:noFill/>
                    </a:lnR>
                    <a:lnT>
                      <a:noFill/>
                    </a:lnT>
                    <a:lnB>
                      <a:noFill/>
                    </a:lnB>
                    <a:solidFill>
                      <a:srgbClr val="FFFFFF"/>
                    </a:solidFill>
                  </a:tcPr>
                </a:tc>
              </a:tr>
              <a:tr h="228605">
                <a:tc>
                  <a:txBody>
                    <a:bodyPr/>
                    <a:lstStyle/>
                    <a:p>
                      <a:pPr algn="l" fontAlgn="ctr"/>
                      <a:r>
                        <a:rPr lang="pt-BR" sz="1500" b="0" i="0" u="none" strike="noStrike" dirty="0">
                          <a:effectLst/>
                          <a:latin typeface="Calibri" panose="020F0502020204030204" pitchFamily="34" charset="0"/>
                        </a:rPr>
                        <a:t>Chile</a:t>
                      </a:r>
                    </a:p>
                  </a:txBody>
                  <a:tcPr marL="0" marR="0" marT="0" marB="0" anchor="ctr">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65,0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60,0 </a:t>
                      </a:r>
                    </a:p>
                  </a:txBody>
                  <a:tcPr marL="0" marR="0" marT="0" marB="0" anchor="b">
                    <a:lnL>
                      <a:noFill/>
                    </a:lnL>
                    <a:lnR>
                      <a:noFill/>
                    </a:lnR>
                    <a:lnT>
                      <a:noFill/>
                    </a:lnT>
                    <a:lnB>
                      <a:noFill/>
                    </a:lnB>
                    <a:solidFill>
                      <a:srgbClr val="FFFFFF"/>
                    </a:solidFill>
                  </a:tcPr>
                </a:tc>
                <a:tc>
                  <a:txBody>
                    <a:bodyPr/>
                    <a:lstStyle/>
                    <a:p>
                      <a:pPr algn="ctr" fontAlgn="b"/>
                      <a:r>
                        <a:rPr lang="pt-BR" sz="1500" b="0" i="0" u="none" strike="noStrike">
                          <a:effectLst/>
                          <a:latin typeface="Calibri" panose="020F0502020204030204" pitchFamily="34" charset="0"/>
                        </a:rPr>
                        <a:t>              5,0 </a:t>
                      </a:r>
                    </a:p>
                  </a:txBody>
                  <a:tcPr marL="0" marR="0" marT="0" marB="0" anchor="b">
                    <a:lnL>
                      <a:noFill/>
                    </a:lnL>
                    <a:lnR>
                      <a:noFill/>
                    </a:lnR>
                    <a:lnT>
                      <a:noFill/>
                    </a:lnT>
                    <a:lnB>
                      <a:noFill/>
                    </a:lnB>
                    <a:solidFill>
                      <a:srgbClr val="FFFFFF"/>
                    </a:solidFill>
                  </a:tcPr>
                </a:tc>
              </a:tr>
              <a:tr h="228605">
                <a:tc>
                  <a:txBody>
                    <a:bodyPr/>
                    <a:lstStyle/>
                    <a:p>
                      <a:pPr algn="l" fontAlgn="ctr"/>
                      <a:r>
                        <a:rPr lang="pt-BR" sz="1500" b="0" i="0" u="none" strike="noStrike" dirty="0">
                          <a:solidFill>
                            <a:srgbClr val="FF0000"/>
                          </a:solidFill>
                          <a:effectLst/>
                          <a:latin typeface="Calibri" panose="020F0502020204030204" pitchFamily="34" charset="0"/>
                        </a:rPr>
                        <a:t>Brasil</a:t>
                      </a:r>
                    </a:p>
                  </a:txBody>
                  <a:tcPr marL="0" marR="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pt-BR" sz="1500" b="0" i="0" u="none" strike="noStrike" dirty="0">
                          <a:solidFill>
                            <a:srgbClr val="FF0000"/>
                          </a:solidFill>
                          <a:effectLst/>
                          <a:latin typeface="Calibri" panose="020F0502020204030204" pitchFamily="34" charset="0"/>
                        </a:rPr>
                        <a:t>         65,0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pt-BR" sz="1500" b="0" i="0" u="none" strike="noStrike" dirty="0">
                          <a:solidFill>
                            <a:srgbClr val="FF0000"/>
                          </a:solidFill>
                          <a:effectLst/>
                          <a:latin typeface="Calibri" panose="020F0502020204030204" pitchFamily="34" charset="0"/>
                        </a:rPr>
                        <a:t>         60,0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pt-BR" sz="1500" b="0" i="0" u="none" strike="noStrike" dirty="0">
                          <a:solidFill>
                            <a:srgbClr val="FF0000"/>
                          </a:solidFill>
                          <a:effectLst/>
                          <a:latin typeface="Calibri" panose="020F0502020204030204" pitchFamily="34" charset="0"/>
                        </a:rPr>
                        <a:t>              5,0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353247141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aixaDeTexto 1"/>
          <p:cNvSpPr txBox="1">
            <a:spLocks noChangeArrowheads="1"/>
          </p:cNvSpPr>
          <p:nvPr/>
        </p:nvSpPr>
        <p:spPr bwMode="auto">
          <a:xfrm>
            <a:off x="1524000" y="1412875"/>
            <a:ext cx="9144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hangingPunct="1"/>
            <a:r>
              <a:rPr lang="pt-BR" altLang="pt-BR" sz="2000" b="1">
                <a:latin typeface="Arial Narrow" panose="020B0606020202030204" pitchFamily="34" charset="0"/>
              </a:rPr>
              <a:t>Duração média das ATCs – Brasil (2004 a 2013)</a:t>
            </a:r>
          </a:p>
        </p:txBody>
      </p:sp>
      <p:sp>
        <p:nvSpPr>
          <p:cNvPr id="27651" name="CaixaDeTexto 3"/>
          <p:cNvSpPr txBox="1">
            <a:spLocks noChangeArrowheads="1"/>
          </p:cNvSpPr>
          <p:nvPr/>
        </p:nvSpPr>
        <p:spPr bwMode="auto">
          <a:xfrm>
            <a:off x="2208214" y="6135688"/>
            <a:ext cx="145097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pt-BR" altLang="pt-BR" sz="1000">
                <a:latin typeface="Arial Narrow" panose="020B0606020202030204" pitchFamily="34" charset="0"/>
              </a:rPr>
              <a:t>Fonte: DRGPS/SPPS/MPS</a:t>
            </a:r>
          </a:p>
        </p:txBody>
      </p:sp>
      <p:sp>
        <p:nvSpPr>
          <p:cNvPr id="27652" name="CaixaDeTexto 1"/>
          <p:cNvSpPr txBox="1">
            <a:spLocks noChangeArrowheads="1"/>
          </p:cNvSpPr>
          <p:nvPr/>
        </p:nvSpPr>
        <p:spPr bwMode="auto">
          <a:xfrm>
            <a:off x="1919289" y="900113"/>
            <a:ext cx="84978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eaLnBrk="1" hangingPunct="1"/>
            <a:r>
              <a:rPr lang="pt-BR" altLang="pt-BR">
                <a:latin typeface="Arial Narrow" panose="020B0606020202030204" pitchFamily="34" charset="0"/>
              </a:rPr>
              <a:t>A duração média das aposentadorias por tempo de contribuição cresceu 11%, entre 2004 e 2013.</a:t>
            </a:r>
          </a:p>
        </p:txBody>
      </p:sp>
      <p:graphicFrame>
        <p:nvGraphicFramePr>
          <p:cNvPr id="27653" name="Gráfico 5"/>
          <p:cNvGraphicFramePr>
            <a:graphicFrameLocks/>
          </p:cNvGraphicFramePr>
          <p:nvPr/>
        </p:nvGraphicFramePr>
        <p:xfrm>
          <a:off x="1906588" y="2189164"/>
          <a:ext cx="8331200" cy="3997325"/>
        </p:xfrm>
        <a:graphic>
          <a:graphicData uri="http://schemas.openxmlformats.org/presentationml/2006/ole">
            <mc:AlternateContent xmlns:mc="http://schemas.openxmlformats.org/markup-compatibility/2006">
              <mc:Choice xmlns:v="urn:schemas-microsoft-com:vml" Requires="v">
                <p:oleObj spid="_x0000_s61446" name="Gráfico" r:id="rId3" imgW="8340051" imgH="3999323" progId="Excel.Chart.8">
                  <p:embed/>
                </p:oleObj>
              </mc:Choice>
              <mc:Fallback>
                <p:oleObj name="Gráfico" r:id="rId3" imgW="8340051" imgH="3999323" progId="Excel.Chart.8">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6588" y="2189164"/>
                        <a:ext cx="8331200" cy="399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438354084"/>
      </p:ext>
    </p:extLst>
  </p:cSld>
  <p:clrMapOvr>
    <a:masterClrMapping/>
  </p:clrMapOvr>
  <p:transition spd="slow"/>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78038" y="374650"/>
            <a:ext cx="8299450" cy="1049338"/>
          </a:xfrm>
        </p:spPr>
        <p:txBody>
          <a:bodyPr rtlCol="0">
            <a:normAutofit fontScale="90000"/>
          </a:bodyPr>
          <a:lstStyle/>
          <a:p>
            <a:pPr>
              <a:defRPr/>
            </a:pPr>
            <a:r>
              <a:rPr lang="pt-BR" sz="4000" b="1" dirty="0">
                <a:latin typeface="+mn-lt"/>
              </a:rPr>
              <a:t>RPPS</a:t>
            </a:r>
            <a:br>
              <a:rPr lang="pt-BR" sz="4000" b="1" dirty="0">
                <a:latin typeface="+mn-lt"/>
              </a:rPr>
            </a:br>
            <a:r>
              <a:rPr lang="pt-BR" sz="4000" b="1" dirty="0">
                <a:latin typeface="+mn-lt"/>
              </a:rPr>
              <a:t>Idade média na concessão em 2014</a:t>
            </a:r>
          </a:p>
        </p:txBody>
      </p:sp>
      <p:graphicFrame>
        <p:nvGraphicFramePr>
          <p:cNvPr id="6" name="Espaço Reservado para Conteúdo 5"/>
          <p:cNvGraphicFramePr>
            <a:graphicFrameLocks noGrp="1"/>
          </p:cNvGraphicFramePr>
          <p:nvPr>
            <p:ph idx="1"/>
          </p:nvPr>
        </p:nvGraphicFramePr>
        <p:xfrm>
          <a:off x="1893888" y="2044700"/>
          <a:ext cx="8483601" cy="3143249"/>
        </p:xfrm>
        <a:graphic>
          <a:graphicData uri="http://schemas.openxmlformats.org/drawingml/2006/table">
            <a:tbl>
              <a:tblPr/>
              <a:tblGrid>
                <a:gridCol w="4225277"/>
                <a:gridCol w="1439899"/>
                <a:gridCol w="906428"/>
                <a:gridCol w="906428"/>
                <a:gridCol w="1005569"/>
              </a:tblGrid>
              <a:tr h="1039197">
                <a:tc>
                  <a:txBody>
                    <a:bodyPr/>
                    <a:lstStyle/>
                    <a:p>
                      <a:pPr algn="l" fontAlgn="b"/>
                      <a:r>
                        <a:rPr lang="pt-BR" sz="2000" b="0" i="0" u="none" strike="noStrike" dirty="0">
                          <a:solidFill>
                            <a:srgbClr val="000000"/>
                          </a:solidFill>
                          <a:effectLst/>
                          <a:latin typeface="Calibri" panose="020F0502020204030204" pitchFamily="34" charset="0"/>
                        </a:rPr>
                        <a:t> </a:t>
                      </a:r>
                    </a:p>
                  </a:txBody>
                  <a:tcPr marL="7619" marR="7619" marT="762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DD7EE"/>
                    </a:solidFill>
                  </a:tcPr>
                </a:tc>
                <a:tc>
                  <a:txBody>
                    <a:bodyPr/>
                    <a:lstStyle/>
                    <a:p>
                      <a:pPr algn="ctr" fontAlgn="ctr"/>
                      <a:r>
                        <a:rPr lang="pt-BR" sz="2000" b="1" i="0" u="none" strike="noStrike" dirty="0">
                          <a:solidFill>
                            <a:srgbClr val="000000"/>
                          </a:solidFill>
                          <a:effectLst/>
                          <a:latin typeface="Calibri" panose="020F0502020204030204" pitchFamily="34" charset="0"/>
                        </a:rPr>
                        <a:t>Quantidade Concedidos</a:t>
                      </a:r>
                    </a:p>
                  </a:txBody>
                  <a:tcPr marL="7619" marR="7619" marT="76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DD7EE"/>
                    </a:solidFill>
                  </a:tcPr>
                </a:tc>
                <a:tc gridSpan="3">
                  <a:txBody>
                    <a:bodyPr/>
                    <a:lstStyle/>
                    <a:p>
                      <a:pPr algn="ctr" fontAlgn="ctr"/>
                      <a:r>
                        <a:rPr lang="pt-BR" sz="2000" b="1" i="0" u="none" strike="noStrike" dirty="0">
                          <a:solidFill>
                            <a:srgbClr val="000000"/>
                          </a:solidFill>
                          <a:effectLst/>
                          <a:latin typeface="Calibri" panose="020F0502020204030204" pitchFamily="34" charset="0"/>
                        </a:rPr>
                        <a:t>Idade Média</a:t>
                      </a:r>
                    </a:p>
                  </a:txBody>
                  <a:tcPr marL="7619" marR="7619" marT="76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DD7EE"/>
                    </a:solidFill>
                  </a:tcPr>
                </a:tc>
                <a:tc hMerge="1">
                  <a:txBody>
                    <a:bodyPr/>
                    <a:lstStyle/>
                    <a:p>
                      <a:endParaRPr lang="pt-BR"/>
                    </a:p>
                  </a:txBody>
                  <a:tcPr/>
                </a:tc>
                <a:tc hMerge="1">
                  <a:txBody>
                    <a:bodyPr/>
                    <a:lstStyle/>
                    <a:p>
                      <a:endParaRPr lang="pt-BR"/>
                    </a:p>
                  </a:txBody>
                  <a:tcPr/>
                </a:tc>
              </a:tr>
              <a:tr h="526013">
                <a:tc>
                  <a:txBody>
                    <a:bodyPr/>
                    <a:lstStyle/>
                    <a:p>
                      <a:pPr algn="l" fontAlgn="b"/>
                      <a:r>
                        <a:rPr lang="pt-BR" sz="2000" b="1" i="0" u="none" strike="noStrike" dirty="0">
                          <a:solidFill>
                            <a:srgbClr val="000000"/>
                          </a:solidFill>
                          <a:effectLst/>
                          <a:latin typeface="Calibri" panose="020F0502020204030204" pitchFamily="34" charset="0"/>
                        </a:rPr>
                        <a:t> </a:t>
                      </a:r>
                    </a:p>
                  </a:txBody>
                  <a:tcPr marL="7619" marR="7619" marT="762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DD7EE"/>
                    </a:solidFill>
                  </a:tcPr>
                </a:tc>
                <a:tc>
                  <a:txBody>
                    <a:bodyPr/>
                    <a:lstStyle/>
                    <a:p>
                      <a:pPr algn="ctr" fontAlgn="b"/>
                      <a:r>
                        <a:rPr lang="pt-BR" sz="2000" b="1" i="0" u="none" strike="noStrike">
                          <a:solidFill>
                            <a:srgbClr val="000000"/>
                          </a:solidFill>
                          <a:effectLst/>
                          <a:latin typeface="Calibri" panose="020F0502020204030204" pitchFamily="34" charset="0"/>
                        </a:rPr>
                        <a:t>Total</a:t>
                      </a:r>
                    </a:p>
                  </a:txBody>
                  <a:tcPr marL="7619" marR="7619" marT="762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DD7EE"/>
                    </a:solidFill>
                  </a:tcPr>
                </a:tc>
                <a:tc>
                  <a:txBody>
                    <a:bodyPr/>
                    <a:lstStyle/>
                    <a:p>
                      <a:pPr algn="ctr" fontAlgn="b"/>
                      <a:r>
                        <a:rPr lang="pt-BR" sz="2000" b="1" i="0" u="none" strike="noStrike">
                          <a:solidFill>
                            <a:srgbClr val="000000"/>
                          </a:solidFill>
                          <a:effectLst/>
                          <a:latin typeface="Calibri" panose="020F0502020204030204" pitchFamily="34" charset="0"/>
                        </a:rPr>
                        <a:t>Homem</a:t>
                      </a:r>
                    </a:p>
                  </a:txBody>
                  <a:tcPr marL="7619" marR="7619" marT="762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DD7EE"/>
                    </a:solidFill>
                  </a:tcPr>
                </a:tc>
                <a:tc>
                  <a:txBody>
                    <a:bodyPr/>
                    <a:lstStyle/>
                    <a:p>
                      <a:pPr algn="ctr" fontAlgn="b"/>
                      <a:r>
                        <a:rPr lang="pt-BR" sz="2000" b="1" i="0" u="none" strike="noStrike">
                          <a:solidFill>
                            <a:srgbClr val="000000"/>
                          </a:solidFill>
                          <a:effectLst/>
                          <a:latin typeface="Calibri" panose="020F0502020204030204" pitchFamily="34" charset="0"/>
                        </a:rPr>
                        <a:t>Mulher</a:t>
                      </a:r>
                    </a:p>
                  </a:txBody>
                  <a:tcPr marL="7619" marR="7619" marT="762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DD7EE"/>
                    </a:solidFill>
                  </a:tcPr>
                </a:tc>
                <a:tc>
                  <a:txBody>
                    <a:bodyPr/>
                    <a:lstStyle/>
                    <a:p>
                      <a:pPr algn="ctr" fontAlgn="b"/>
                      <a:r>
                        <a:rPr lang="pt-BR" sz="2000" b="1" i="0" u="none" strike="noStrike">
                          <a:solidFill>
                            <a:srgbClr val="000000"/>
                          </a:solidFill>
                          <a:effectLst/>
                          <a:latin typeface="Calibri" panose="020F0502020204030204" pitchFamily="34" charset="0"/>
                        </a:rPr>
                        <a:t>Total</a:t>
                      </a:r>
                    </a:p>
                  </a:txBody>
                  <a:tcPr marL="7619" marR="7619" marT="762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DD7EE"/>
                    </a:solidFill>
                  </a:tcPr>
                </a:tc>
              </a:tr>
              <a:tr h="526013">
                <a:tc>
                  <a:txBody>
                    <a:bodyPr/>
                    <a:lstStyle/>
                    <a:p>
                      <a:pPr algn="l" fontAlgn="b"/>
                      <a:r>
                        <a:rPr lang="pt-BR" sz="2000" b="1" i="0" u="none" strike="noStrike" dirty="0">
                          <a:solidFill>
                            <a:srgbClr val="000000"/>
                          </a:solidFill>
                          <a:effectLst/>
                          <a:latin typeface="Calibri" panose="020F0502020204030204" pitchFamily="34" charset="0"/>
                        </a:rPr>
                        <a:t>Regime Próprio - RPPS</a:t>
                      </a:r>
                    </a:p>
                  </a:txBody>
                  <a:tcPr marL="7619" marR="7619" marT="762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2000" b="1" i="0" u="none" strike="noStrike" dirty="0">
                          <a:solidFill>
                            <a:srgbClr val="000000"/>
                          </a:solidFill>
                          <a:effectLst/>
                          <a:latin typeface="Calibri" panose="020F0502020204030204" pitchFamily="34" charset="0"/>
                        </a:rPr>
                        <a:t>15.635</a:t>
                      </a:r>
                    </a:p>
                  </a:txBody>
                  <a:tcPr marL="7619" marR="7619" marT="762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2000" b="1" i="0" u="none" strike="noStrike" dirty="0">
                          <a:solidFill>
                            <a:srgbClr val="000000"/>
                          </a:solidFill>
                          <a:effectLst/>
                          <a:latin typeface="Calibri" panose="020F0502020204030204" pitchFamily="34" charset="0"/>
                        </a:rPr>
                        <a:t>62,1 </a:t>
                      </a:r>
                    </a:p>
                  </a:txBody>
                  <a:tcPr marL="7619" marR="7619" marT="762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2000" b="1" i="0" u="none" strike="noStrike">
                          <a:solidFill>
                            <a:srgbClr val="000000"/>
                          </a:solidFill>
                          <a:effectLst/>
                          <a:latin typeface="Calibri" panose="020F0502020204030204" pitchFamily="34" charset="0"/>
                        </a:rPr>
                        <a:t>59,0 </a:t>
                      </a:r>
                    </a:p>
                  </a:txBody>
                  <a:tcPr marL="7619" marR="7619" marT="762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2000" b="1" i="0" u="none" strike="noStrike" dirty="0">
                          <a:solidFill>
                            <a:srgbClr val="000000"/>
                          </a:solidFill>
                          <a:effectLst/>
                          <a:latin typeface="Calibri" panose="020F0502020204030204" pitchFamily="34" charset="0"/>
                        </a:rPr>
                        <a:t>60,6 </a:t>
                      </a:r>
                    </a:p>
                  </a:txBody>
                  <a:tcPr marL="7619" marR="7619" marT="762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26013">
                <a:tc>
                  <a:txBody>
                    <a:bodyPr/>
                    <a:lstStyle/>
                    <a:p>
                      <a:pPr algn="l" fontAlgn="b"/>
                      <a:r>
                        <a:rPr lang="pt-BR" sz="2000" b="0" i="0" u="none" strike="noStrike">
                          <a:solidFill>
                            <a:srgbClr val="000000"/>
                          </a:solidFill>
                          <a:effectLst/>
                          <a:latin typeface="Calibri" panose="020F0502020204030204" pitchFamily="34" charset="0"/>
                        </a:rPr>
                        <a:t>Integral</a:t>
                      </a:r>
                    </a:p>
                  </a:txBody>
                  <a:tcPr marL="182859" marR="7619" marT="762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2000" b="0" i="0" u="none" strike="noStrike">
                          <a:solidFill>
                            <a:srgbClr val="000000"/>
                          </a:solidFill>
                          <a:effectLst/>
                          <a:latin typeface="Calibri" panose="020F0502020204030204" pitchFamily="34" charset="0"/>
                        </a:rPr>
                        <a:t>14.505</a:t>
                      </a:r>
                    </a:p>
                  </a:txBody>
                  <a:tcPr marL="7619" marR="7619" marT="762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2000" b="0" i="0" u="none" strike="noStrike" dirty="0">
                          <a:solidFill>
                            <a:srgbClr val="000000"/>
                          </a:solidFill>
                          <a:effectLst/>
                          <a:latin typeface="Calibri" panose="020F0502020204030204" pitchFamily="34" charset="0"/>
                        </a:rPr>
                        <a:t>62,5 </a:t>
                      </a:r>
                    </a:p>
                  </a:txBody>
                  <a:tcPr marL="7619" marR="7619" marT="762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2000" b="0" i="0" u="none" strike="noStrike" dirty="0">
                          <a:solidFill>
                            <a:srgbClr val="000000"/>
                          </a:solidFill>
                          <a:effectLst/>
                          <a:latin typeface="Calibri" panose="020F0502020204030204" pitchFamily="34" charset="0"/>
                        </a:rPr>
                        <a:t>59,2 </a:t>
                      </a:r>
                    </a:p>
                  </a:txBody>
                  <a:tcPr marL="7619" marR="7619" marT="762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2000" b="0" i="0" u="none" strike="noStrike" dirty="0">
                          <a:solidFill>
                            <a:srgbClr val="000000"/>
                          </a:solidFill>
                          <a:effectLst/>
                          <a:latin typeface="Calibri" panose="020F0502020204030204" pitchFamily="34" charset="0"/>
                        </a:rPr>
                        <a:t>61,0 </a:t>
                      </a:r>
                    </a:p>
                  </a:txBody>
                  <a:tcPr marL="7619" marR="7619" marT="762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26013">
                <a:tc>
                  <a:txBody>
                    <a:bodyPr/>
                    <a:lstStyle/>
                    <a:p>
                      <a:pPr algn="l" fontAlgn="b"/>
                      <a:r>
                        <a:rPr lang="pt-BR" sz="2000" b="0" i="0" u="none" strike="noStrike" dirty="0">
                          <a:solidFill>
                            <a:srgbClr val="000000"/>
                          </a:solidFill>
                          <a:effectLst/>
                          <a:latin typeface="Calibri" panose="020F0502020204030204" pitchFamily="34" charset="0"/>
                        </a:rPr>
                        <a:t>Proporcional</a:t>
                      </a:r>
                    </a:p>
                  </a:txBody>
                  <a:tcPr marL="182859" marR="7619" marT="762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2000" b="0" i="0" u="none" strike="noStrike" dirty="0">
                          <a:solidFill>
                            <a:srgbClr val="000000"/>
                          </a:solidFill>
                          <a:effectLst/>
                          <a:latin typeface="Calibri" panose="020F0502020204030204" pitchFamily="34" charset="0"/>
                        </a:rPr>
                        <a:t>1.130</a:t>
                      </a:r>
                    </a:p>
                  </a:txBody>
                  <a:tcPr marL="7619" marR="7619" marT="762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2000" b="0" i="0" u="none" strike="noStrike" dirty="0">
                          <a:solidFill>
                            <a:srgbClr val="000000"/>
                          </a:solidFill>
                          <a:effectLst/>
                          <a:latin typeface="Calibri" panose="020F0502020204030204" pitchFamily="34" charset="0"/>
                        </a:rPr>
                        <a:t>62,4 </a:t>
                      </a:r>
                    </a:p>
                  </a:txBody>
                  <a:tcPr marL="7619" marR="7619" marT="762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2000" b="0" i="0" u="none" strike="noStrike" dirty="0">
                          <a:solidFill>
                            <a:srgbClr val="000000"/>
                          </a:solidFill>
                          <a:effectLst/>
                          <a:latin typeface="Calibri" panose="020F0502020204030204" pitchFamily="34" charset="0"/>
                        </a:rPr>
                        <a:t>61,8 </a:t>
                      </a:r>
                    </a:p>
                  </a:txBody>
                  <a:tcPr marL="7619" marR="7619" marT="762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pt-BR" sz="2000" b="0" i="0" u="none" strike="noStrike" dirty="0">
                          <a:solidFill>
                            <a:srgbClr val="000000"/>
                          </a:solidFill>
                          <a:effectLst/>
                          <a:latin typeface="Calibri" panose="020F0502020204030204" pitchFamily="34" charset="0"/>
                        </a:rPr>
                        <a:t>62,2 </a:t>
                      </a:r>
                    </a:p>
                  </a:txBody>
                  <a:tcPr marL="7619" marR="7619" marT="762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2023" name="CaixaDeTexto 6"/>
          <p:cNvSpPr txBox="1">
            <a:spLocks noChangeArrowheads="1"/>
          </p:cNvSpPr>
          <p:nvPr/>
        </p:nvSpPr>
        <p:spPr bwMode="auto">
          <a:xfrm>
            <a:off x="1689100" y="6330951"/>
            <a:ext cx="15128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pt-BR" altLang="pt-BR" sz="1400">
                <a:latin typeface="Calibri" panose="020F0502020204030204" pitchFamily="34" charset="0"/>
              </a:rPr>
              <a:t>Fonte: MPS</a:t>
            </a:r>
          </a:p>
        </p:txBody>
      </p:sp>
      <p:sp>
        <p:nvSpPr>
          <p:cNvPr id="3" name="Espaço Reservado para Número de Slide 2"/>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D424147-B4CB-4C4F-BDA5-795E89EFD367}" type="slidenum">
              <a:rPr lang="pt-BR" altLang="pt-BR">
                <a:solidFill>
                  <a:srgbClr val="898989"/>
                </a:solidFill>
                <a:latin typeface="Calibri" panose="020F0502020204030204" pitchFamily="34" charset="0"/>
              </a:rPr>
              <a:pPr eaLnBrk="1" hangingPunct="1"/>
              <a:t>65</a:t>
            </a:fld>
            <a:endParaRPr lang="pt-BR" altLang="pt-BR">
              <a:solidFill>
                <a:srgbClr val="898989"/>
              </a:solidFill>
              <a:latin typeface="Calibri" panose="020F0502020204030204" pitchFamily="34" charset="0"/>
            </a:endParaRPr>
          </a:p>
        </p:txBody>
      </p:sp>
    </p:spTree>
    <p:extLst>
      <p:ext uri="{BB962C8B-B14F-4D97-AF65-F5344CB8AC3E}">
        <p14:creationId xmlns:p14="http://schemas.microsoft.com/office/powerpoint/2010/main" val="1909255451"/>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a:t>Percentual de concessão judicial nas aposentadorias por idade, por clientela urbana e rural – 2000 a 2014</a:t>
            </a:r>
            <a:endParaRPr lang="pt-BR" dirty="0"/>
          </a:p>
        </p:txBody>
      </p:sp>
      <p:pic>
        <p:nvPicPr>
          <p:cNvPr id="4" name="Imagem 3"/>
          <p:cNvPicPr/>
          <p:nvPr/>
        </p:nvPicPr>
        <p:blipFill>
          <a:blip r:embed="rId2">
            <a:extLst>
              <a:ext uri="{28A0092B-C50C-407E-A947-70E740481C1C}">
                <a14:useLocalDpi xmlns:a14="http://schemas.microsoft.com/office/drawing/2010/main" val="0"/>
              </a:ext>
            </a:extLst>
          </a:blip>
          <a:srcRect/>
          <a:stretch>
            <a:fillRect/>
          </a:stretch>
        </p:blipFill>
        <p:spPr bwMode="auto">
          <a:xfrm>
            <a:off x="1925054" y="2053389"/>
            <a:ext cx="7956884" cy="4507832"/>
          </a:xfrm>
          <a:prstGeom prst="rect">
            <a:avLst/>
          </a:prstGeom>
          <a:noFill/>
          <a:ln>
            <a:noFill/>
          </a:ln>
        </p:spPr>
      </p:pic>
    </p:spTree>
    <p:extLst>
      <p:ext uri="{BB962C8B-B14F-4D97-AF65-F5344CB8AC3E}">
        <p14:creationId xmlns:p14="http://schemas.microsoft.com/office/powerpoint/2010/main" val="3034970415"/>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aixaDeTexto 2"/>
          <p:cNvSpPr txBox="1">
            <a:spLocks noChangeArrowheads="1"/>
          </p:cNvSpPr>
          <p:nvPr/>
        </p:nvSpPr>
        <p:spPr bwMode="auto">
          <a:xfrm>
            <a:off x="1524000" y="19651"/>
            <a:ext cx="8892480"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cs typeface="Arial" charset="0"/>
              </a:defRPr>
            </a:lvl1pPr>
            <a:lvl2pPr marL="742950" indent="-285750">
              <a:spcBef>
                <a:spcPct val="20000"/>
              </a:spcBef>
              <a:buChar char="–"/>
              <a:defRPr sz="2800">
                <a:solidFill>
                  <a:schemeClr val="tx1"/>
                </a:solidFill>
                <a:latin typeface="Arial" charset="0"/>
                <a:cs typeface="Arial" charset="0"/>
              </a:defRPr>
            </a:lvl2pPr>
            <a:lvl3pPr marL="1143000" indent="-228600">
              <a:spcBef>
                <a:spcPct val="20000"/>
              </a:spcBef>
              <a:buChar char="•"/>
              <a:defRPr sz="2400">
                <a:solidFill>
                  <a:schemeClr val="tx1"/>
                </a:solidFill>
                <a:latin typeface="Arial" charset="0"/>
                <a:cs typeface="Arial" charset="0"/>
              </a:defRPr>
            </a:lvl3pPr>
            <a:lvl4pPr marL="1600200" indent="-228600">
              <a:spcBef>
                <a:spcPct val="20000"/>
              </a:spcBef>
              <a:buChar char="–"/>
              <a:defRPr sz="2000">
                <a:solidFill>
                  <a:schemeClr val="tx1"/>
                </a:solidFill>
                <a:latin typeface="Arial" charset="0"/>
                <a:cs typeface="Arial" charset="0"/>
              </a:defRPr>
            </a:lvl4pPr>
            <a:lvl5pPr marL="2057400" indent="-22860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just">
              <a:spcBef>
                <a:spcPct val="0"/>
              </a:spcBef>
              <a:buFontTx/>
              <a:buNone/>
            </a:pPr>
            <a:r>
              <a:rPr lang="pt-BR" altLang="pt-BR" sz="1400" dirty="0">
                <a:latin typeface="Times New Roman" pitchFamily="18" charset="0"/>
                <a:cs typeface="Times New Roman" pitchFamily="18" charset="0"/>
              </a:rPr>
              <a:t>Com o incremento da participação da mulher no mercado de trabalho, vem ocorrendo um crescimento do percentual de pensionistas que também acumulam aposentadoria ou ocupados com ou sem contribuição para previdência (renda do trabalho formal ou informal): de 40,5%, em 1992, para 48,8% em 2013, conforme dados da PNAD/IBGE (sem Norte rural). Para mulheres, cresceu de 39,4% para 47,2% no mesmo período. O percentual de pensionistas que tem outra fonte de renda (aposentadoria ou renda formal do trabalho) foi, em 2013, de 48,9% para o Brasil com Norte Rural.</a:t>
            </a:r>
          </a:p>
        </p:txBody>
      </p:sp>
      <p:graphicFrame>
        <p:nvGraphicFramePr>
          <p:cNvPr id="4" name="Tabela 3"/>
          <p:cNvGraphicFramePr>
            <a:graphicFrameLocks noGrp="1"/>
          </p:cNvGraphicFramePr>
          <p:nvPr>
            <p:extLst/>
          </p:nvPr>
        </p:nvGraphicFramePr>
        <p:xfrm>
          <a:off x="1631504" y="1189202"/>
          <a:ext cx="8856984" cy="5431614"/>
        </p:xfrm>
        <a:graphic>
          <a:graphicData uri="http://schemas.openxmlformats.org/drawingml/2006/table">
            <a:tbl>
              <a:tblPr firstRow="1" firstCol="1" bandRow="1"/>
              <a:tblGrid>
                <a:gridCol w="2214246"/>
                <a:gridCol w="2214246"/>
                <a:gridCol w="2214246"/>
                <a:gridCol w="2214246"/>
              </a:tblGrid>
              <a:tr h="219533">
                <a:tc gridSpan="4">
                  <a:txBody>
                    <a:bodyPr/>
                    <a:lstStyle/>
                    <a:p>
                      <a:pPr algn="ctr">
                        <a:lnSpc>
                          <a:spcPct val="115000"/>
                        </a:lnSpc>
                        <a:spcAft>
                          <a:spcPts val="0"/>
                        </a:spcAft>
                      </a:pPr>
                      <a:r>
                        <a:rPr lang="pt-BR" sz="1400" b="1" dirty="0">
                          <a:effectLst/>
                          <a:latin typeface="Times New Roman" panose="02020603050405020304" pitchFamily="18" charset="0"/>
                          <a:ea typeface="Calibri"/>
                          <a:cs typeface="Times New Roman" panose="02020603050405020304" pitchFamily="18" charset="0"/>
                        </a:rPr>
                        <a:t>HOMENS E MULHERES PENSIONISTAS </a:t>
                      </a:r>
                      <a:r>
                        <a:rPr lang="pt-BR" sz="1400" b="1" dirty="0" smtClean="0">
                          <a:effectLst/>
                          <a:latin typeface="Times New Roman" panose="02020603050405020304" pitchFamily="18" charset="0"/>
                          <a:ea typeface="Calibri"/>
                          <a:cs typeface="Times New Roman" panose="02020603050405020304" pitchFamily="18" charset="0"/>
                        </a:rPr>
                        <a:t>PNAD/IBGE - BRASIL</a:t>
                      </a:r>
                      <a:endParaRPr lang="pt-BR" sz="1400" dirty="0">
                        <a:effectLst/>
                        <a:latin typeface="Times New Roman" panose="02020603050405020304" pitchFamily="18" charset="0"/>
                        <a:ea typeface="Calibri"/>
                        <a:cs typeface="Times New Roman" panose="02020603050405020304" pitchFamily="18" charset="0"/>
                      </a:endParaRPr>
                    </a:p>
                  </a:txBody>
                  <a:tcPr marL="33286" marR="33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hMerge="1">
                  <a:txBody>
                    <a:bodyPr/>
                    <a:lstStyle/>
                    <a:p>
                      <a:endParaRPr lang="pt-BR"/>
                    </a:p>
                  </a:txBody>
                  <a:tcPr/>
                </a:tc>
                <a:tc hMerge="1">
                  <a:txBody>
                    <a:bodyPr/>
                    <a:lstStyle/>
                    <a:p>
                      <a:endParaRPr lang="pt-BR"/>
                    </a:p>
                  </a:txBody>
                  <a:tcPr/>
                </a:tc>
                <a:tc hMerge="1">
                  <a:txBody>
                    <a:bodyPr/>
                    <a:lstStyle/>
                    <a:p>
                      <a:endParaRPr lang="pt-BR"/>
                    </a:p>
                  </a:txBody>
                  <a:tcPr/>
                </a:tc>
              </a:tr>
              <a:tr h="458146">
                <a:tc>
                  <a:txBody>
                    <a:bodyPr/>
                    <a:lstStyle/>
                    <a:p>
                      <a:pPr algn="ctr">
                        <a:lnSpc>
                          <a:spcPct val="115000"/>
                        </a:lnSpc>
                        <a:spcAft>
                          <a:spcPts val="0"/>
                        </a:spcAft>
                      </a:pPr>
                      <a:r>
                        <a:rPr lang="pt-BR" sz="1400" b="1" dirty="0">
                          <a:solidFill>
                            <a:srgbClr val="000000"/>
                          </a:solidFill>
                          <a:effectLst/>
                          <a:latin typeface="Times New Roman" panose="02020603050405020304" pitchFamily="18" charset="0"/>
                          <a:ea typeface="Calibri"/>
                          <a:cs typeface="Times New Roman" panose="02020603050405020304" pitchFamily="18" charset="0"/>
                        </a:rPr>
                        <a:t>SITUAÇÃO DO PENSIONISTA</a:t>
                      </a:r>
                      <a:endParaRPr lang="pt-BR" sz="1400" dirty="0">
                        <a:effectLst/>
                        <a:latin typeface="Times New Roman" panose="02020603050405020304" pitchFamily="18" charset="0"/>
                        <a:ea typeface="Calibri"/>
                        <a:cs typeface="Times New Roman" panose="02020603050405020304" pitchFamily="18" charset="0"/>
                      </a:endParaRPr>
                    </a:p>
                  </a:txBody>
                  <a:tcPr marL="33286" marR="33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lnSpc>
                          <a:spcPct val="115000"/>
                        </a:lnSpc>
                        <a:spcAft>
                          <a:spcPts val="0"/>
                        </a:spcAft>
                      </a:pPr>
                      <a:r>
                        <a:rPr lang="pt-BR" sz="1400" b="1" dirty="0" smtClean="0">
                          <a:solidFill>
                            <a:srgbClr val="000000"/>
                          </a:solidFill>
                          <a:effectLst/>
                          <a:latin typeface="Times New Roman" panose="02020603050405020304" pitchFamily="18" charset="0"/>
                          <a:ea typeface="Calibri"/>
                          <a:cs typeface="Times New Roman" panose="02020603050405020304" pitchFamily="18" charset="0"/>
                        </a:rPr>
                        <a:t>1992 sem norte rural</a:t>
                      </a:r>
                      <a:endParaRPr lang="pt-BR" sz="1400" dirty="0">
                        <a:effectLst/>
                        <a:latin typeface="Times New Roman" panose="02020603050405020304" pitchFamily="18" charset="0"/>
                        <a:ea typeface="Calibri"/>
                        <a:cs typeface="Times New Roman" panose="02020603050405020304" pitchFamily="18" charset="0"/>
                      </a:endParaRPr>
                    </a:p>
                  </a:txBody>
                  <a:tcPr marL="33286" marR="33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lnSpc>
                          <a:spcPct val="115000"/>
                        </a:lnSpc>
                        <a:spcAft>
                          <a:spcPts val="0"/>
                        </a:spcAft>
                      </a:pPr>
                      <a:r>
                        <a:rPr lang="pt-BR" sz="1400" b="1" dirty="0">
                          <a:solidFill>
                            <a:srgbClr val="000000"/>
                          </a:solidFill>
                          <a:effectLst/>
                          <a:latin typeface="Times New Roman" panose="02020603050405020304" pitchFamily="18" charset="0"/>
                          <a:ea typeface="Calibri"/>
                          <a:cs typeface="Times New Roman" panose="02020603050405020304" pitchFamily="18" charset="0"/>
                        </a:rPr>
                        <a:t>2013 sem norte </a:t>
                      </a:r>
                      <a:r>
                        <a:rPr lang="pt-BR" sz="1400" b="1" dirty="0" smtClean="0">
                          <a:solidFill>
                            <a:srgbClr val="000000"/>
                          </a:solidFill>
                          <a:effectLst/>
                          <a:latin typeface="Times New Roman" panose="02020603050405020304" pitchFamily="18" charset="0"/>
                          <a:ea typeface="Calibri"/>
                          <a:cs typeface="Times New Roman" panose="02020603050405020304" pitchFamily="18" charset="0"/>
                        </a:rPr>
                        <a:t>rural</a:t>
                      </a:r>
                      <a:endParaRPr lang="pt-BR" sz="1400" dirty="0">
                        <a:effectLst/>
                        <a:latin typeface="Times New Roman" panose="02020603050405020304" pitchFamily="18" charset="0"/>
                        <a:ea typeface="Calibri"/>
                        <a:cs typeface="Times New Roman" panose="02020603050405020304" pitchFamily="18" charset="0"/>
                      </a:endParaRPr>
                    </a:p>
                  </a:txBody>
                  <a:tcPr marL="33286" marR="33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lnSpc>
                          <a:spcPct val="115000"/>
                        </a:lnSpc>
                        <a:spcAft>
                          <a:spcPts val="0"/>
                        </a:spcAft>
                      </a:pPr>
                      <a:r>
                        <a:rPr lang="pt-BR" sz="1400" b="1">
                          <a:solidFill>
                            <a:srgbClr val="000000"/>
                          </a:solidFill>
                          <a:effectLst/>
                          <a:latin typeface="Times New Roman" panose="02020603050405020304" pitchFamily="18" charset="0"/>
                          <a:ea typeface="Calibri"/>
                          <a:cs typeface="Times New Roman" panose="02020603050405020304" pitchFamily="18" charset="0"/>
                        </a:rPr>
                        <a:t>2013 com norte rural</a:t>
                      </a:r>
                      <a:endParaRPr lang="pt-BR" sz="1400">
                        <a:effectLst/>
                        <a:latin typeface="Times New Roman" panose="02020603050405020304" pitchFamily="18" charset="0"/>
                        <a:ea typeface="Calibri"/>
                        <a:cs typeface="Times New Roman" panose="02020603050405020304" pitchFamily="18" charset="0"/>
                      </a:endParaRPr>
                    </a:p>
                  </a:txBody>
                  <a:tcPr marL="33286" marR="33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341959">
                <a:tc>
                  <a:txBody>
                    <a:bodyPr/>
                    <a:lstStyle/>
                    <a:p>
                      <a:pPr algn="ctr">
                        <a:lnSpc>
                          <a:spcPct val="115000"/>
                        </a:lnSpc>
                        <a:spcAft>
                          <a:spcPts val="0"/>
                        </a:spcAft>
                      </a:pPr>
                      <a:r>
                        <a:rPr lang="pt-BR" sz="1400" b="1" dirty="0">
                          <a:effectLst/>
                          <a:latin typeface="Times New Roman" panose="02020603050405020304" pitchFamily="18" charset="0"/>
                          <a:ea typeface="Calibri"/>
                          <a:cs typeface="Times New Roman" panose="02020603050405020304" pitchFamily="18" charset="0"/>
                        </a:rPr>
                        <a:t>I - total de </a:t>
                      </a:r>
                      <a:r>
                        <a:rPr lang="pt-BR" sz="1400" b="1" dirty="0" smtClean="0">
                          <a:effectLst/>
                          <a:latin typeface="Times New Roman" panose="02020603050405020304" pitchFamily="18" charset="0"/>
                          <a:ea typeface="Calibri"/>
                          <a:cs typeface="Times New Roman" panose="02020603050405020304" pitchFamily="18" charset="0"/>
                        </a:rPr>
                        <a:t>pensionistas</a:t>
                      </a:r>
                      <a:endParaRPr lang="pt-BR" sz="1400" dirty="0">
                        <a:effectLst/>
                        <a:latin typeface="Times New Roman" panose="02020603050405020304" pitchFamily="18" charset="0"/>
                        <a:ea typeface="Calibri"/>
                        <a:cs typeface="Times New Roman" panose="02020603050405020304" pitchFamily="18" charset="0"/>
                      </a:endParaRPr>
                    </a:p>
                  </a:txBody>
                  <a:tcPr marL="33286" marR="33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400" b="1" dirty="0">
                          <a:effectLst/>
                          <a:latin typeface="Times New Roman" panose="02020603050405020304" pitchFamily="18" charset="0"/>
                          <a:ea typeface="Calibri"/>
                          <a:cs typeface="Times New Roman" panose="02020603050405020304" pitchFamily="18" charset="0"/>
                        </a:rPr>
                        <a:t>3.339.086</a:t>
                      </a:r>
                      <a:endParaRPr lang="pt-BR" sz="1400" dirty="0">
                        <a:effectLst/>
                        <a:latin typeface="Times New Roman" panose="02020603050405020304" pitchFamily="18" charset="0"/>
                        <a:ea typeface="Calibri"/>
                        <a:cs typeface="Times New Roman" panose="02020603050405020304" pitchFamily="18" charset="0"/>
                      </a:endParaRPr>
                    </a:p>
                  </a:txBody>
                  <a:tcPr marL="33286" marR="33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400" b="1">
                          <a:effectLst/>
                          <a:latin typeface="Times New Roman" panose="02020603050405020304" pitchFamily="18" charset="0"/>
                          <a:ea typeface="Calibri"/>
                          <a:cs typeface="Times New Roman" panose="02020603050405020304" pitchFamily="18" charset="0"/>
                        </a:rPr>
                        <a:t>6.903.831</a:t>
                      </a:r>
                      <a:endParaRPr lang="pt-BR" sz="1400">
                        <a:effectLst/>
                        <a:latin typeface="Times New Roman" panose="02020603050405020304" pitchFamily="18" charset="0"/>
                        <a:ea typeface="Calibri"/>
                        <a:cs typeface="Times New Roman" panose="02020603050405020304" pitchFamily="18" charset="0"/>
                      </a:endParaRPr>
                    </a:p>
                  </a:txBody>
                  <a:tcPr marL="33286" marR="33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400" b="1">
                          <a:effectLst/>
                          <a:latin typeface="Times New Roman" panose="02020603050405020304" pitchFamily="18" charset="0"/>
                          <a:ea typeface="Calibri"/>
                          <a:cs typeface="Times New Roman" panose="02020603050405020304" pitchFamily="18" charset="0"/>
                        </a:rPr>
                        <a:t>6.954.563</a:t>
                      </a:r>
                      <a:endParaRPr lang="pt-BR" sz="1400">
                        <a:effectLst/>
                        <a:latin typeface="Times New Roman" panose="02020603050405020304" pitchFamily="18" charset="0"/>
                        <a:ea typeface="Calibri"/>
                        <a:cs typeface="Times New Roman" panose="02020603050405020304" pitchFamily="18" charset="0"/>
                      </a:endParaRPr>
                    </a:p>
                  </a:txBody>
                  <a:tcPr marL="33286" marR="33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8146">
                <a:tc>
                  <a:txBody>
                    <a:bodyPr/>
                    <a:lstStyle/>
                    <a:p>
                      <a:pPr indent="178435" algn="ctr">
                        <a:lnSpc>
                          <a:spcPct val="115000"/>
                        </a:lnSpc>
                        <a:spcAft>
                          <a:spcPts val="0"/>
                        </a:spcAft>
                      </a:pPr>
                      <a:r>
                        <a:rPr lang="pt-BR" sz="1400" b="1" dirty="0">
                          <a:effectLst/>
                          <a:latin typeface="Times New Roman" panose="02020603050405020304" pitchFamily="18" charset="0"/>
                          <a:ea typeface="Calibri"/>
                          <a:cs typeface="Times New Roman" panose="02020603050405020304" pitchFamily="18" charset="0"/>
                        </a:rPr>
                        <a:t>II - pensionistas que acumulam aposentadoria</a:t>
                      </a:r>
                      <a:endParaRPr lang="pt-BR" sz="1400" dirty="0">
                        <a:effectLst/>
                        <a:latin typeface="Times New Roman" panose="02020603050405020304" pitchFamily="18" charset="0"/>
                        <a:ea typeface="Calibri"/>
                        <a:cs typeface="Times New Roman" panose="02020603050405020304" pitchFamily="18" charset="0"/>
                      </a:endParaRPr>
                    </a:p>
                  </a:txBody>
                  <a:tcPr marL="33286" marR="33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400" b="1" dirty="0">
                          <a:effectLst/>
                          <a:latin typeface="Times New Roman" panose="02020603050405020304" pitchFamily="18" charset="0"/>
                          <a:ea typeface="Calibri"/>
                          <a:cs typeface="Times New Roman" panose="02020603050405020304" pitchFamily="18" charset="0"/>
                        </a:rPr>
                        <a:t>330.046</a:t>
                      </a:r>
                      <a:endParaRPr lang="pt-BR" sz="1400" dirty="0">
                        <a:effectLst/>
                        <a:latin typeface="Times New Roman" panose="02020603050405020304" pitchFamily="18" charset="0"/>
                        <a:ea typeface="Calibri"/>
                        <a:cs typeface="Times New Roman" panose="02020603050405020304" pitchFamily="18" charset="0"/>
                      </a:endParaRPr>
                    </a:p>
                  </a:txBody>
                  <a:tcPr marL="33286" marR="33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400" b="1">
                          <a:effectLst/>
                          <a:latin typeface="Times New Roman" panose="02020603050405020304" pitchFamily="18" charset="0"/>
                          <a:ea typeface="Calibri"/>
                          <a:cs typeface="Times New Roman" panose="02020603050405020304" pitchFamily="18" charset="0"/>
                        </a:rPr>
                        <a:t>2.179.566</a:t>
                      </a:r>
                      <a:endParaRPr lang="pt-BR" sz="1400">
                        <a:effectLst/>
                        <a:latin typeface="Times New Roman" panose="02020603050405020304" pitchFamily="18" charset="0"/>
                        <a:ea typeface="Calibri"/>
                        <a:cs typeface="Times New Roman" panose="02020603050405020304" pitchFamily="18" charset="0"/>
                      </a:endParaRPr>
                    </a:p>
                  </a:txBody>
                  <a:tcPr marL="33286" marR="33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400" b="1">
                          <a:effectLst/>
                          <a:latin typeface="Times New Roman" panose="02020603050405020304" pitchFamily="18" charset="0"/>
                          <a:ea typeface="Calibri"/>
                          <a:cs typeface="Times New Roman" panose="02020603050405020304" pitchFamily="18" charset="0"/>
                        </a:rPr>
                        <a:t>2.196.235</a:t>
                      </a:r>
                      <a:endParaRPr lang="pt-BR" sz="1400">
                        <a:effectLst/>
                        <a:latin typeface="Times New Roman" panose="02020603050405020304" pitchFamily="18" charset="0"/>
                        <a:ea typeface="Calibri"/>
                        <a:cs typeface="Times New Roman" panose="02020603050405020304" pitchFamily="18" charset="0"/>
                      </a:endParaRPr>
                    </a:p>
                  </a:txBody>
                  <a:tcPr marL="33286" marR="33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81577">
                <a:tc>
                  <a:txBody>
                    <a:bodyPr/>
                    <a:lstStyle/>
                    <a:p>
                      <a:pPr algn="ctr">
                        <a:lnSpc>
                          <a:spcPct val="115000"/>
                        </a:lnSpc>
                        <a:spcAft>
                          <a:spcPts val="0"/>
                        </a:spcAft>
                      </a:pPr>
                      <a:r>
                        <a:rPr lang="pt-BR" sz="1400" dirty="0">
                          <a:effectLst/>
                          <a:latin typeface="Times New Roman" panose="02020603050405020304" pitchFamily="18" charset="0"/>
                          <a:ea typeface="Calibri"/>
                          <a:cs typeface="Times New Roman" panose="02020603050405020304" pitchFamily="18" charset="0"/>
                        </a:rPr>
                        <a:t>III – não acumulam aposentadoria mas ocupados com </a:t>
                      </a:r>
                      <a:r>
                        <a:rPr lang="pt-BR" sz="1400" dirty="0" smtClean="0">
                          <a:effectLst/>
                          <a:latin typeface="Times New Roman" panose="02020603050405020304" pitchFamily="18" charset="0"/>
                          <a:ea typeface="Calibri"/>
                          <a:cs typeface="Times New Roman" panose="02020603050405020304" pitchFamily="18" charset="0"/>
                        </a:rPr>
                        <a:t> ou sem contribuição para  </a:t>
                      </a:r>
                      <a:r>
                        <a:rPr lang="pt-BR" sz="1400" dirty="0">
                          <a:effectLst/>
                          <a:latin typeface="Times New Roman" panose="02020603050405020304" pitchFamily="18" charset="0"/>
                          <a:ea typeface="Calibri"/>
                          <a:cs typeface="Times New Roman" panose="02020603050405020304" pitchFamily="18" charset="0"/>
                        </a:rPr>
                        <a:t>previdência</a:t>
                      </a:r>
                    </a:p>
                  </a:txBody>
                  <a:tcPr marL="33286" marR="33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pt-BR" sz="1400" b="0" i="0" u="none" strike="noStrike" dirty="0">
                          <a:solidFill>
                            <a:srgbClr val="000000"/>
                          </a:solidFill>
                          <a:effectLst/>
                          <a:latin typeface="Times New Roman" panose="02020603050405020304" pitchFamily="18" charset="0"/>
                          <a:cs typeface="Times New Roman" panose="02020603050405020304" pitchFamily="18" charset="0"/>
                        </a:rPr>
                        <a:t>1.021.207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pt-BR" sz="1400" b="0" i="0" u="none" strike="noStrike" dirty="0">
                          <a:solidFill>
                            <a:srgbClr val="000000"/>
                          </a:solidFill>
                          <a:effectLst/>
                          <a:latin typeface="Times New Roman" panose="02020603050405020304" pitchFamily="18" charset="0"/>
                          <a:cs typeface="Times New Roman" panose="02020603050405020304" pitchFamily="18" charset="0"/>
                        </a:rPr>
                        <a:t>1.191.619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pt-BR" sz="1400" b="0" i="0" u="none" strike="noStrike" dirty="0">
                          <a:solidFill>
                            <a:srgbClr val="000000"/>
                          </a:solidFill>
                          <a:effectLst/>
                          <a:latin typeface="Times New Roman" panose="02020603050405020304" pitchFamily="18" charset="0"/>
                          <a:cs typeface="Times New Roman" panose="02020603050405020304" pitchFamily="18" charset="0"/>
                        </a:rPr>
                        <a:t>1.205.047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9533">
                <a:tc>
                  <a:txBody>
                    <a:bodyPr/>
                    <a:lstStyle/>
                    <a:p>
                      <a:pPr algn="ctr">
                        <a:lnSpc>
                          <a:spcPct val="115000"/>
                        </a:lnSpc>
                        <a:spcAft>
                          <a:spcPts val="0"/>
                        </a:spcAft>
                      </a:pPr>
                      <a:r>
                        <a:rPr lang="pt-BR" sz="1200" dirty="0">
                          <a:effectLst/>
                          <a:latin typeface="Times New Roman" panose="02020603050405020304" pitchFamily="18" charset="0"/>
                          <a:ea typeface="Calibri"/>
                          <a:cs typeface="Times New Roman" panose="02020603050405020304" pitchFamily="18" charset="0"/>
                        </a:rPr>
                        <a:t>(II + III)/I em %</a:t>
                      </a:r>
                    </a:p>
                  </a:txBody>
                  <a:tcPr marL="33286" marR="33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pt-BR" sz="1400" b="0" i="0" u="none" strike="noStrike" dirty="0" smtClean="0">
                          <a:solidFill>
                            <a:srgbClr val="000000"/>
                          </a:solidFill>
                          <a:effectLst/>
                          <a:latin typeface="Times New Roman" panose="02020603050405020304" pitchFamily="18" charset="0"/>
                          <a:cs typeface="Times New Roman" panose="02020603050405020304" pitchFamily="18" charset="0"/>
                        </a:rPr>
                        <a:t>40,5 %</a:t>
                      </a:r>
                      <a:endParaRPr lang="pt-B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pt-BR" sz="1400" b="0" i="0" u="none" strike="noStrike" dirty="0" smtClean="0">
                          <a:solidFill>
                            <a:srgbClr val="000000"/>
                          </a:solidFill>
                          <a:effectLst/>
                          <a:latin typeface="Times New Roman" panose="02020603050405020304" pitchFamily="18" charset="0"/>
                          <a:cs typeface="Times New Roman" panose="02020603050405020304" pitchFamily="18" charset="0"/>
                        </a:rPr>
                        <a:t>48,8 %</a:t>
                      </a:r>
                      <a:endParaRPr lang="pt-B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pt-BR" sz="1400" b="0" i="0" u="none" strike="noStrike" dirty="0" smtClean="0">
                          <a:solidFill>
                            <a:srgbClr val="000000"/>
                          </a:solidFill>
                          <a:effectLst/>
                          <a:latin typeface="Times New Roman" panose="02020603050405020304" pitchFamily="18" charset="0"/>
                          <a:cs typeface="Times New Roman" panose="02020603050405020304" pitchFamily="18" charset="0"/>
                        </a:rPr>
                        <a:t>48,9 %</a:t>
                      </a:r>
                      <a:endParaRPr lang="pt-B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9533">
                <a:tc gridSpan="4">
                  <a:txBody>
                    <a:bodyPr/>
                    <a:lstStyle/>
                    <a:p>
                      <a:pPr algn="ctr">
                        <a:lnSpc>
                          <a:spcPct val="115000"/>
                        </a:lnSpc>
                        <a:spcAft>
                          <a:spcPts val="0"/>
                        </a:spcAft>
                      </a:pPr>
                      <a:r>
                        <a:rPr lang="pt-BR" sz="1400" b="1" dirty="0">
                          <a:effectLst/>
                          <a:latin typeface="Times New Roman" panose="02020603050405020304" pitchFamily="18" charset="0"/>
                          <a:ea typeface="Calibri"/>
                          <a:cs typeface="Times New Roman" panose="02020603050405020304" pitchFamily="18" charset="0"/>
                        </a:rPr>
                        <a:t>MULHERES PENSIONISTAS </a:t>
                      </a:r>
                      <a:r>
                        <a:rPr lang="pt-BR" sz="1400" b="1" dirty="0" smtClean="0">
                          <a:effectLst/>
                          <a:latin typeface="Times New Roman" panose="02020603050405020304" pitchFamily="18" charset="0"/>
                          <a:ea typeface="Calibri"/>
                          <a:cs typeface="Times New Roman" panose="02020603050405020304" pitchFamily="18" charset="0"/>
                        </a:rPr>
                        <a:t>PNDA/IBGE – BRASIL</a:t>
                      </a:r>
                      <a:endParaRPr lang="pt-BR" sz="1400" dirty="0">
                        <a:effectLst/>
                        <a:latin typeface="Times New Roman" panose="02020603050405020304" pitchFamily="18" charset="0"/>
                        <a:ea typeface="Calibri"/>
                        <a:cs typeface="Times New Roman" panose="02020603050405020304" pitchFamily="18" charset="0"/>
                      </a:endParaRPr>
                    </a:p>
                  </a:txBody>
                  <a:tcPr marL="33286" marR="33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hMerge="1">
                  <a:txBody>
                    <a:bodyPr/>
                    <a:lstStyle/>
                    <a:p>
                      <a:endParaRPr lang="pt-BR"/>
                    </a:p>
                  </a:txBody>
                  <a:tcPr/>
                </a:tc>
                <a:tc hMerge="1">
                  <a:txBody>
                    <a:bodyPr/>
                    <a:lstStyle/>
                    <a:p>
                      <a:endParaRPr lang="pt-BR"/>
                    </a:p>
                  </a:txBody>
                  <a:tcPr/>
                </a:tc>
                <a:tc hMerge="1">
                  <a:txBody>
                    <a:bodyPr/>
                    <a:lstStyle/>
                    <a:p>
                      <a:endParaRPr lang="pt-BR"/>
                    </a:p>
                  </a:txBody>
                  <a:tcPr/>
                </a:tc>
              </a:tr>
              <a:tr h="458146">
                <a:tc>
                  <a:txBody>
                    <a:bodyPr/>
                    <a:lstStyle/>
                    <a:p>
                      <a:pPr algn="ctr">
                        <a:lnSpc>
                          <a:spcPct val="115000"/>
                        </a:lnSpc>
                        <a:spcAft>
                          <a:spcPts val="0"/>
                        </a:spcAft>
                      </a:pPr>
                      <a:r>
                        <a:rPr lang="pt-BR" sz="1400" b="1" dirty="0">
                          <a:solidFill>
                            <a:srgbClr val="000000"/>
                          </a:solidFill>
                          <a:effectLst/>
                          <a:latin typeface="Times New Roman" panose="02020603050405020304" pitchFamily="18" charset="0"/>
                          <a:ea typeface="Calibri"/>
                          <a:cs typeface="Times New Roman" panose="02020603050405020304" pitchFamily="18" charset="0"/>
                        </a:rPr>
                        <a:t>SITUAÇÃO DO PENSIONISTA</a:t>
                      </a:r>
                      <a:endParaRPr lang="pt-BR" sz="1400" dirty="0">
                        <a:effectLst/>
                        <a:latin typeface="Times New Roman" panose="02020603050405020304" pitchFamily="18" charset="0"/>
                        <a:ea typeface="Calibri"/>
                        <a:cs typeface="Times New Roman" panose="02020603050405020304" pitchFamily="18" charset="0"/>
                      </a:endParaRPr>
                    </a:p>
                  </a:txBody>
                  <a:tcPr marL="33286" marR="33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lnSpc>
                          <a:spcPct val="115000"/>
                        </a:lnSpc>
                        <a:spcAft>
                          <a:spcPts val="0"/>
                        </a:spcAft>
                      </a:pPr>
                      <a:r>
                        <a:rPr lang="pt-BR" sz="1400" b="1" dirty="0" smtClean="0">
                          <a:solidFill>
                            <a:srgbClr val="000000"/>
                          </a:solidFill>
                          <a:effectLst/>
                          <a:latin typeface="Times New Roman" panose="02020603050405020304" pitchFamily="18" charset="0"/>
                          <a:ea typeface="Calibri"/>
                          <a:cs typeface="Times New Roman" panose="02020603050405020304" pitchFamily="18" charset="0"/>
                        </a:rPr>
                        <a:t>1992 sem norte rural</a:t>
                      </a:r>
                      <a:endParaRPr lang="pt-BR" sz="1400" dirty="0">
                        <a:effectLst/>
                        <a:latin typeface="Times New Roman" panose="02020603050405020304" pitchFamily="18" charset="0"/>
                        <a:ea typeface="Calibri"/>
                        <a:cs typeface="Times New Roman" panose="02020603050405020304" pitchFamily="18" charset="0"/>
                      </a:endParaRPr>
                    </a:p>
                  </a:txBody>
                  <a:tcPr marL="33286" marR="33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lnSpc>
                          <a:spcPct val="115000"/>
                        </a:lnSpc>
                        <a:spcAft>
                          <a:spcPts val="0"/>
                        </a:spcAft>
                      </a:pPr>
                      <a:r>
                        <a:rPr lang="pt-BR" sz="1400" b="1" dirty="0">
                          <a:solidFill>
                            <a:srgbClr val="000000"/>
                          </a:solidFill>
                          <a:effectLst/>
                          <a:latin typeface="Times New Roman" panose="02020603050405020304" pitchFamily="18" charset="0"/>
                          <a:ea typeface="Calibri"/>
                          <a:cs typeface="Times New Roman" panose="02020603050405020304" pitchFamily="18" charset="0"/>
                        </a:rPr>
                        <a:t>2013 sem norte rural </a:t>
                      </a:r>
                      <a:endParaRPr lang="pt-BR" sz="1400" dirty="0">
                        <a:effectLst/>
                        <a:latin typeface="Times New Roman" panose="02020603050405020304" pitchFamily="18" charset="0"/>
                        <a:ea typeface="Calibri"/>
                        <a:cs typeface="Times New Roman" panose="02020603050405020304" pitchFamily="18" charset="0"/>
                      </a:endParaRPr>
                    </a:p>
                  </a:txBody>
                  <a:tcPr marL="33286" marR="33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lnSpc>
                          <a:spcPct val="115000"/>
                        </a:lnSpc>
                        <a:spcAft>
                          <a:spcPts val="0"/>
                        </a:spcAft>
                      </a:pPr>
                      <a:r>
                        <a:rPr lang="pt-BR" sz="1400" b="1">
                          <a:solidFill>
                            <a:srgbClr val="000000"/>
                          </a:solidFill>
                          <a:effectLst/>
                          <a:latin typeface="Times New Roman" panose="02020603050405020304" pitchFamily="18" charset="0"/>
                          <a:ea typeface="Calibri"/>
                          <a:cs typeface="Times New Roman" panose="02020603050405020304" pitchFamily="18" charset="0"/>
                        </a:rPr>
                        <a:t>2013 com norte rural</a:t>
                      </a:r>
                      <a:endParaRPr lang="pt-BR" sz="1400">
                        <a:effectLst/>
                        <a:latin typeface="Times New Roman" panose="02020603050405020304" pitchFamily="18" charset="0"/>
                        <a:ea typeface="Calibri"/>
                        <a:cs typeface="Times New Roman" panose="02020603050405020304" pitchFamily="18" charset="0"/>
                      </a:endParaRPr>
                    </a:p>
                  </a:txBody>
                  <a:tcPr marL="33286" marR="33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341959">
                <a:tc>
                  <a:txBody>
                    <a:bodyPr/>
                    <a:lstStyle/>
                    <a:p>
                      <a:pPr algn="ctr">
                        <a:lnSpc>
                          <a:spcPct val="115000"/>
                        </a:lnSpc>
                        <a:spcAft>
                          <a:spcPts val="0"/>
                        </a:spcAft>
                      </a:pPr>
                      <a:r>
                        <a:rPr lang="pt-BR" sz="1400" b="1" dirty="0">
                          <a:effectLst/>
                          <a:latin typeface="Times New Roman" panose="02020603050405020304" pitchFamily="18" charset="0"/>
                          <a:ea typeface="Calibri"/>
                          <a:cs typeface="Times New Roman" panose="02020603050405020304" pitchFamily="18" charset="0"/>
                        </a:rPr>
                        <a:t>I - total de </a:t>
                      </a:r>
                      <a:r>
                        <a:rPr lang="pt-BR" sz="1400" b="1" dirty="0" smtClean="0">
                          <a:effectLst/>
                          <a:latin typeface="Times New Roman" panose="02020603050405020304" pitchFamily="18" charset="0"/>
                          <a:ea typeface="Calibri"/>
                          <a:cs typeface="Times New Roman" panose="02020603050405020304" pitchFamily="18" charset="0"/>
                        </a:rPr>
                        <a:t>pensionistas</a:t>
                      </a:r>
                      <a:endParaRPr lang="pt-BR" sz="1400" dirty="0">
                        <a:effectLst/>
                        <a:latin typeface="Times New Roman" panose="02020603050405020304" pitchFamily="18" charset="0"/>
                        <a:ea typeface="Calibri"/>
                        <a:cs typeface="Times New Roman" panose="02020603050405020304" pitchFamily="18" charset="0"/>
                      </a:endParaRPr>
                    </a:p>
                  </a:txBody>
                  <a:tcPr marL="33286" marR="33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400" b="1" dirty="0">
                          <a:effectLst/>
                          <a:latin typeface="Times New Roman" panose="02020603050405020304" pitchFamily="18" charset="0"/>
                          <a:ea typeface="Calibri"/>
                          <a:cs typeface="Times New Roman" panose="02020603050405020304" pitchFamily="18" charset="0"/>
                        </a:rPr>
                        <a:t>3.118.255</a:t>
                      </a:r>
                      <a:endParaRPr lang="pt-BR" sz="1400" dirty="0">
                        <a:effectLst/>
                        <a:latin typeface="Times New Roman" panose="02020603050405020304" pitchFamily="18" charset="0"/>
                        <a:ea typeface="Calibri"/>
                        <a:cs typeface="Times New Roman" panose="02020603050405020304" pitchFamily="18" charset="0"/>
                      </a:endParaRPr>
                    </a:p>
                  </a:txBody>
                  <a:tcPr marL="33286" marR="33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400" b="1">
                          <a:effectLst/>
                          <a:latin typeface="Times New Roman" panose="02020603050405020304" pitchFamily="18" charset="0"/>
                          <a:ea typeface="Calibri"/>
                          <a:cs typeface="Times New Roman" panose="02020603050405020304" pitchFamily="18" charset="0"/>
                        </a:rPr>
                        <a:t>6.007.517</a:t>
                      </a:r>
                      <a:endParaRPr lang="pt-BR" sz="1400">
                        <a:effectLst/>
                        <a:latin typeface="Times New Roman" panose="02020603050405020304" pitchFamily="18" charset="0"/>
                        <a:ea typeface="Calibri"/>
                        <a:cs typeface="Times New Roman" panose="02020603050405020304" pitchFamily="18" charset="0"/>
                      </a:endParaRPr>
                    </a:p>
                  </a:txBody>
                  <a:tcPr marL="33286" marR="33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400" b="1">
                          <a:effectLst/>
                          <a:latin typeface="Times New Roman" panose="02020603050405020304" pitchFamily="18" charset="0"/>
                          <a:ea typeface="Calibri"/>
                          <a:cs typeface="Times New Roman" panose="02020603050405020304" pitchFamily="18" charset="0"/>
                        </a:rPr>
                        <a:t>6.044.737</a:t>
                      </a:r>
                      <a:endParaRPr lang="pt-BR" sz="1400">
                        <a:effectLst/>
                        <a:latin typeface="Times New Roman" panose="02020603050405020304" pitchFamily="18" charset="0"/>
                        <a:ea typeface="Calibri"/>
                        <a:cs typeface="Times New Roman" panose="02020603050405020304" pitchFamily="18" charset="0"/>
                      </a:endParaRPr>
                    </a:p>
                  </a:txBody>
                  <a:tcPr marL="33286" marR="33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8146">
                <a:tc>
                  <a:txBody>
                    <a:bodyPr/>
                    <a:lstStyle/>
                    <a:p>
                      <a:pPr indent="178435" algn="ctr">
                        <a:lnSpc>
                          <a:spcPct val="115000"/>
                        </a:lnSpc>
                        <a:spcAft>
                          <a:spcPts val="0"/>
                        </a:spcAft>
                      </a:pPr>
                      <a:r>
                        <a:rPr lang="pt-BR" sz="1400" b="1" dirty="0">
                          <a:effectLst/>
                          <a:latin typeface="Times New Roman" panose="02020603050405020304" pitchFamily="18" charset="0"/>
                          <a:ea typeface="Calibri"/>
                          <a:cs typeface="Times New Roman" panose="02020603050405020304" pitchFamily="18" charset="0"/>
                        </a:rPr>
                        <a:t>II - pensionistas que acumulam aposentadoria</a:t>
                      </a:r>
                      <a:endParaRPr lang="pt-BR" sz="1400" dirty="0">
                        <a:effectLst/>
                        <a:latin typeface="Times New Roman" panose="02020603050405020304" pitchFamily="18" charset="0"/>
                        <a:ea typeface="Calibri"/>
                        <a:cs typeface="Times New Roman" panose="02020603050405020304" pitchFamily="18" charset="0"/>
                      </a:endParaRPr>
                    </a:p>
                  </a:txBody>
                  <a:tcPr marL="33286" marR="33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400" b="1" dirty="0">
                          <a:effectLst/>
                          <a:latin typeface="Times New Roman" panose="02020603050405020304" pitchFamily="18" charset="0"/>
                          <a:ea typeface="Calibri"/>
                          <a:cs typeface="Times New Roman" panose="02020603050405020304" pitchFamily="18" charset="0"/>
                        </a:rPr>
                        <a:t>307.690</a:t>
                      </a:r>
                      <a:endParaRPr lang="pt-BR" sz="1400" dirty="0">
                        <a:effectLst/>
                        <a:latin typeface="Times New Roman" panose="02020603050405020304" pitchFamily="18" charset="0"/>
                        <a:ea typeface="Calibri"/>
                        <a:cs typeface="Times New Roman" panose="02020603050405020304" pitchFamily="18" charset="0"/>
                      </a:endParaRPr>
                    </a:p>
                  </a:txBody>
                  <a:tcPr marL="33286" marR="33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400" b="1">
                          <a:effectLst/>
                          <a:latin typeface="Times New Roman" panose="02020603050405020304" pitchFamily="18" charset="0"/>
                          <a:ea typeface="Calibri"/>
                          <a:cs typeface="Times New Roman" panose="02020603050405020304" pitchFamily="18" charset="0"/>
                        </a:rPr>
                        <a:t>1.863.030</a:t>
                      </a:r>
                      <a:endParaRPr lang="pt-BR" sz="1400">
                        <a:effectLst/>
                        <a:latin typeface="Times New Roman" panose="02020603050405020304" pitchFamily="18" charset="0"/>
                        <a:ea typeface="Calibri"/>
                        <a:cs typeface="Times New Roman" panose="02020603050405020304" pitchFamily="18" charset="0"/>
                      </a:endParaRPr>
                    </a:p>
                  </a:txBody>
                  <a:tcPr marL="33286" marR="33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pt-BR" sz="1400" b="1">
                          <a:effectLst/>
                          <a:latin typeface="Times New Roman" panose="02020603050405020304" pitchFamily="18" charset="0"/>
                          <a:ea typeface="Calibri"/>
                          <a:cs typeface="Times New Roman" panose="02020603050405020304" pitchFamily="18" charset="0"/>
                        </a:rPr>
                        <a:t>1.875.895</a:t>
                      </a:r>
                      <a:endParaRPr lang="pt-BR" sz="1400">
                        <a:effectLst/>
                        <a:latin typeface="Times New Roman" panose="02020603050405020304" pitchFamily="18" charset="0"/>
                        <a:ea typeface="Calibri"/>
                        <a:cs typeface="Times New Roman" panose="02020603050405020304" pitchFamily="18" charset="0"/>
                      </a:endParaRPr>
                    </a:p>
                  </a:txBody>
                  <a:tcPr marL="33286" marR="33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81577">
                <a:tc>
                  <a:txBody>
                    <a:bodyPr/>
                    <a:lstStyle/>
                    <a:p>
                      <a:pPr algn="ctr">
                        <a:lnSpc>
                          <a:spcPct val="115000"/>
                        </a:lnSpc>
                        <a:spcAft>
                          <a:spcPts val="0"/>
                        </a:spcAft>
                      </a:pPr>
                      <a:r>
                        <a:rPr lang="pt-BR" sz="1400" dirty="0">
                          <a:effectLst/>
                          <a:latin typeface="Times New Roman" panose="02020603050405020304" pitchFamily="18" charset="0"/>
                          <a:ea typeface="Calibri"/>
                          <a:cs typeface="Times New Roman" panose="02020603050405020304" pitchFamily="18" charset="0"/>
                        </a:rPr>
                        <a:t>III – não acumulam aposentadoria mas ocupados com </a:t>
                      </a:r>
                      <a:r>
                        <a:rPr lang="pt-BR" sz="1400" dirty="0" smtClean="0">
                          <a:effectLst/>
                          <a:latin typeface="Times New Roman" panose="02020603050405020304" pitchFamily="18" charset="0"/>
                          <a:ea typeface="Calibri"/>
                          <a:cs typeface="Times New Roman" panose="02020603050405020304" pitchFamily="18" charset="0"/>
                        </a:rPr>
                        <a:t>ou sem contribuição para previdência</a:t>
                      </a:r>
                      <a:endParaRPr lang="pt-BR" sz="1400" dirty="0">
                        <a:effectLst/>
                        <a:latin typeface="Times New Roman" panose="02020603050405020304" pitchFamily="18" charset="0"/>
                        <a:ea typeface="Calibri"/>
                        <a:cs typeface="Times New Roman" panose="02020603050405020304" pitchFamily="18" charset="0"/>
                      </a:endParaRPr>
                    </a:p>
                  </a:txBody>
                  <a:tcPr marL="33286" marR="33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pt-BR" sz="1400" b="0" i="0" u="none" strike="noStrike">
                          <a:solidFill>
                            <a:srgbClr val="000000"/>
                          </a:solidFill>
                          <a:effectLst/>
                          <a:latin typeface="Times New Roman" panose="02020603050405020304" pitchFamily="18" charset="0"/>
                          <a:cs typeface="Times New Roman" panose="02020603050405020304" pitchFamily="18" charset="0"/>
                        </a:rPr>
                        <a:t>920.952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pt-BR" sz="1400" b="0" i="0" u="none" strike="noStrike">
                          <a:solidFill>
                            <a:srgbClr val="000000"/>
                          </a:solidFill>
                          <a:effectLst/>
                          <a:latin typeface="Times New Roman" panose="02020603050405020304" pitchFamily="18" charset="0"/>
                          <a:cs typeface="Times New Roman" panose="02020603050405020304" pitchFamily="18" charset="0"/>
                        </a:rPr>
                        <a:t>970.485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pt-BR" sz="1400" b="0" i="0" u="none" strike="noStrike" dirty="0">
                          <a:solidFill>
                            <a:srgbClr val="000000"/>
                          </a:solidFill>
                          <a:effectLst/>
                          <a:latin typeface="Times New Roman" panose="02020603050405020304" pitchFamily="18" charset="0"/>
                          <a:cs typeface="Times New Roman" panose="02020603050405020304" pitchFamily="18" charset="0"/>
                        </a:rPr>
                        <a:t>978.585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9533">
                <a:tc>
                  <a:txBody>
                    <a:bodyPr/>
                    <a:lstStyle/>
                    <a:p>
                      <a:pPr algn="ctr">
                        <a:lnSpc>
                          <a:spcPct val="115000"/>
                        </a:lnSpc>
                        <a:spcAft>
                          <a:spcPts val="0"/>
                        </a:spcAft>
                      </a:pPr>
                      <a:r>
                        <a:rPr lang="pt-BR" sz="1400" dirty="0">
                          <a:effectLst/>
                          <a:latin typeface="Times New Roman" panose="02020603050405020304" pitchFamily="18" charset="0"/>
                          <a:ea typeface="Calibri"/>
                          <a:cs typeface="Times New Roman" panose="02020603050405020304" pitchFamily="18" charset="0"/>
                        </a:rPr>
                        <a:t>(II+III)/I em %</a:t>
                      </a:r>
                    </a:p>
                  </a:txBody>
                  <a:tcPr marL="33286" marR="33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pt-BR" sz="1400" b="0" i="0" u="none" strike="noStrike">
                          <a:solidFill>
                            <a:srgbClr val="000000"/>
                          </a:solidFill>
                          <a:effectLst/>
                          <a:latin typeface="Times New Roman" panose="02020603050405020304" pitchFamily="18" charset="0"/>
                          <a:cs typeface="Times New Roman" panose="02020603050405020304" pitchFamily="18" charset="0"/>
                        </a:rPr>
                        <a:t>39,4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pt-BR" sz="1400" b="0" i="0" u="none" strike="noStrike">
                          <a:solidFill>
                            <a:srgbClr val="000000"/>
                          </a:solidFill>
                          <a:effectLst/>
                          <a:latin typeface="Times New Roman" panose="02020603050405020304" pitchFamily="18" charset="0"/>
                          <a:cs typeface="Times New Roman" panose="02020603050405020304" pitchFamily="18" charset="0"/>
                        </a:rPr>
                        <a:t>47,2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pt-BR" sz="1400" b="0" i="0" u="none" strike="noStrike" dirty="0">
                          <a:solidFill>
                            <a:srgbClr val="000000"/>
                          </a:solidFill>
                          <a:effectLst/>
                          <a:latin typeface="Times New Roman" panose="02020603050405020304" pitchFamily="18" charset="0"/>
                          <a:cs typeface="Times New Roman" panose="02020603050405020304" pitchFamily="18" charset="0"/>
                        </a:rPr>
                        <a:t>47,2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225953080"/>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Espaço Reservado para Conteúdo 2"/>
          <p:cNvSpPr>
            <a:spLocks noGrp="1"/>
          </p:cNvSpPr>
          <p:nvPr>
            <p:ph idx="1"/>
          </p:nvPr>
        </p:nvSpPr>
        <p:spPr/>
        <p:txBody>
          <a:bodyPr/>
          <a:lstStyle/>
          <a:p>
            <a:pPr marL="0" indent="0" algn="ctr">
              <a:buNone/>
            </a:pPr>
            <a:r>
              <a:rPr lang="pt-BR" altLang="pt-BR" b="1" smtClean="0"/>
              <a:t>PRÁTICAS INTERNACIONAIS PARA CONCESSÃO DE PENSÃO POR MORTE</a:t>
            </a:r>
          </a:p>
        </p:txBody>
      </p:sp>
      <p:pic>
        <p:nvPicPr>
          <p:cNvPr id="22531" name="Picture 4" descr="http://midias.saocamilo-es.br/imagens/portal/pagina-extensao-relacoes-internaciona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4425" y="2781300"/>
            <a:ext cx="2857500" cy="382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69020194"/>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Espaço Reservado para Conteúdo 2"/>
          <p:cNvSpPr>
            <a:spLocks noGrp="1"/>
          </p:cNvSpPr>
          <p:nvPr>
            <p:ph idx="1"/>
          </p:nvPr>
        </p:nvSpPr>
        <p:spPr>
          <a:xfrm>
            <a:off x="1981200" y="876300"/>
            <a:ext cx="8229600" cy="4929188"/>
          </a:xfrm>
        </p:spPr>
        <p:txBody>
          <a:bodyPr/>
          <a:lstStyle/>
          <a:p>
            <a:pPr marL="0" indent="0">
              <a:buNone/>
            </a:pPr>
            <a:r>
              <a:rPr lang="pt-BR" altLang="pt-BR" b="1" dirty="0" smtClean="0"/>
              <a:t>Carência</a:t>
            </a:r>
          </a:p>
          <a:p>
            <a:pPr marL="0" indent="0"/>
            <a:endParaRPr lang="pt-BR" altLang="pt-BR" b="1" u="sng" dirty="0" smtClean="0"/>
          </a:p>
          <a:p>
            <a:pPr marL="0" indent="0" algn="just">
              <a:buNone/>
            </a:pPr>
            <a:r>
              <a:rPr lang="pt-BR" altLang="pt-BR" sz="2500" b="1" dirty="0"/>
              <a:t>      Alemanha </a:t>
            </a:r>
            <a:r>
              <a:rPr lang="pt-BR" altLang="pt-BR" sz="2500" dirty="0"/>
              <a:t>- exige 5 anos  de contribuição.</a:t>
            </a:r>
          </a:p>
          <a:p>
            <a:pPr marL="0" indent="0" algn="just">
              <a:buNone/>
            </a:pPr>
            <a:endParaRPr lang="pt-BR" altLang="pt-BR" sz="2500" dirty="0"/>
          </a:p>
          <a:p>
            <a:pPr marL="0" indent="0" algn="just">
              <a:buNone/>
            </a:pPr>
            <a:r>
              <a:rPr lang="pt-BR" altLang="pt-BR" sz="2500" b="1" dirty="0"/>
              <a:t>      Irlanda</a:t>
            </a:r>
            <a:r>
              <a:rPr lang="pt-BR" altLang="pt-BR" sz="2500" dirty="0"/>
              <a:t> - exige 260 semanas de contribuição.</a:t>
            </a:r>
          </a:p>
          <a:p>
            <a:pPr marL="0" indent="0" algn="just">
              <a:buNone/>
            </a:pPr>
            <a:endParaRPr lang="pt-BR" altLang="pt-BR" sz="2500" dirty="0"/>
          </a:p>
          <a:p>
            <a:pPr marL="0" indent="0" algn="just">
              <a:buNone/>
            </a:pPr>
            <a:r>
              <a:rPr lang="pt-BR" altLang="pt-BR" sz="2500" b="1" dirty="0"/>
              <a:t>      Itália</a:t>
            </a:r>
            <a:r>
              <a:rPr lang="pt-BR" altLang="pt-BR" sz="2500" dirty="0"/>
              <a:t> - 5 anos de contribuição, sendo 3 nos últimos 5 anos antes do óbito.</a:t>
            </a:r>
          </a:p>
          <a:p>
            <a:pPr marL="0" indent="0" algn="just">
              <a:buNone/>
            </a:pPr>
            <a:endParaRPr lang="pt-BR" altLang="pt-BR" sz="2500" dirty="0"/>
          </a:p>
          <a:p>
            <a:pPr marL="0" indent="0" algn="just">
              <a:buNone/>
            </a:pPr>
            <a:r>
              <a:rPr lang="pt-BR" altLang="pt-BR" sz="2500" b="1" dirty="0"/>
              <a:t>      Espanha</a:t>
            </a:r>
            <a:r>
              <a:rPr lang="pt-BR" altLang="pt-BR" sz="2500" dirty="0"/>
              <a:t> - 500 dias de contribuição nos últimos 5 anos.</a:t>
            </a:r>
          </a:p>
        </p:txBody>
      </p:sp>
      <p:pic>
        <p:nvPicPr>
          <p:cNvPr id="29703" name="Picture 7" descr="http://attach.maboshi.net/2011/10/29_201110111703431qze4.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9536" y="2060848"/>
            <a:ext cx="528000" cy="360000"/>
          </a:xfrm>
          <a:prstGeom prst="ellipse">
            <a:avLst/>
          </a:prstGeom>
          <a:noFill/>
          <a:extLst>
            <a:ext uri="{909E8E84-426E-40dd-AFC4-6F175D3DCCD1}"/>
          </a:extLst>
        </p:spPr>
      </p:pic>
      <p:pic>
        <p:nvPicPr>
          <p:cNvPr id="29705" name="Picture 9" descr="http://upload.wikimedia.org/wikipedia/commons/thumb/4/45/Flag_of_Ireland.svg/200px-Flag_of_Ireland.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97118" y="2996952"/>
            <a:ext cx="572836" cy="360000"/>
          </a:xfrm>
          <a:prstGeom prst="ellipse">
            <a:avLst/>
          </a:prstGeom>
          <a:noFill/>
          <a:extLst>
            <a:ext uri="{909E8E84-426E-40dd-AFC4-6F175D3DCCD1}"/>
          </a:extLst>
        </p:spPr>
      </p:pic>
      <p:pic>
        <p:nvPicPr>
          <p:cNvPr id="29707" name="Picture 11" descr="http://www.suapesquisa.com/uploads/site/bandeira_da_italia.gi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42864" y="3933056"/>
            <a:ext cx="504673" cy="360000"/>
          </a:xfrm>
          <a:prstGeom prst="ellipse">
            <a:avLst/>
          </a:prstGeom>
          <a:noFill/>
          <a:extLst>
            <a:ext uri="{909E8E84-426E-40dd-AFC4-6F175D3DCCD1}"/>
          </a:extLst>
        </p:spPr>
      </p:pic>
      <p:pic>
        <p:nvPicPr>
          <p:cNvPr id="29709" name="Picture 13" descr="http://geo5.net/imagens/bandeira-da-espanha-2000px.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42864" y="5229200"/>
            <a:ext cx="540135" cy="360000"/>
          </a:xfrm>
          <a:prstGeom prst="ellipse">
            <a:avLst/>
          </a:prstGeom>
          <a:noFill/>
          <a:extLst>
            <a:ext uri="{909E8E84-426E-40dd-AFC4-6F175D3DCCD1}"/>
          </a:extLst>
        </p:spPr>
      </p:pic>
    </p:spTree>
    <p:extLst>
      <p:ext uri="{BB962C8B-B14F-4D97-AF65-F5344CB8AC3E}">
        <p14:creationId xmlns:p14="http://schemas.microsoft.com/office/powerpoint/2010/main" val="1831178940"/>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BR" sz="3200" dirty="0">
                <a:solidFill>
                  <a:srgbClr val="005822"/>
                </a:solidFill>
              </a:rPr>
              <a:t>Sobrevida dos brasileiros aumentou em média 4,4 anos em 13 anos</a:t>
            </a:r>
          </a:p>
        </p:txBody>
      </p:sp>
      <p:graphicFrame>
        <p:nvGraphicFramePr>
          <p:cNvPr id="8" name="Chart 4"/>
          <p:cNvGraphicFramePr>
            <a:graphicFrameLocks/>
          </p:cNvGraphicFramePr>
          <p:nvPr>
            <p:extLst/>
          </p:nvPr>
        </p:nvGraphicFramePr>
        <p:xfrm>
          <a:off x="2423592" y="1556792"/>
          <a:ext cx="7344816" cy="4032448"/>
        </p:xfrm>
        <a:graphic>
          <a:graphicData uri="http://schemas.openxmlformats.org/drawingml/2006/chart">
            <c:chart xmlns:c="http://schemas.openxmlformats.org/drawingml/2006/chart" xmlns:r="http://schemas.openxmlformats.org/officeDocument/2006/relationships" r:id="rId2"/>
          </a:graphicData>
        </a:graphic>
      </p:graphicFrame>
      <p:sp>
        <p:nvSpPr>
          <p:cNvPr id="10" name="Retângulo 9"/>
          <p:cNvSpPr/>
          <p:nvPr/>
        </p:nvSpPr>
        <p:spPr>
          <a:xfrm>
            <a:off x="2804592" y="5661249"/>
            <a:ext cx="6120680" cy="646331"/>
          </a:xfrm>
          <a:prstGeom prst="rect">
            <a:avLst/>
          </a:prstGeom>
        </p:spPr>
        <p:txBody>
          <a:bodyPr wrap="square">
            <a:spAutoFit/>
          </a:bodyPr>
          <a:lstStyle/>
          <a:p>
            <a:r>
              <a:rPr lang="pt-BR" dirty="0">
                <a:solidFill>
                  <a:schemeClr val="tx2"/>
                </a:solidFill>
              </a:rPr>
              <a:t>No geral, aumentou a expectativa de vida do brasileiro em 12,4 anos, tendo passado de 62,5 anos para 74,9, entre 1980 e 2013.</a:t>
            </a:r>
          </a:p>
        </p:txBody>
      </p:sp>
      <p:sp>
        <p:nvSpPr>
          <p:cNvPr id="9" name="TextBox 2"/>
          <p:cNvSpPr txBox="1"/>
          <p:nvPr/>
        </p:nvSpPr>
        <p:spPr>
          <a:xfrm>
            <a:off x="2421473" y="5301209"/>
            <a:ext cx="607859" cy="307777"/>
          </a:xfrm>
          <a:prstGeom prst="rect">
            <a:avLst/>
          </a:prstGeom>
          <a:noFill/>
        </p:spPr>
        <p:txBody>
          <a:bodyPr wrap="none" rtlCol="0">
            <a:spAutoFit/>
          </a:bodyPr>
          <a:lstStyle/>
          <a:p>
            <a:r>
              <a:rPr lang="pt-BR" sz="1400" b="1" dirty="0">
                <a:solidFill>
                  <a:schemeClr val="tx2"/>
                </a:solidFill>
              </a:rPr>
              <a:t>Idade</a:t>
            </a:r>
          </a:p>
        </p:txBody>
      </p:sp>
      <p:cxnSp>
        <p:nvCxnSpPr>
          <p:cNvPr id="11" name="Straight Arrow Connector 6"/>
          <p:cNvCxnSpPr/>
          <p:nvPr/>
        </p:nvCxnSpPr>
        <p:spPr>
          <a:xfrm>
            <a:off x="2495600" y="5589240"/>
            <a:ext cx="6768752"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4522552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Espaço Reservado para Conteúdo 2"/>
          <p:cNvSpPr>
            <a:spLocks noGrp="1"/>
          </p:cNvSpPr>
          <p:nvPr>
            <p:ph idx="1"/>
          </p:nvPr>
        </p:nvSpPr>
        <p:spPr>
          <a:xfrm>
            <a:off x="1981200" y="876300"/>
            <a:ext cx="8229600" cy="4929188"/>
          </a:xfrm>
        </p:spPr>
        <p:txBody>
          <a:bodyPr/>
          <a:lstStyle/>
          <a:p>
            <a:pPr marL="0" indent="0">
              <a:buNone/>
            </a:pPr>
            <a:r>
              <a:rPr lang="pt-BR" altLang="pt-BR" b="1" dirty="0" smtClean="0"/>
              <a:t>Condicionalidades para Cônjuges</a:t>
            </a:r>
          </a:p>
          <a:p>
            <a:pPr marL="0" indent="0">
              <a:buNone/>
            </a:pPr>
            <a:endParaRPr lang="pt-BR" altLang="pt-BR" sz="1600" b="1" dirty="0"/>
          </a:p>
          <a:p>
            <a:pPr marL="0" indent="0" algn="just">
              <a:spcBef>
                <a:spcPts val="1800"/>
              </a:spcBef>
              <a:spcAft>
                <a:spcPts val="600"/>
              </a:spcAft>
              <a:buNone/>
            </a:pPr>
            <a:r>
              <a:rPr lang="pt-BR" altLang="pt-BR" sz="2500" b="1" dirty="0"/>
              <a:t>      França </a:t>
            </a:r>
            <a:r>
              <a:rPr lang="pt-BR" altLang="pt-BR" sz="2500" dirty="0"/>
              <a:t>- paga para viúva(o) com 55 anos ou mais.</a:t>
            </a:r>
          </a:p>
          <a:p>
            <a:pPr marL="0" indent="0" algn="just">
              <a:spcBef>
                <a:spcPts val="1200"/>
              </a:spcBef>
              <a:spcAft>
                <a:spcPts val="600"/>
              </a:spcAft>
              <a:buNone/>
            </a:pPr>
            <a:r>
              <a:rPr lang="pt-BR" altLang="pt-BR" sz="2500" b="1" dirty="0"/>
              <a:t>      Grécia</a:t>
            </a:r>
            <a:r>
              <a:rPr lang="pt-BR" altLang="pt-BR" sz="2500" dirty="0"/>
              <a:t> - 3 anos de casamento se não aposentado e 5 anos se aposentado para casais sem filhos.</a:t>
            </a:r>
          </a:p>
          <a:p>
            <a:pPr marL="0" indent="0" algn="just">
              <a:spcBef>
                <a:spcPts val="1200"/>
              </a:spcBef>
              <a:spcAft>
                <a:spcPts val="600"/>
              </a:spcAft>
              <a:buNone/>
            </a:pPr>
            <a:r>
              <a:rPr lang="pt-BR" altLang="pt-BR" sz="2500" b="1" dirty="0"/>
              <a:t>      Rússia</a:t>
            </a:r>
            <a:r>
              <a:rPr lang="pt-BR" altLang="pt-BR" sz="2500" dirty="0"/>
              <a:t> - viúva(o) com mais de 55 anos de idade ou desempregado ou filhos de até 18 anos ou 23 anos se estudante.</a:t>
            </a:r>
          </a:p>
          <a:p>
            <a:pPr marL="0" indent="0" algn="just">
              <a:spcBef>
                <a:spcPts val="1200"/>
              </a:spcBef>
              <a:spcAft>
                <a:spcPts val="600"/>
              </a:spcAft>
              <a:buNone/>
            </a:pPr>
            <a:r>
              <a:rPr lang="pt-BR" altLang="pt-BR" sz="2500" b="1" dirty="0"/>
              <a:t>      Eslovênia</a:t>
            </a:r>
            <a:r>
              <a:rPr lang="pt-BR" altLang="pt-BR" sz="2500" dirty="0"/>
              <a:t> - viúva(o) de 58 anos de idade ou mais e filhos de até 15 anos.</a:t>
            </a:r>
          </a:p>
        </p:txBody>
      </p:sp>
      <p:pic>
        <p:nvPicPr>
          <p:cNvPr id="30722" name="Picture 2" descr="http://geo5.net/imagens/bandeira-da-fran%C3%A7a-grande.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55466" y="1916832"/>
            <a:ext cx="540135" cy="360000"/>
          </a:xfrm>
          <a:prstGeom prst="ellipse">
            <a:avLst/>
          </a:prstGeom>
          <a:noFill/>
          <a:extLst>
            <a:ext uri="{909E8E84-426E-40dd-AFC4-6F175D3DCCD1}"/>
          </a:extLst>
        </p:spPr>
      </p:pic>
      <p:pic>
        <p:nvPicPr>
          <p:cNvPr id="30724" name="Picture 4" descr="http://upload.wikimedia.org/wikipedia/commons/thumb/5/5c/Flag_of_Greece.svg/200px-Flag_of_Greece.sv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54248" y="2564904"/>
            <a:ext cx="541353" cy="360000"/>
          </a:xfrm>
          <a:prstGeom prst="ellipse">
            <a:avLst/>
          </a:prstGeom>
          <a:noFill/>
          <a:extLst>
            <a:ext uri="{909E8E84-426E-40dd-AFC4-6F175D3DCCD1}"/>
          </a:extLst>
        </p:spPr>
      </p:pic>
      <p:pic>
        <p:nvPicPr>
          <p:cNvPr id="30726" name="Picture 6" descr="http://www.russobras.com.br/estado/images/bandeira_russi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50442" y="3573016"/>
            <a:ext cx="529346" cy="360000"/>
          </a:xfrm>
          <a:prstGeom prst="ellipse">
            <a:avLst/>
          </a:prstGeom>
          <a:noFill/>
          <a:extLst>
            <a:ext uri="{909E8E84-426E-40dd-AFC4-6F175D3DCCD1}"/>
          </a:extLst>
        </p:spPr>
      </p:pic>
      <p:pic>
        <p:nvPicPr>
          <p:cNvPr id="30728" name="Picture 8" descr="http://bandeira.vlajky.org/nahled-velky/eslovenia.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19536" y="4941208"/>
            <a:ext cx="536104" cy="360000"/>
          </a:xfrm>
          <a:prstGeom prst="ellipse">
            <a:avLst/>
          </a:prstGeom>
          <a:noFill/>
          <a:extLst>
            <a:ext uri="{909E8E84-426E-40dd-AFC4-6F175D3DCCD1}"/>
          </a:extLst>
        </p:spPr>
      </p:pic>
    </p:spTree>
    <p:extLst>
      <p:ext uri="{BB962C8B-B14F-4D97-AF65-F5344CB8AC3E}">
        <p14:creationId xmlns:p14="http://schemas.microsoft.com/office/powerpoint/2010/main" val="1591941743"/>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Espaço Reservado para Conteúdo 2"/>
          <p:cNvSpPr>
            <a:spLocks noGrp="1"/>
          </p:cNvSpPr>
          <p:nvPr>
            <p:ph idx="1"/>
          </p:nvPr>
        </p:nvSpPr>
        <p:spPr>
          <a:xfrm>
            <a:off x="1981200" y="876300"/>
            <a:ext cx="8229600" cy="4929188"/>
          </a:xfrm>
        </p:spPr>
        <p:txBody>
          <a:bodyPr/>
          <a:lstStyle/>
          <a:p>
            <a:pPr marL="0" indent="0">
              <a:buNone/>
            </a:pPr>
            <a:r>
              <a:rPr lang="pt-BR" altLang="pt-BR" b="1" dirty="0" smtClean="0"/>
              <a:t>Valor do Benefício</a:t>
            </a:r>
          </a:p>
          <a:p>
            <a:pPr marL="0" indent="0">
              <a:buNone/>
            </a:pPr>
            <a:endParaRPr lang="pt-BR" altLang="pt-BR" sz="1600" b="1" dirty="0"/>
          </a:p>
          <a:p>
            <a:pPr marL="0" indent="0" algn="just">
              <a:spcBef>
                <a:spcPts val="1200"/>
              </a:spcBef>
              <a:spcAft>
                <a:spcPts val="1200"/>
              </a:spcAft>
              <a:buNone/>
            </a:pPr>
            <a:r>
              <a:rPr lang="pt-BR" altLang="pt-BR" sz="2500" b="1" dirty="0"/>
              <a:t>      França </a:t>
            </a:r>
            <a:r>
              <a:rPr lang="pt-BR" altLang="pt-BR" sz="2500" dirty="0"/>
              <a:t>- 54% do valor da aposentadoria.</a:t>
            </a:r>
          </a:p>
          <a:p>
            <a:pPr marL="0" indent="0" algn="just">
              <a:spcBef>
                <a:spcPts val="1200"/>
              </a:spcBef>
              <a:spcAft>
                <a:spcPts val="1200"/>
              </a:spcAft>
              <a:buNone/>
            </a:pPr>
            <a:r>
              <a:rPr lang="pt-BR" altLang="pt-BR" sz="2500" b="1" dirty="0"/>
              <a:t>      Bulgária</a:t>
            </a:r>
            <a:r>
              <a:rPr lang="pt-BR" altLang="pt-BR" sz="2500" dirty="0"/>
              <a:t> - varia de 50% a 100%, dependendo do número de dependentes.</a:t>
            </a:r>
          </a:p>
          <a:p>
            <a:pPr marL="0" indent="0" algn="just">
              <a:spcBef>
                <a:spcPts val="1200"/>
              </a:spcBef>
              <a:spcAft>
                <a:spcPts val="1200"/>
              </a:spcAft>
              <a:buNone/>
            </a:pPr>
            <a:r>
              <a:rPr lang="pt-BR" altLang="pt-BR" sz="2500" b="1" dirty="0"/>
              <a:t>      Grécia </a:t>
            </a:r>
            <a:r>
              <a:rPr lang="pt-BR" altLang="pt-BR" sz="2500" dirty="0"/>
              <a:t>- 70% da aposentadoria.</a:t>
            </a:r>
          </a:p>
          <a:p>
            <a:pPr marL="0" indent="0" algn="just">
              <a:spcBef>
                <a:spcPts val="1200"/>
              </a:spcBef>
              <a:spcAft>
                <a:spcPts val="1200"/>
              </a:spcAft>
              <a:buNone/>
            </a:pPr>
            <a:r>
              <a:rPr lang="pt-BR" altLang="pt-BR" sz="2500" b="1" dirty="0"/>
              <a:t>      Itália</a:t>
            </a:r>
            <a:r>
              <a:rPr lang="pt-BR" altLang="pt-BR" sz="2500" dirty="0"/>
              <a:t> - 60% a 100% da aposentadoria, dependendo do número de filhos.</a:t>
            </a:r>
          </a:p>
        </p:txBody>
      </p:sp>
      <p:pic>
        <p:nvPicPr>
          <p:cNvPr id="30722" name="Picture 2" descr="http://geo5.net/imagens/bandeira-da-fran%C3%A7a-grande.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55466" y="1916832"/>
            <a:ext cx="540135" cy="360000"/>
          </a:xfrm>
          <a:prstGeom prst="ellipse">
            <a:avLst/>
          </a:prstGeom>
          <a:noFill/>
          <a:extLst>
            <a:ext uri="{909E8E84-426E-40dd-AFC4-6F175D3DCCD1}"/>
          </a:extLst>
        </p:spPr>
      </p:pic>
      <p:pic>
        <p:nvPicPr>
          <p:cNvPr id="7" name="Picture 11" descr="http://www.suapesquisa.com/uploads/site/bandeira_da_italia.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66363" y="4293136"/>
            <a:ext cx="504673" cy="360000"/>
          </a:xfrm>
          <a:prstGeom prst="ellipse">
            <a:avLst/>
          </a:prstGeom>
          <a:noFill/>
          <a:extLst>
            <a:ext uri="{909E8E84-426E-40dd-AFC4-6F175D3DCCD1}"/>
          </a:extLst>
        </p:spPr>
      </p:pic>
      <p:pic>
        <p:nvPicPr>
          <p:cNvPr id="8" name="Picture 4" descr="http://upload.wikimedia.org/wikipedia/commons/thumb/5/5c/Flag_of_Greece.svg/200px-Flag_of_Greece.svg.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54248" y="3573056"/>
            <a:ext cx="541353" cy="360000"/>
          </a:xfrm>
          <a:prstGeom prst="ellipse">
            <a:avLst/>
          </a:prstGeom>
          <a:noFill/>
          <a:extLst>
            <a:ext uri="{909E8E84-426E-40dd-AFC4-6F175D3DCCD1}"/>
          </a:extLst>
        </p:spPr>
      </p:pic>
      <p:pic>
        <p:nvPicPr>
          <p:cNvPr id="31746" name="Picture 2" descr="http://www.brasilescola.com/upload/conteudo/images/ace5e6f02e4f29716a65912a29f4468d.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66363" y="2564904"/>
            <a:ext cx="540983" cy="360000"/>
          </a:xfrm>
          <a:prstGeom prst="ellipse">
            <a:avLst/>
          </a:prstGeom>
          <a:noFill/>
          <a:extLst>
            <a:ext uri="{909E8E84-426E-40dd-AFC4-6F175D3DCCD1}"/>
          </a:extLst>
        </p:spPr>
      </p:pic>
    </p:spTree>
    <p:extLst>
      <p:ext uri="{BB962C8B-B14F-4D97-AF65-F5344CB8AC3E}">
        <p14:creationId xmlns:p14="http://schemas.microsoft.com/office/powerpoint/2010/main" val="3992812416"/>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CaixaDeTexto 3"/>
          <p:cNvSpPr txBox="1">
            <a:spLocks noChangeArrowheads="1"/>
          </p:cNvSpPr>
          <p:nvPr/>
        </p:nvSpPr>
        <p:spPr bwMode="auto">
          <a:xfrm>
            <a:off x="1469740" y="836713"/>
            <a:ext cx="9324528"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defRPr/>
            </a:pPr>
            <a:r>
              <a:rPr lang="pt-BR" altLang="pt-BR" sz="1850" b="1" i="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REGRAS DE ACESSO A PENSÃO POR MORTE (COMPARATIVO BANCO MUNDIAL)</a:t>
            </a:r>
          </a:p>
        </p:txBody>
      </p:sp>
      <p:pic>
        <p:nvPicPr>
          <p:cNvPr id="2" name="Imagem 1"/>
          <p:cNvPicPr>
            <a:picLocks noChangeAspect="1"/>
          </p:cNvPicPr>
          <p:nvPr/>
        </p:nvPicPr>
        <p:blipFill>
          <a:blip r:embed="rId2"/>
          <a:stretch>
            <a:fillRect/>
          </a:stretch>
        </p:blipFill>
        <p:spPr>
          <a:xfrm>
            <a:off x="1775520" y="1300322"/>
            <a:ext cx="8712968" cy="5441047"/>
          </a:xfrm>
          <a:prstGeom prst="rect">
            <a:avLst/>
          </a:prstGeom>
        </p:spPr>
      </p:pic>
      <p:sp>
        <p:nvSpPr>
          <p:cNvPr id="4" name="Retângulo 3"/>
          <p:cNvSpPr/>
          <p:nvPr/>
        </p:nvSpPr>
        <p:spPr bwMode="auto">
          <a:xfrm>
            <a:off x="1775520" y="5589240"/>
            <a:ext cx="8640960" cy="144016"/>
          </a:xfrm>
          <a:prstGeom prst="rect">
            <a:avLst/>
          </a:prstGeom>
          <a:solidFill>
            <a:srgbClr val="FFFF00">
              <a:alpha val="25000"/>
            </a:srgbClr>
          </a:solidFill>
          <a:ln w="19050" cap="flat" cmpd="sng" algn="ctr">
            <a:solidFill>
              <a:srgbClr val="FF0000"/>
            </a:solidFill>
            <a:prstDash val="solid"/>
            <a:round/>
            <a:headEnd type="none" w="med" len="med"/>
            <a:tailEnd type="none" w="med" len="med"/>
          </a:ln>
          <a:effectLst/>
          <a:extLst/>
        </p:spPr>
        <p:txBody>
          <a:bodyPr vert="horz" wrap="square" lIns="0" tIns="0" rIns="0" bIns="0" numCol="1" rtlCol="0" anchor="t" anchorCtr="0" compatLnSpc="1">
            <a:prstTxWarp prst="textNoShape">
              <a:avLst/>
            </a:prstTxWarp>
          </a:bodyPr>
          <a:lstStyle/>
          <a:p>
            <a:pPr algn="ctr" fontAlgn="base">
              <a:spcBef>
                <a:spcPct val="0"/>
              </a:spcBef>
              <a:spcAft>
                <a:spcPct val="0"/>
              </a:spcAft>
            </a:pPr>
            <a:endParaRPr lang="pt-BR" sz="2000">
              <a:latin typeface="Times New Roman" pitchFamily="18" charset="0"/>
            </a:endParaRPr>
          </a:p>
        </p:txBody>
      </p:sp>
    </p:spTree>
    <p:extLst>
      <p:ext uri="{BB962C8B-B14F-4D97-AF65-F5344CB8AC3E}">
        <p14:creationId xmlns:p14="http://schemas.microsoft.com/office/powerpoint/2010/main" val="142686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CaixaDeTexto 3"/>
          <p:cNvSpPr txBox="1">
            <a:spLocks noChangeArrowheads="1"/>
          </p:cNvSpPr>
          <p:nvPr/>
        </p:nvSpPr>
        <p:spPr bwMode="auto">
          <a:xfrm>
            <a:off x="1469740" y="836712"/>
            <a:ext cx="9324528" cy="377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defRPr/>
            </a:pPr>
            <a:r>
              <a:rPr lang="pt-BR" altLang="pt-BR" sz="1850" b="1" i="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GASTOS COM PENSÃO POR MORTE X PIB (COMPARATIVO BANCO MUNDIAL)</a:t>
            </a:r>
          </a:p>
        </p:txBody>
      </p:sp>
      <p:pic>
        <p:nvPicPr>
          <p:cNvPr id="3" name="Imagem 2"/>
          <p:cNvPicPr>
            <a:picLocks noChangeAspect="1"/>
          </p:cNvPicPr>
          <p:nvPr/>
        </p:nvPicPr>
        <p:blipFill>
          <a:blip r:embed="rId2"/>
          <a:stretch>
            <a:fillRect/>
          </a:stretch>
        </p:blipFill>
        <p:spPr>
          <a:xfrm>
            <a:off x="1775520" y="1213739"/>
            <a:ext cx="8809571" cy="5574587"/>
          </a:xfrm>
          <a:prstGeom prst="rect">
            <a:avLst/>
          </a:prstGeom>
        </p:spPr>
      </p:pic>
    </p:spTree>
    <p:extLst>
      <p:ext uri="{BB962C8B-B14F-4D97-AF65-F5344CB8AC3E}">
        <p14:creationId xmlns:p14="http://schemas.microsoft.com/office/powerpoint/2010/main" val="1529014439"/>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CaixaDeTexto 3"/>
          <p:cNvSpPr txBox="1">
            <a:spLocks noChangeArrowheads="1"/>
          </p:cNvSpPr>
          <p:nvPr/>
        </p:nvSpPr>
        <p:spPr bwMode="auto">
          <a:xfrm>
            <a:off x="1469740" y="836712"/>
            <a:ext cx="9324528" cy="377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FontTx/>
              <a:buNone/>
              <a:defRPr/>
            </a:pPr>
            <a:r>
              <a:rPr lang="pt-BR" altLang="pt-BR" sz="1850" b="1" i="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GASTOS COM PENSÃO POR MORTE X PIB (COMPARATIVO BANCO MUNDIAL)</a:t>
            </a:r>
          </a:p>
        </p:txBody>
      </p:sp>
      <p:pic>
        <p:nvPicPr>
          <p:cNvPr id="2" name="Imagem 1"/>
          <p:cNvPicPr>
            <a:picLocks noChangeAspect="1"/>
          </p:cNvPicPr>
          <p:nvPr/>
        </p:nvPicPr>
        <p:blipFill>
          <a:blip r:embed="rId2"/>
          <a:stretch>
            <a:fillRect/>
          </a:stretch>
        </p:blipFill>
        <p:spPr>
          <a:xfrm>
            <a:off x="1775520" y="1210128"/>
            <a:ext cx="6768752" cy="5564857"/>
          </a:xfrm>
          <a:prstGeom prst="rect">
            <a:avLst/>
          </a:prstGeom>
        </p:spPr>
      </p:pic>
      <p:sp>
        <p:nvSpPr>
          <p:cNvPr id="5" name="Retângulo 4"/>
          <p:cNvSpPr/>
          <p:nvPr/>
        </p:nvSpPr>
        <p:spPr bwMode="auto">
          <a:xfrm flipV="1">
            <a:off x="4655840" y="6021288"/>
            <a:ext cx="3024336" cy="288032"/>
          </a:xfrm>
          <a:prstGeom prst="rect">
            <a:avLst/>
          </a:prstGeom>
          <a:solidFill>
            <a:srgbClr val="FFFF00">
              <a:alpha val="25000"/>
            </a:srgbClr>
          </a:solidFill>
          <a:ln w="19050" cap="flat" cmpd="sng" algn="ctr">
            <a:solidFill>
              <a:srgbClr val="FF0000"/>
            </a:solidFill>
            <a:prstDash val="solid"/>
            <a:round/>
            <a:headEnd type="none" w="med" len="med"/>
            <a:tailEnd type="none" w="med" len="med"/>
          </a:ln>
          <a:effectLst/>
          <a:extLst/>
        </p:spPr>
        <p:txBody>
          <a:bodyPr vert="horz" wrap="square" lIns="0" tIns="0" rIns="0" bIns="0" numCol="1" rtlCol="0" anchor="t" anchorCtr="0" compatLnSpc="1">
            <a:prstTxWarp prst="textNoShape">
              <a:avLst/>
            </a:prstTxWarp>
          </a:bodyPr>
          <a:lstStyle/>
          <a:p>
            <a:pPr algn="ctr" fontAlgn="base">
              <a:spcBef>
                <a:spcPct val="0"/>
              </a:spcBef>
              <a:spcAft>
                <a:spcPct val="0"/>
              </a:spcAft>
            </a:pPr>
            <a:endParaRPr lang="pt-BR" sz="2000">
              <a:latin typeface="Times New Roman" pitchFamily="18" charset="0"/>
            </a:endParaRPr>
          </a:p>
        </p:txBody>
      </p:sp>
      <p:sp>
        <p:nvSpPr>
          <p:cNvPr id="4" name="CaixaDeTexto 3"/>
          <p:cNvSpPr txBox="1"/>
          <p:nvPr/>
        </p:nvSpPr>
        <p:spPr>
          <a:xfrm>
            <a:off x="7824192" y="2276872"/>
            <a:ext cx="2776264" cy="1569660"/>
          </a:xfrm>
          <a:prstGeom prst="rect">
            <a:avLst/>
          </a:prstGeom>
          <a:noFill/>
          <a:ln>
            <a:solidFill>
              <a:srgbClr val="FF0000"/>
            </a:solidFill>
          </a:ln>
          <a:effectLst>
            <a:innerShdw blurRad="63500" dist="50800" dir="10800000">
              <a:prstClr val="black">
                <a:alpha val="50000"/>
              </a:prstClr>
            </a:innerShdw>
          </a:effectLst>
        </p:spPr>
        <p:txBody>
          <a:bodyPr wrap="square" rtlCol="0">
            <a:spAutoFit/>
          </a:bodyPr>
          <a:lstStyle/>
          <a:p>
            <a:pPr marL="268288" indent="-268288">
              <a:buFont typeface="Wingdings" panose="05000000000000000000" pitchFamily="2" charset="2"/>
              <a:buChar char="à"/>
            </a:pPr>
            <a:r>
              <a:rPr lang="pt-BR" sz="1400" b="1" dirty="0">
                <a:sym typeface="Wingdings" panose="05000000000000000000" pitchFamily="2" charset="2"/>
              </a:rPr>
              <a:t>45 PAÍSES - </a:t>
            </a:r>
            <a:r>
              <a:rPr lang="pt-BR" sz="1400" b="1" u="sng" dirty="0">
                <a:sym typeface="Wingdings" panose="05000000000000000000" pitchFamily="2" charset="2"/>
              </a:rPr>
              <a:t>BRASIL</a:t>
            </a:r>
            <a:r>
              <a:rPr lang="pt-BR" sz="1400" b="1" dirty="0">
                <a:sym typeface="Wingdings" panose="05000000000000000000" pitchFamily="2" charset="2"/>
              </a:rPr>
              <a:t>:</a:t>
            </a:r>
          </a:p>
          <a:p>
            <a:pPr algn="l"/>
            <a:endParaRPr lang="pt-BR" sz="600" b="1" dirty="0">
              <a:sym typeface="Wingdings" panose="05000000000000000000" pitchFamily="2" charset="2"/>
            </a:endParaRPr>
          </a:p>
          <a:p>
            <a:pPr marL="268288" indent="-268288">
              <a:buFont typeface="Wingdings" panose="05000000000000000000" pitchFamily="2" charset="2"/>
              <a:buChar char="à"/>
            </a:pPr>
            <a:r>
              <a:rPr lang="pt-BR" sz="1400" b="1" dirty="0">
                <a:sym typeface="Wingdings" panose="05000000000000000000" pitchFamily="2" charset="2"/>
              </a:rPr>
              <a:t>40º EM “RAZÃO DE DEPENDÊNCIA” (IDOSOS /  PEA).</a:t>
            </a:r>
          </a:p>
          <a:p>
            <a:pPr algn="l"/>
            <a:endParaRPr lang="pt-BR" sz="600" b="1" dirty="0">
              <a:sym typeface="Wingdings" panose="05000000000000000000" pitchFamily="2" charset="2"/>
            </a:endParaRPr>
          </a:p>
          <a:p>
            <a:pPr marL="268288" indent="-268288">
              <a:buFont typeface="Wingdings" panose="05000000000000000000" pitchFamily="2" charset="2"/>
              <a:buChar char="à"/>
            </a:pPr>
            <a:r>
              <a:rPr lang="pt-BR" sz="1400" b="1" dirty="0">
                <a:sym typeface="Wingdings" panose="05000000000000000000" pitchFamily="2" charset="2"/>
              </a:rPr>
              <a:t>1º EM GASTOS COM PENSÃO POR MORTE / PIB</a:t>
            </a:r>
            <a:endParaRPr lang="pt-BR" sz="1400" b="1" dirty="0"/>
          </a:p>
        </p:txBody>
      </p:sp>
    </p:spTree>
    <p:extLst>
      <p:ext uri="{BB962C8B-B14F-4D97-AF65-F5344CB8AC3E}">
        <p14:creationId xmlns:p14="http://schemas.microsoft.com/office/powerpoint/2010/main" val="2818416921"/>
      </p:ext>
    </p:extLst>
  </p:cSld>
  <p:clrMapOvr>
    <a:masterClrMapping/>
  </p:clrMapOvr>
  <mc:AlternateContent xmlns:mc="http://schemas.openxmlformats.org/markup-compatibility/2006" xmlns:p14="http://schemas.microsoft.com/office/powerpoint/2010/main">
    <mc:Choice Requires="p14">
      <p:transition spd="med" p14:dur="700">
        <p:circle/>
      </p:transition>
    </mc:Choice>
    <mc:Fallback xmlns="">
      <p:transition spd="med">
        <p:circle/>
      </p:transition>
    </mc:Fallback>
  </mc:AlternateContent>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09751" y="196851"/>
            <a:ext cx="8588375" cy="1325563"/>
          </a:xfrm>
        </p:spPr>
        <p:txBody>
          <a:bodyPr rtlCol="0">
            <a:noAutofit/>
          </a:bodyPr>
          <a:lstStyle/>
          <a:p>
            <a:pPr algn="just">
              <a:defRPr/>
            </a:pPr>
            <a:r>
              <a:rPr lang="pt-BR" sz="3200" b="1" dirty="0">
                <a:latin typeface="+mn-lt"/>
              </a:rPr>
              <a:t>A </a:t>
            </a:r>
            <a:r>
              <a:rPr lang="pt-BR" sz="3200" b="1" dirty="0" err="1">
                <a:latin typeface="+mn-lt"/>
              </a:rPr>
              <a:t>judicialização</a:t>
            </a:r>
            <a:r>
              <a:rPr lang="pt-BR" sz="3200" b="1" dirty="0">
                <a:latin typeface="+mn-lt"/>
              </a:rPr>
              <a:t> está concentrada nos benefícios para pessoas com deficiência</a:t>
            </a:r>
          </a:p>
        </p:txBody>
      </p:sp>
      <p:graphicFrame>
        <p:nvGraphicFramePr>
          <p:cNvPr id="5" name="Gráfico 4"/>
          <p:cNvGraphicFramePr>
            <a:graphicFrameLocks/>
          </p:cNvGraphicFramePr>
          <p:nvPr/>
        </p:nvGraphicFramePr>
        <p:xfrm>
          <a:off x="1809750" y="1521684"/>
          <a:ext cx="8588427" cy="4859644"/>
        </p:xfrm>
        <a:graphic>
          <a:graphicData uri="http://schemas.openxmlformats.org/drawingml/2006/chart">
            <c:chart xmlns:c="http://schemas.openxmlformats.org/drawingml/2006/chart" xmlns:r="http://schemas.openxmlformats.org/officeDocument/2006/relationships" r:id="rId2"/>
          </a:graphicData>
        </a:graphic>
      </p:graphicFrame>
      <p:sp>
        <p:nvSpPr>
          <p:cNvPr id="39940" name="CaixaDeTexto 3"/>
          <p:cNvSpPr txBox="1">
            <a:spLocks noChangeArrowheads="1"/>
          </p:cNvSpPr>
          <p:nvPr/>
        </p:nvSpPr>
        <p:spPr bwMode="auto">
          <a:xfrm>
            <a:off x="1981200" y="6453188"/>
            <a:ext cx="3538538"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pt-BR" altLang="pt-BR" sz="1200">
                <a:latin typeface="Calibri" panose="020F0502020204030204" pitchFamily="34" charset="0"/>
              </a:rPr>
              <a:t>Fonte: SUIBE/DATAPREV, dezembro de 2014</a:t>
            </a:r>
          </a:p>
        </p:txBody>
      </p:sp>
      <p:sp>
        <p:nvSpPr>
          <p:cNvPr id="7" name="Espaço Reservado para Número de Slide 6"/>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D52C625-41F3-4D36-A339-54C46E5AFDD9}" type="slidenum">
              <a:rPr lang="pt-BR" altLang="pt-BR">
                <a:solidFill>
                  <a:srgbClr val="898989"/>
                </a:solidFill>
                <a:latin typeface="Calibri" panose="020F0502020204030204" pitchFamily="34" charset="0"/>
              </a:rPr>
              <a:pPr eaLnBrk="1" hangingPunct="1"/>
              <a:t>75</a:t>
            </a:fld>
            <a:endParaRPr lang="pt-BR" altLang="pt-BR">
              <a:solidFill>
                <a:srgbClr val="898989"/>
              </a:solidFill>
              <a:latin typeface="Calibri" panose="020F0502020204030204" pitchFamily="34" charset="0"/>
            </a:endParaRPr>
          </a:p>
        </p:txBody>
      </p:sp>
    </p:spTree>
    <p:extLst>
      <p:ext uri="{BB962C8B-B14F-4D97-AF65-F5344CB8AC3E}">
        <p14:creationId xmlns:p14="http://schemas.microsoft.com/office/powerpoint/2010/main" val="25052164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aixaDeTexto 8"/>
          <p:cNvSpPr txBox="1">
            <a:spLocks noChangeArrowheads="1"/>
          </p:cNvSpPr>
          <p:nvPr/>
        </p:nvSpPr>
        <p:spPr bwMode="auto">
          <a:xfrm>
            <a:off x="3503613" y="1052513"/>
            <a:ext cx="534035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hangingPunct="1"/>
            <a:r>
              <a:rPr lang="pt-BR" altLang="pt-BR" sz="1800">
                <a:latin typeface="Arial" panose="020B0604020202020204" pitchFamily="34" charset="0"/>
              </a:rPr>
              <a:t>Evolução População de Idosos</a:t>
            </a:r>
          </a:p>
          <a:p>
            <a:pPr algn="ctr" eaLnBrk="1" hangingPunct="1"/>
            <a:r>
              <a:rPr lang="pt-BR" altLang="pt-BR" sz="1800">
                <a:latin typeface="Arial" panose="020B0604020202020204" pitchFamily="34" charset="0"/>
              </a:rPr>
              <a:t>Brasil 2000-2060 Projeção IBGE 2013 em milhões</a:t>
            </a:r>
          </a:p>
        </p:txBody>
      </p:sp>
      <p:sp>
        <p:nvSpPr>
          <p:cNvPr id="12291" name="Text Box 3"/>
          <p:cNvSpPr txBox="1">
            <a:spLocks noChangeArrowheads="1"/>
          </p:cNvSpPr>
          <p:nvPr/>
        </p:nvSpPr>
        <p:spPr bwMode="auto">
          <a:xfrm>
            <a:off x="1525588" y="6413500"/>
            <a:ext cx="9144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eaLnBrk="1" hangingPunct="1"/>
            <a:r>
              <a:rPr lang="pt-BR" altLang="pt-BR" sz="800" b="1" i="1">
                <a:latin typeface="Arial" panose="020B0604020202020204" pitchFamily="34" charset="0"/>
                <a:cs typeface="Times New Roman" panose="02020603050405020304" pitchFamily="18" charset="0"/>
              </a:rPr>
              <a:t>Fonte: IBGE.</a:t>
            </a:r>
          </a:p>
          <a:p>
            <a:pPr eaLnBrk="1" hangingPunct="1"/>
            <a:r>
              <a:rPr lang="pt-BR" altLang="pt-BR" sz="800" b="1" i="1">
                <a:latin typeface="Arial" panose="020B0604020202020204" pitchFamily="34" charset="0"/>
                <a:cs typeface="Times New Roman" panose="02020603050405020304" pitchFamily="18" charset="0"/>
              </a:rPr>
              <a:t>Elaboração: SPS/MPS.</a:t>
            </a:r>
          </a:p>
        </p:txBody>
      </p:sp>
      <p:graphicFrame>
        <p:nvGraphicFramePr>
          <p:cNvPr id="12292" name="Gráfico 18"/>
          <p:cNvGraphicFramePr>
            <a:graphicFrameLocks/>
          </p:cNvGraphicFramePr>
          <p:nvPr/>
        </p:nvGraphicFramePr>
        <p:xfrm>
          <a:off x="1946275" y="1506539"/>
          <a:ext cx="8166100" cy="4852987"/>
        </p:xfrm>
        <a:graphic>
          <a:graphicData uri="http://schemas.openxmlformats.org/presentationml/2006/ole">
            <mc:AlternateContent xmlns:mc="http://schemas.openxmlformats.org/markup-compatibility/2006">
              <mc:Choice xmlns:v="urn:schemas-microsoft-com:vml" Requires="v">
                <p:oleObj spid="_x0000_s59406" r:id="rId4" imgW="8169348" imgH="4852837" progId="Excel.Chart.8">
                  <p:embed/>
                </p:oleObj>
              </mc:Choice>
              <mc:Fallback>
                <p:oleObj r:id="rId4" imgW="8169348" imgH="4852837" progId="Excel.Chart.8">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46275" y="1506539"/>
                        <a:ext cx="8166100" cy="4852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293" name="CaixaDeTexto 1"/>
          <p:cNvSpPr txBox="1">
            <a:spLocks noChangeArrowheads="1"/>
          </p:cNvSpPr>
          <p:nvPr/>
        </p:nvSpPr>
        <p:spPr bwMode="auto">
          <a:xfrm rot="-5400000">
            <a:off x="1354932" y="3310732"/>
            <a:ext cx="914400"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hangingPunct="1"/>
            <a:r>
              <a:rPr lang="pt-BR" altLang="pt-BR" sz="1100">
                <a:cs typeface="Arial" panose="020B0604020202020204" pitchFamily="34" charset="0"/>
              </a:rPr>
              <a:t>em milhões</a:t>
            </a:r>
          </a:p>
        </p:txBody>
      </p:sp>
    </p:spTree>
    <p:extLst>
      <p:ext uri="{BB962C8B-B14F-4D97-AF65-F5344CB8AC3E}">
        <p14:creationId xmlns:p14="http://schemas.microsoft.com/office/powerpoint/2010/main" val="15587732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338" name="Gráfico 5"/>
          <p:cNvGraphicFramePr>
            <a:graphicFrameLocks/>
          </p:cNvGraphicFramePr>
          <p:nvPr/>
        </p:nvGraphicFramePr>
        <p:xfrm>
          <a:off x="1976439" y="1449389"/>
          <a:ext cx="8239125" cy="4854575"/>
        </p:xfrm>
        <a:graphic>
          <a:graphicData uri="http://schemas.openxmlformats.org/presentationml/2006/ole">
            <mc:AlternateContent xmlns:mc="http://schemas.openxmlformats.org/markup-compatibility/2006">
              <mc:Choice xmlns:v="urn:schemas-microsoft-com:vml" Requires="v">
                <p:oleObj spid="_x0000_s60430" r:id="rId3" imgW="8242506" imgH="4852837" progId="Excel.Chart.8">
                  <p:embed/>
                </p:oleObj>
              </mc:Choice>
              <mc:Fallback>
                <p:oleObj r:id="rId3" imgW="8242506" imgH="4852837" progId="Excel.Chart.8">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6439" y="1449389"/>
                        <a:ext cx="8239125" cy="485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4339" name="Text Box 3"/>
          <p:cNvSpPr txBox="1">
            <a:spLocks noChangeArrowheads="1"/>
          </p:cNvSpPr>
          <p:nvPr/>
        </p:nvSpPr>
        <p:spPr bwMode="auto">
          <a:xfrm>
            <a:off x="1524000" y="6399213"/>
            <a:ext cx="9144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eaLnBrk="1" hangingPunct="1"/>
            <a:r>
              <a:rPr lang="pt-BR" altLang="pt-BR" sz="800" b="1" i="1">
                <a:latin typeface="Arial" panose="020B0604020202020204" pitchFamily="34" charset="0"/>
                <a:cs typeface="Times New Roman" panose="02020603050405020304" pitchFamily="18" charset="0"/>
              </a:rPr>
              <a:t>Fonte: IBGE.</a:t>
            </a:r>
          </a:p>
          <a:p>
            <a:pPr eaLnBrk="1" hangingPunct="1"/>
            <a:r>
              <a:rPr lang="pt-BR" altLang="pt-BR" sz="800" b="1" i="1">
                <a:latin typeface="Arial" panose="020B0604020202020204" pitchFamily="34" charset="0"/>
                <a:cs typeface="Times New Roman" panose="02020603050405020304" pitchFamily="18" charset="0"/>
              </a:rPr>
              <a:t>Elaboração: SPS/MPS.</a:t>
            </a:r>
          </a:p>
        </p:txBody>
      </p:sp>
      <p:sp>
        <p:nvSpPr>
          <p:cNvPr id="14340" name="CaixaDeTexto 7"/>
          <p:cNvSpPr txBox="1">
            <a:spLocks noChangeArrowheads="1"/>
          </p:cNvSpPr>
          <p:nvPr/>
        </p:nvSpPr>
        <p:spPr bwMode="auto">
          <a:xfrm>
            <a:off x="3940176" y="1052513"/>
            <a:ext cx="45815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hangingPunct="1"/>
            <a:r>
              <a:rPr lang="pt-BR" altLang="pt-BR" sz="2400">
                <a:latin typeface="Arial" panose="020B0604020202020204" pitchFamily="34" charset="0"/>
              </a:rPr>
              <a:t>Participação na População Total</a:t>
            </a:r>
          </a:p>
        </p:txBody>
      </p:sp>
      <p:sp>
        <p:nvSpPr>
          <p:cNvPr id="14341" name="CaixaDeTexto 8"/>
          <p:cNvSpPr txBox="1">
            <a:spLocks noChangeArrowheads="1"/>
          </p:cNvSpPr>
          <p:nvPr/>
        </p:nvSpPr>
        <p:spPr bwMode="auto">
          <a:xfrm>
            <a:off x="5867400" y="5740401"/>
            <a:ext cx="45720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hangingPunct="1"/>
            <a:r>
              <a:rPr lang="pt-BR" altLang="pt-BR" sz="1200" b="1">
                <a:latin typeface="Arial" panose="020B0604020202020204" pitchFamily="34" charset="0"/>
              </a:rPr>
              <a:t>ano</a:t>
            </a:r>
          </a:p>
        </p:txBody>
      </p:sp>
      <p:sp>
        <p:nvSpPr>
          <p:cNvPr id="14342" name="CaixaDeTexto 9"/>
          <p:cNvSpPr txBox="1">
            <a:spLocks noChangeArrowheads="1"/>
          </p:cNvSpPr>
          <p:nvPr/>
        </p:nvSpPr>
        <p:spPr bwMode="auto">
          <a:xfrm rot="-5400000">
            <a:off x="1314451" y="3524251"/>
            <a:ext cx="11874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hangingPunct="1"/>
            <a:r>
              <a:rPr lang="pt-BR" altLang="pt-BR" sz="1200" b="1">
                <a:latin typeface="Arial" panose="020B0604020202020204" pitchFamily="34" charset="0"/>
              </a:rPr>
              <a:t>em % do total</a:t>
            </a:r>
          </a:p>
        </p:txBody>
      </p:sp>
    </p:spTree>
    <p:extLst>
      <p:ext uri="{BB962C8B-B14F-4D97-AF65-F5344CB8AC3E}">
        <p14:creationId xmlns:p14="http://schemas.microsoft.com/office/powerpoint/2010/main" val="61493026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Design padrã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sign padrão">
    <a:majorFont>
      <a:latin typeface="Times New Roman"/>
      <a:ea typeface="Arial Unicode MS"/>
      <a:cs typeface="Arial Unicode MS"/>
    </a:majorFont>
    <a:minorFont>
      <a:latin typeface="Times New Roman"/>
      <a:ea typeface="Arial Unicode MS"/>
      <a:cs typeface="Arial Unicode MS"/>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914</TotalTime>
  <Words>4789</Words>
  <Application>Microsoft Office PowerPoint</Application>
  <PresentationFormat>Widescreen</PresentationFormat>
  <Paragraphs>976</Paragraphs>
  <Slides>75</Slides>
  <Notes>8</Notes>
  <HiddenSlides>0</HiddenSlides>
  <MMClips>0</MMClips>
  <ScaleCrop>false</ScaleCrop>
  <HeadingPairs>
    <vt:vector size="8" baseType="variant">
      <vt:variant>
        <vt:lpstr>Fontes usadas</vt:lpstr>
      </vt:variant>
      <vt:variant>
        <vt:i4>7</vt:i4>
      </vt:variant>
      <vt:variant>
        <vt:lpstr>Tema</vt:lpstr>
      </vt:variant>
      <vt:variant>
        <vt:i4>1</vt:i4>
      </vt:variant>
      <vt:variant>
        <vt:lpstr>Servidores OLE inseridos</vt:lpstr>
      </vt:variant>
      <vt:variant>
        <vt:i4>2</vt:i4>
      </vt:variant>
      <vt:variant>
        <vt:lpstr>Títulos de slides</vt:lpstr>
      </vt:variant>
      <vt:variant>
        <vt:i4>75</vt:i4>
      </vt:variant>
    </vt:vector>
  </HeadingPairs>
  <TitlesOfParts>
    <vt:vector size="85" baseType="lpstr">
      <vt:lpstr>Arial Unicode MS</vt:lpstr>
      <vt:lpstr>Arial</vt:lpstr>
      <vt:lpstr>Arial Narrow</vt:lpstr>
      <vt:lpstr>Calibri</vt:lpstr>
      <vt:lpstr>Calibri Light</vt:lpstr>
      <vt:lpstr>Times New Roman</vt:lpstr>
      <vt:lpstr>Wingdings</vt:lpstr>
      <vt:lpstr>Tema do Office</vt:lpstr>
      <vt:lpstr>Gráfico do Microsoft Excel</vt:lpstr>
      <vt:lpstr>Gráfico</vt:lpstr>
      <vt:lpstr>Mudanças na legislação previdenciária em decorrência das MP 664 e 665/14 e respectivas leis de conversão (Leis 13.135 e 13.134/15) e da MP 676/15</vt:lpstr>
      <vt:lpstr>Apresentação do PowerPoint</vt:lpstr>
      <vt:lpstr>Apresentação do PowerPoint</vt:lpstr>
      <vt:lpstr>Apresentação do PowerPoint</vt:lpstr>
      <vt:lpstr>Apresentação do PowerPoint</vt:lpstr>
      <vt:lpstr>Apresentação do PowerPoint</vt:lpstr>
      <vt:lpstr>Sobrevida dos brasileiros aumentou em média 4,4 anos em 13 anos</vt:lpstr>
      <vt:lpstr>Apresentação do PowerPoint</vt:lpstr>
      <vt:lpstr>Apresentação do PowerPoint</vt:lpstr>
      <vt:lpstr>Apresentação do PowerPoint</vt:lpstr>
      <vt:lpstr>Apresentação do PowerPoint</vt:lpstr>
      <vt:lpstr>Apresentação do PowerPoint</vt:lpstr>
      <vt:lpstr>Apresentação do PowerPoint</vt:lpstr>
      <vt:lpstr>Transição Demográfica e Previdência Social</vt:lpstr>
      <vt:lpstr>Apresentação do PowerPoint</vt:lpstr>
      <vt:lpstr>Apresentação do PowerPoint</vt:lpstr>
      <vt:lpstr>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Fator Previdenciário</vt:lpstr>
      <vt:lpstr>Apresentação do PowerPoint</vt:lpstr>
      <vt:lpstr>Apresentação do PowerPoint</vt:lpstr>
      <vt:lpstr>Medida Provisória nº 676/2015</vt:lpstr>
      <vt:lpstr>A Regra 85/95 Pontos e a Progressividade</vt:lpstr>
      <vt:lpstr>Comparativo: Regra 95 Fixa e Progressiva Homem</vt:lpstr>
      <vt:lpstr>Exemplos: Regra 95 Fixa e Progressiva - Homem</vt:lpstr>
      <vt:lpstr>Comparativo: Regra 85 Fixa e Progressiva Mulher</vt:lpstr>
      <vt:lpstr>Exemplos: Regra 85 Fixa e Progressiva Mulher</vt:lpstr>
      <vt:lpstr>A Progressividade</vt:lpstr>
      <vt:lpstr>Apresentação do PowerPoint</vt:lpstr>
      <vt:lpstr>Apresentação do PowerPoint</vt:lpstr>
      <vt:lpstr>Estrutura dos benefícios da previdência social</vt:lpstr>
      <vt:lpstr>Apresentação do PowerPoint</vt:lpstr>
      <vt:lpstr>Apresentação do PowerPoint</vt:lpstr>
      <vt:lpstr>Apresentação do PowerPoint</vt:lpstr>
      <vt:lpstr>Receita Previdenciária (em % PIB)</vt:lpstr>
      <vt:lpstr>Piora projetada do déficit da previdência reflete cenário de maior despesa e menor receita.</vt:lpstr>
      <vt:lpstr>Déficit da previdência social (R$ bilhões)</vt:lpstr>
      <vt:lpstr>Evolução do déficit do regime próprio (em R$ bilhões)</vt:lpstr>
      <vt:lpstr>Composição das despesas em 2014  (em milhões de R$)</vt:lpstr>
      <vt:lpstr>Apresentação do PowerPoint</vt:lpstr>
      <vt:lpstr>Apresentação do PowerPoint</vt:lpstr>
      <vt:lpstr>RGPS Idade média na concessão em 2014</vt:lpstr>
      <vt:lpstr>A experiência internacional aponta idade mínima próxima a 65 anos</vt:lpstr>
      <vt:lpstr>Aposentadorias especiais e tempo de contribuição, fazem a idade média de aposentadoria no Brasil estar no piso da experiência internacional.</vt:lpstr>
      <vt:lpstr>Apresentação do PowerPoint</vt:lpstr>
      <vt:lpstr>Apresentação do PowerPoint</vt:lpstr>
      <vt:lpstr>RPPS Idade média na concessão em 2014</vt:lpstr>
      <vt:lpstr>Percentual de concessão judicial nas aposentadorias por idade, por clientela urbana e rural – 2000 a 2014</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 judicialização está concentrada nos benefícios para pessoas com deficiência</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Mudanças na legislação previdenciária em decorrência das MP 664 e 665/14 e respectivas leis de conversão (Leis 13.135 e 13.134/15) e da MP 676/15</dc:title>
  <dc:creator>Marcelo de Siqueira Freitas - MPS</dc:creator>
  <cp:lastModifiedBy>Marcelo de Siqueira Freitas - MPS</cp:lastModifiedBy>
  <cp:revision>22</cp:revision>
  <cp:lastPrinted>2015-09-16T16:25:36Z</cp:lastPrinted>
  <dcterms:created xsi:type="dcterms:W3CDTF">2015-08-28T18:25:25Z</dcterms:created>
  <dcterms:modified xsi:type="dcterms:W3CDTF">2015-09-16T23:18:53Z</dcterms:modified>
</cp:coreProperties>
</file>