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4630400" cy="8229600"/>
  <p:notesSz cx="8229600" cy="14630400"/>
  <p:embeddedFontLst>
    <p:embeddedFont>
      <p:font typeface="Host Grotesk Medium" panose="020B0604020202020204" charset="0"/>
      <p:regular r:id="rId18"/>
    </p:embeddedFont>
    <p:embeddedFont>
      <p:font typeface="Roboto" panose="02000000000000000000" pitchFamily="2" charset="0"/>
      <p:regular r:id="rId19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4" d="100"/>
          <a:sy n="54" d="100"/>
        </p:scale>
        <p:origin x="7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92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04098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Prescrição Penal no Brasil: Uma Análise Empírica com Inteligência Artificial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461986"/>
            <a:ext cx="7556421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Um estudo inédito sobre a realidade da prescrição penal no Brasil, fruto de convênio entre o Conselho Nacional do Ministério Público e Jusbrasil, utilizando inteligência artificial para analisar mais de 1 milhão de documentos judiciais.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5593080"/>
            <a:ext cx="317540" cy="317540"/>
          </a:xfrm>
          <a:prstGeom prst="roundRect">
            <a:avLst>
              <a:gd name="adj" fmla="val 28793492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810" y="5600700"/>
            <a:ext cx="302300" cy="3023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696908" y="5578197"/>
            <a:ext cx="1887141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por Atala Correia</a:t>
            </a:r>
            <a:endParaRPr lang="en-US" sz="1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6259" y="375523"/>
            <a:ext cx="5210413" cy="426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Análise Comparativa de Tribunais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546259" y="1143714"/>
            <a:ext cx="1707237" cy="213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Hipóteses para o TJRJ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546259" y="1493639"/>
            <a:ext cx="6602373" cy="2047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Três hipóteses podem ser inicialmente sugeridas para explicar a posição do TJRJ: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546259" y="1821299"/>
            <a:ext cx="6602373" cy="2047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Font typeface="+mj-lt"/>
              <a:buAutoNum type="arabicPeriod"/>
            </a:pPr>
            <a:r>
              <a:rPr lang="en-US" sz="10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Há pouca distribuição de processos penais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546259" y="2073831"/>
            <a:ext cx="6602373" cy="2047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Font typeface="+mj-lt"/>
              <a:buAutoNum type="arabicPeriod" startAt="2"/>
            </a:pPr>
            <a:r>
              <a:rPr lang="en-US" sz="10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 processos penais são julgados celeremente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546259" y="2326362"/>
            <a:ext cx="6602373" cy="2047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Font typeface="+mj-lt"/>
              <a:buAutoNum type="arabicPeriod" startAt="3"/>
            </a:pPr>
            <a:r>
              <a:rPr lang="en-US" sz="10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 documentos da unidade não puderam ser identificados por sua origem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546259" y="2654022"/>
            <a:ext cx="6602373" cy="819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 compararmos o tempo médio de duração de processos no TJSP, realmente iremos encontrar uma tramitação mais lenta. Ali vê-se 442 dias de tramitação até a primeira baixa, contra 341 para o TJRJ. No entanto, o tribunal carioca apresenta um tempo médio do pendente líquido superior (2.502 dias contra 1.776 dias).</a:t>
            </a:r>
            <a:endParaRPr lang="en-US" sz="10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388" y="1160740"/>
            <a:ext cx="6278880" cy="3634740"/>
          </a:xfrm>
          <a:prstGeom prst="rect">
            <a:avLst/>
          </a:prstGeom>
        </p:spPr>
      </p:pic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388" y="4949071"/>
            <a:ext cx="6602373" cy="337697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6259" y="8633222"/>
            <a:ext cx="13537883" cy="409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 todo modo, a possibilidade de cruzamento de dados evidencia alguma dificuldade para conclusões peremptórias. O ideal seria que os dados processuais pudessem ser facilmente separados em razão da sua natureza penal. Isso poderia facilitar o desenho de estratégias de gestão processual para esse processo particularmente sensível, a melhorar as políticas conduzidas pelo Conselho Nacional de Justiça ou por Tribunais.</a:t>
            </a:r>
            <a:endParaRPr lang="en-US" sz="10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2757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0334" y="2937272"/>
            <a:ext cx="4856559" cy="601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Análise por Comarcas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770334" y="4001214"/>
            <a:ext cx="6309955" cy="1155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observação por Comarcas nos permite avaliar questões mais locais. Embora o número grande de decisões não identificadas seja relevante, era de se esperar mesmo que a maior cidade do país figurasse em primeiro lugar.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770334" y="5330309"/>
            <a:ext cx="6309955" cy="1155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surpresa vem a seguir, com Manaus, Fortaleza e Belém com muitas decisões relativas a prescrição, porquanto não são, na sequência, cidades que seguem a capital paulista na quantidade de habitantes ou no número de processos pendentes de julgamento.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770334" y="6659404"/>
            <a:ext cx="6309955" cy="866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dado é indicativo e exige, portanto, análise mais pormenorizada, sendo sugestivo de que, nestas capitais, deve se dar maior atenção à duração do processo penal.</a:t>
            </a:r>
            <a:endParaRPr lang="en-US" sz="15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730" y="4044553"/>
            <a:ext cx="6309955" cy="288571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6275"/>
            <a:ext cx="985230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Crimes com Maior Incidência de Prescrição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72603"/>
            <a:ext cx="627935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Um dos objetivos centrais da pesquisa era entender quais os crimes prescrevem mais na prática. Esperava-se que os principais resultados fossem encontrados na confluência de dois fatores: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844165"/>
            <a:ext cx="6279356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Font typeface="+mj-lt"/>
              <a:buAutoNum type="arabicPeriod"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Crimes com maior frequência estatística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211235"/>
            <a:ext cx="6279356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Font typeface="+mj-lt"/>
              <a:buAutoNum type="arabicPeriod" startAt="2"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Crimes com baixas penas e, portanto, com prescrição em prazos mais curtos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3985141"/>
            <a:ext cx="6279356" cy="1785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 dados confirmaram a hipótese. Foram encontrados 69.000 documentos a indicar prescrição do crime de ameaça. Aqui também foi constatada a existência de documentos com pouco detalhamento, em que o juiz apenas declarou a prescrição sem aprofundar no crime específico, gerando milhares de casos classificados como "NA" (não se aplica).</a:t>
            </a:r>
            <a:endParaRPr lang="en-US" sz="15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1817251"/>
            <a:ext cx="6279356" cy="3250644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564874" y="5291138"/>
            <a:ext cx="6279356" cy="2083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homicídio qualificado, cuja prescrição se dá em 20 anos, figura dentre os crimes com alta taxa de prescrição, com 5.000 documentos localizados. As características do homicídio, cuja investigação nem sempre é fácil, bem como o procedimento próprio de julgamento, em tribunal de júri, podem justificar esse dado. De todo modo, não deixa de espantar a constatação de que 5.000 mortes não tenham podido ser esclarecidas.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5291" y="292298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Tipos de Prescrição</a:t>
            </a:r>
            <a:endParaRPr lang="en-US" sz="2050" dirty="0"/>
          </a:p>
        </p:txBody>
      </p:sp>
      <p:sp>
        <p:nvSpPr>
          <p:cNvPr id="3" name="Text 1"/>
          <p:cNvSpPr/>
          <p:nvPr/>
        </p:nvSpPr>
        <p:spPr>
          <a:xfrm>
            <a:off x="3415308" y="1688902"/>
            <a:ext cx="1328976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0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Prescrição Punitiva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425291" y="1918692"/>
            <a:ext cx="4318992" cy="318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250"/>
              </a:lnSpc>
              <a:buNone/>
            </a:pPr>
            <a:r>
              <a:rPr lang="en-US" sz="8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Das 883,39 mil decisões relativas a prescrição, 795.000 eram relativas a prescrição punitiva.</a:t>
            </a:r>
            <a:endParaRPr lang="en-US" sz="8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708" y="837248"/>
            <a:ext cx="4822865" cy="482286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946" y="1955602"/>
            <a:ext cx="159068" cy="19883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85998" y="1768554"/>
            <a:ext cx="1328976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Prescrição Executória</a:t>
            </a:r>
            <a:endParaRPr lang="en-US" sz="1000" dirty="0"/>
          </a:p>
        </p:txBody>
      </p:sp>
      <p:sp>
        <p:nvSpPr>
          <p:cNvPr id="8" name="Text 4"/>
          <p:cNvSpPr/>
          <p:nvPr/>
        </p:nvSpPr>
        <p:spPr>
          <a:xfrm>
            <a:off x="9885998" y="1998345"/>
            <a:ext cx="4319111" cy="159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Outras 88.000 decisões diziam respeito a pretensão executória.</a:t>
            </a:r>
            <a:endParaRPr lang="en-US" sz="8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708" y="837248"/>
            <a:ext cx="4822865" cy="482286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9149" y="1955602"/>
            <a:ext cx="159068" cy="19883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885998" y="4100274"/>
            <a:ext cx="1423630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Prescrição em Abstrato</a:t>
            </a:r>
            <a:endParaRPr lang="en-US" sz="1000" dirty="0"/>
          </a:p>
        </p:txBody>
      </p:sp>
      <p:sp>
        <p:nvSpPr>
          <p:cNvPr id="12" name="Text 6"/>
          <p:cNvSpPr/>
          <p:nvPr/>
        </p:nvSpPr>
        <p:spPr>
          <a:xfrm>
            <a:off x="9885998" y="4330065"/>
            <a:ext cx="4319111" cy="478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Das 883,39 mil decisões relativas à prescrição, 453.000 (51%) diziam respeito a prescrição da pena em abstrato, o que é muito provavelmente indicativo de falhas ou impossibilidade de esclarecimento na fase de investigação penal.</a:t>
            </a:r>
            <a:endParaRPr lang="en-US" sz="8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3708" y="837248"/>
            <a:ext cx="4822865" cy="482286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9149" y="4342805"/>
            <a:ext cx="159068" cy="198834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3285292" y="4100274"/>
            <a:ext cx="1458992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0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Prescrição em Concreto</a:t>
            </a:r>
            <a:endParaRPr lang="en-US" sz="1000" dirty="0"/>
          </a:p>
        </p:txBody>
      </p:sp>
      <p:sp>
        <p:nvSpPr>
          <p:cNvPr id="16" name="Text 8"/>
          <p:cNvSpPr/>
          <p:nvPr/>
        </p:nvSpPr>
        <p:spPr>
          <a:xfrm>
            <a:off x="425291" y="4330065"/>
            <a:ext cx="4318992" cy="478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250"/>
              </a:lnSpc>
              <a:buNone/>
            </a:pPr>
            <a:r>
              <a:rPr lang="en-US" sz="8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Embora a prescrição pela pena em concreto ordinariamente se dê em intervalos menores, 269.000 decisões faziam referência expressa a esta situação, o que equivale a aproximadamente 30%.</a:t>
            </a:r>
            <a:endParaRPr lang="en-US" sz="8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3708" y="837248"/>
            <a:ext cx="4822865" cy="482286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1946" y="4342805"/>
            <a:ext cx="159068" cy="198834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291" y="5779651"/>
            <a:ext cx="11399520" cy="54483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96250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8051" y="2280285"/>
            <a:ext cx="3738443" cy="4673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Lei Maria da Penha</a:t>
            </a:r>
            <a:endParaRPr lang="en-US" sz="2900" dirty="0"/>
          </a:p>
        </p:txBody>
      </p:sp>
      <p:sp>
        <p:nvSpPr>
          <p:cNvPr id="4" name="Text 1"/>
          <p:cNvSpPr/>
          <p:nvPr/>
        </p:nvSpPr>
        <p:spPr>
          <a:xfrm>
            <a:off x="598051" y="2971800"/>
            <a:ext cx="13434298" cy="448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pesquisa por crimes relacionados à Lei Maria da Penha voltou-se a termos específicos próprios dessa situação, assim como a competência específica. Os resultados foram semelhantes, com cerca de 100.000 documentos relativos a prescrição.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598051" y="3588544"/>
            <a:ext cx="13434298" cy="448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confluência deste critério com o tipo do crime prescrito pode ser vista abaixo. Os crimes que mais prescrevem quando se trata de violência doméstica também são aqueles de menor pena e de maior frequência, a saber: lesão corporal, ameaça, vias de fato e injúria.</a:t>
            </a:r>
            <a:endParaRPr lang="en-US" sz="11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51" y="4373404"/>
            <a:ext cx="2804160" cy="1287780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224" y="4373404"/>
            <a:ext cx="6534745" cy="384012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8199"/>
            <a:ext cx="783502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Redução dos Prazos de Prescrição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44291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1,5%</a:t>
            </a:r>
            <a:endParaRPr lang="en-US" sz="5150" dirty="0"/>
          </a:p>
        </p:txBody>
      </p:sp>
      <p:sp>
        <p:nvSpPr>
          <p:cNvPr id="4" name="Text 2"/>
          <p:cNvSpPr/>
          <p:nvPr/>
        </p:nvSpPr>
        <p:spPr>
          <a:xfrm>
            <a:off x="1644372" y="28472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Maiores de 70 anos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276481"/>
            <a:ext cx="4182189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Das 883,39 mil decisões relativas à prescrição, cerca de 14.000 diziam respeito a pessoas maiores de 70 anos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5223986" y="1944291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12,2%</a:t>
            </a:r>
            <a:endParaRPr lang="en-US" sz="5150" dirty="0"/>
          </a:p>
        </p:txBody>
      </p:sp>
      <p:sp>
        <p:nvSpPr>
          <p:cNvPr id="7" name="Text 5"/>
          <p:cNvSpPr/>
          <p:nvPr/>
        </p:nvSpPr>
        <p:spPr>
          <a:xfrm>
            <a:off x="6074688" y="28472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Menores de 21 anos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223986" y="3276481"/>
            <a:ext cx="418230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108.000 decisões diziam respeito a menores de 21 anos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9654302" y="1944291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28.000</a:t>
            </a:r>
            <a:endParaRPr lang="en-US" sz="5150" dirty="0"/>
          </a:p>
        </p:txBody>
      </p:sp>
      <p:sp>
        <p:nvSpPr>
          <p:cNvPr id="10" name="Text 8"/>
          <p:cNvSpPr/>
          <p:nvPr/>
        </p:nvSpPr>
        <p:spPr>
          <a:xfrm>
            <a:off x="10505003" y="28472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Reincidentes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654302" y="3276481"/>
            <a:ext cx="4182308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Número de decisões que diziam respeito a acusados reincidentes, mesmo sabendo que a reincidência faz interromper a prescrição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4392692"/>
            <a:ext cx="130428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Nos termos do art. 115, do CP, "são reduzidos de metade os prazos de prescrição quando o criminoso era, ao tempo do crime, menor de 21 (vinte e um) anos, ou, na data da sentença, maior de 70 (setenta) anos".</a:t>
            </a:r>
            <a:endParaRPr lang="en-US" sz="1550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211247"/>
            <a:ext cx="4663440" cy="1371600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793790" y="6806089"/>
            <a:ext cx="130428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Considera-se o trabalho atual um ponto de partida para direcionar futuras ações e pesquisas no campo, um indicativo sólido para delimitar onde atuar com base nos dados analisados.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33218"/>
            <a:ext cx="607325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Metodologia e Abordagem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0493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Do Dogma à Empiria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557826"/>
            <a:ext cx="6279356" cy="1488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doutrina do direito é tradicionalmente dogmática, utilizando ferramentas linguísticas e lógicas para sua interpretação. Entretanto, tornou-se comum a perspectiva do "law in action", que observa o direito como se desenvolve nas relações práticas, nem sempre correspondente ao imaginado.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5224701"/>
            <a:ext cx="627935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Esta abordagem sociológica utiliza pesquisas empíricas com metodologias quantitativas e qualitativas, exigindo a definição de intervalos temporais e universos amostrais para depuração de dados.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564874" y="3049310"/>
            <a:ext cx="376630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Tecnologia a Serviço da Pesquisa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564874" y="3557826"/>
            <a:ext cx="627935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formação de amplos bancos de dados jurídicos e o advento de ferramentas de inteligência artificial têm simplificado e viabilizado a expansão da pesquisa empírica no direito.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564874" y="4629388"/>
            <a:ext cx="6279356" cy="1488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processo de digitalização de dados processuais no Brasil, coordenado pelo Conselho Nacional de Justiça, incluiu a padronização do tratamento informático, com numeração única, padronização de dados de capa, tabelas únicas para movimentação processual e disponibilização de decisões.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54624"/>
            <a:ext cx="907780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Bancos de Dados e Inteligência Artificial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71537"/>
            <a:ext cx="4347567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3763685"/>
            <a:ext cx="359961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Bancos de Dados Estabelecidos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4192905"/>
            <a:ext cx="3950851" cy="1785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 iniciativa privada, destaca-se o esforço da Jusbrasil, empresa de tecnologia jurídica (legaltech) que coleta, organiza e disponibiliza informação pública, incluindo análise de autos processuais eletrônicos, jurisprudência e diários oficiais.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771537"/>
            <a:ext cx="4347567" cy="7937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39715" y="376368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IA em Evolução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339715" y="4192905"/>
            <a:ext cx="3950851" cy="2083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uso da inteligência artificial para pesquisa empírica ainda é incipiente, sendo uma tecnologia de adoção relativamente recente, em franca evolução, que apenas nos últimos anos se revelou capaz de realizar leitura de decisões para extração de dados e sua classificação.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771537"/>
            <a:ext cx="4347567" cy="79379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7282" y="376368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Análise Automatizada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87282" y="4192905"/>
            <a:ext cx="3950851" cy="2083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presente estudo encontra-se na confluência entre bancos de dados e inteligência artificial, o que tornou possível a leitura automatizada de milhões de atos judiciais, com extração e organização de dados conforme filtros de pesquisa inicialmente tabulados.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5447"/>
            <a:ext cx="702135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Escolha do Tema e Justificativa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811774"/>
            <a:ext cx="6279356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Como fruto do convênio entre o Conselho Nacional do Ministério Público e Jusbrasil, optou-se por realizar um amplo levantamento de dados sobre a realidade da prescrição penal no Brasil. Algumas razões justificam essa escolha: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180993"/>
            <a:ext cx="6279356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Natural afinidade da atuação ministerial com o tema penal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548063"/>
            <a:ext cx="6279356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Persecução penal como principal tarefa dos diversos ramos do Ministério Público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212788"/>
            <a:ext cx="6279356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Escassez de estudos sobre a gestão do processo penal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4579858"/>
            <a:ext cx="6279356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Importância da prescrição no processo penal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4946928"/>
            <a:ext cx="6279356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Potencial para gerar inovação, eficiência e benefícios públicos diversos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5611654"/>
            <a:ext cx="6279356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Possibilidade de revisão de procedimentos consolidados</a:t>
            </a:r>
            <a:endParaRPr lang="en-US" sz="15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1856423"/>
            <a:ext cx="6279356" cy="3767614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564874" y="5847278"/>
            <a:ext cx="6279356" cy="1488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pesquisa visou entender como, de fato, se comportam as regras de prescrição no processo penal. O viés da análise é quantitativo, obtendo informações factuais a partir da análise de amplo volume de dados, o que não seria possível sem o uso da inteligência artificial, com modelo de large language model (LLM).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8292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Universo da Pesquisa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499836"/>
            <a:ext cx="23533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4 bi</a:t>
            </a:r>
            <a:endParaRPr lang="en-US" sz="5150" dirty="0"/>
          </a:p>
        </p:txBody>
      </p:sp>
      <p:sp>
        <p:nvSpPr>
          <p:cNvPr id="5" name="Text 2"/>
          <p:cNvSpPr/>
          <p:nvPr/>
        </p:nvSpPr>
        <p:spPr>
          <a:xfrm>
            <a:off x="793790" y="3402806"/>
            <a:ext cx="23533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Documentos Totais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3832027"/>
            <a:ext cx="2353389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Base geral do Jusbrasil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possui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cerca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4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bilhões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documentos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3395186" y="2499836"/>
            <a:ext cx="23535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1,04M</a:t>
            </a:r>
            <a:endParaRPr lang="en-US" sz="5150" dirty="0"/>
          </a:p>
        </p:txBody>
      </p:sp>
      <p:sp>
        <p:nvSpPr>
          <p:cNvPr id="8" name="Text 5"/>
          <p:cNvSpPr/>
          <p:nvPr/>
        </p:nvSpPr>
        <p:spPr>
          <a:xfrm>
            <a:off x="3395186" y="3402806"/>
            <a:ext cx="235350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Documentos Analisados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3395186" y="4142184"/>
            <a:ext cx="2353508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Total de documentos selecionados pelos filtros iniciais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5996702" y="2499836"/>
            <a:ext cx="23533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883 mil</a:t>
            </a:r>
            <a:endParaRPr lang="en-US" sz="5150" dirty="0"/>
          </a:p>
        </p:txBody>
      </p:sp>
      <p:sp>
        <p:nvSpPr>
          <p:cNvPr id="11" name="Text 8"/>
          <p:cNvSpPr/>
          <p:nvPr/>
        </p:nvSpPr>
        <p:spPr>
          <a:xfrm>
            <a:off x="5996702" y="3402806"/>
            <a:ext cx="23533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Decisões Relevantes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5996702" y="3832027"/>
            <a:ext cx="2353389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Documentos específicos sobre prescrição da pretensão em processo penal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93790" y="5258395"/>
            <a:ext cx="7556421" cy="1488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pesquisa considerou todo o conjunto de dados processuais armazenados no JusBrasil, com recorte para análise focado em documentos relacionados a prescrição ou decadência, com base em termos-chave específicos. A avaliação considerou a leitura de documentos judiciais (decisões, sentenças e acórdãos), e não outros dados processuais ou processos completos.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68862"/>
            <a:ext cx="581918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Metodologia de Filtragem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84953"/>
            <a:ext cx="267831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Perguntas Orientadoras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993469"/>
            <a:ext cx="6279356" cy="1488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 documentos analisados partiram de filtros aplicados com base em termos referentes à prescrição e decadência, excluindo-se casos que se referiam apenas a extinção da pretensão relativa a cobrança de multas. Os filtros escolhidos podem ser refletidos em 3 perguntas iniciais: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660344"/>
            <a:ext cx="6279356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Font typeface="+mj-lt"/>
              <a:buAutoNum type="arabicPeriod"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caso diz respeito à prescrição?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5027414"/>
            <a:ext cx="6279356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Font typeface="+mj-lt"/>
              <a:buAutoNum type="arabicPeriod" startAt="2"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caso diz respeito à multa apenas?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5394484"/>
            <a:ext cx="6279356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Font typeface="+mj-lt"/>
              <a:buAutoNum type="arabicPeriod" startAt="3"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caso diz respeito à decadência?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5870734"/>
            <a:ext cx="6279356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Cada uma das perguntas aceita três respostas: "sim", "não" e "não se aplica".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64874" y="248495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Referências Legais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564874" y="2993469"/>
            <a:ext cx="627935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Além da referência óbvia aos termos "prescrição", "decadência" e "multa", a referência a artigos do Código Penal relativos a estas questões foi determinante para a localização das decisões: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564874" y="4065032"/>
            <a:ext cx="6279356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Art. 107, IV, CP: "Extingue-se a punibilidade pela prescrição, decadência ou perempção"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564874" y="4729758"/>
            <a:ext cx="6279356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Art. 114, CP: Referente à prescrição da multa</a:t>
            </a:r>
            <a:endParaRPr lang="en-US" sz="1550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5250656"/>
            <a:ext cx="3596640" cy="13868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2489"/>
            <a:ext cx="797635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Distribuição Geográfica e Temporal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78581"/>
            <a:ext cx="264747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Distribuição Geográfica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487097"/>
            <a:ext cx="6279356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 gráfico, é possível ter uma ideia da distribuição geográfica dos processos, com mais documentos encontrados no Estado de São Paulo, o que era de se esperar, já que aí está grande parte da população e também grande parte dos processos existentes.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900964"/>
            <a:ext cx="3086100" cy="16002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64874" y="19785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Duração Média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564874" y="2487097"/>
            <a:ext cx="6279356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 base nos dados de início do processo e data da decisão, foi possível encontrar que os referidos processos demoraram, em média, 1.938 dias, ou seja, 5 anos e 4 meses para terem sua pretensão fulminada.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564874" y="38760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Distribuição Temporal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7564874" y="4384596"/>
            <a:ext cx="6279356" cy="1488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distribuição das decisões por ano revela uma curva com uma longa cauda, entre 2025 e 1966. A natureza da curva diz respeito mais proximamente à natureza do banco de dados disponível, que certamente congrega decisões recentes em uma porcentagem maior do que a de decisões antigas.</a:t>
            </a:r>
            <a:endParaRPr lang="en-US" sz="15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874" y="6096119"/>
            <a:ext cx="6279356" cy="104763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02456"/>
            <a:ext cx="58777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Análise Temporal Recente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420189"/>
            <a:ext cx="7556421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 centrarmos a observação para os últimos 10 anos, entre 2025 e 2015, veremos que o ápice das decisões se encontra no ano de 2019, com 62.000 decisões encontradas. A curva é decrescente entre 2025 e 2020. E também se vê um volume decrescente de decisões a partir de 2018.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834057"/>
            <a:ext cx="7556421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Esta análise temporal mais recente permite observar tendências importantes na evolução dos casos de prescrição penal no Brasil, possibilitando correlacionar com mudanças legislativas ou de gestão processual implementadas no período.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62608"/>
            <a:ext cx="718304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Órgãos Prolatores das Decisões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1780342"/>
            <a:ext cx="7556421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 considerarmos o órgão que elaborou o aludido documento, teremos um grande volume de decisões não identificadas, 224 mil. A seguir, vê-se TJSP, TJMG, TJBA, TJPR, TJPA, TJCE, TJMT, TJMA, TJGO, TJAM, TJRN, TJAL, TJES, TJPE, TJSC, TJMS, TJPI, TJRS.</a:t>
            </a:r>
            <a:endParaRPr lang="en-US" sz="15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194209"/>
            <a:ext cx="3025140" cy="246126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93790" y="5878711"/>
            <a:ext cx="7556421" cy="1488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 dados do Justiça em Números 2024, tomando por base o ano de 2023, revelam, sem surpresas, que o TJSP tem o maior número de processos pendentes de julgamento. A surpresa, inicialmente positiva, pode ser atribuída ao TJRJ, que, conquanto seja o segundo tribunal em número de processos pendentes, encontra-se em 15º lugar quando se trata de documentos relativos à prescrição penal.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1972</Words>
  <Application>Microsoft Office PowerPoint</Application>
  <PresentationFormat>Personalizar</PresentationFormat>
  <Paragraphs>118</Paragraphs>
  <Slides>15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0" baseType="lpstr">
      <vt:lpstr>Host Grotesk Medium</vt:lpstr>
      <vt:lpstr>Roboto Bold</vt:lpstr>
      <vt:lpstr>Roboto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Juiz Atala Correia</cp:lastModifiedBy>
  <cp:revision>2</cp:revision>
  <dcterms:created xsi:type="dcterms:W3CDTF">2025-07-01T02:08:41Z</dcterms:created>
  <dcterms:modified xsi:type="dcterms:W3CDTF">2025-07-01T09:34:38Z</dcterms:modified>
</cp:coreProperties>
</file>